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0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9c23d4c5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9c23d4c5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Welcome to our third transition meeting. We are so glad to have you here with us, hopefully since our last session you’ve been able to review some of your transition plans and if you have any questions please feel free to ask them! Also if have of you have explored the transition assessment resources, we would love to know if you found anything useful and we would also like to know if we haven’t provided you anything you can use so that we can work harder on that!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eb1552b016_0_9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eb1552b016_0_9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eb3d5f149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eb3d5f149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b1552b016_0_8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eb1552b016_0_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Let’s talk about goals! Just like the rest of the IEP, our goals that we develop for the transition plan are a measuring stick we use to plan meaningful transition activities. The thing to remember when writing these goals is the consideration that these will be occurring after our students exit the public education system. The goals must communicate an outcome that will be demonstrated, rather than an activity that will occur.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5e5c4e292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5e5c4e292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Some important things to note about this example:</a:t>
            </a:r>
            <a:endParaRPr/>
          </a:p>
          <a:p>
            <a:pPr marL="0" lvl="0" indent="0" algn="l" rtl="0">
              <a:spcBef>
                <a:spcPts val="0"/>
              </a:spcBef>
              <a:spcAft>
                <a:spcPts val="0"/>
              </a:spcAft>
              <a:buNone/>
            </a:pPr>
            <a:r>
              <a:rPr lang="en"/>
              <a:t>It occurs after high school, it has specific actions that are outlined, and it clearly ties the goal to his present levels. Talk about vague goals.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607b89e22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2607b89e2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607b89e22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607b89e22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607b89e22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607b89e22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eb1552b016_0_8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eb1552b016_0_8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transition goals are written in a way that is supposed to occur after high school, there is question about how they can be updated annually. There is something to consider here about all of the steps that are involved in a student’s post-secondary plans. That transition goals do not have to change entirely, however the activities and services involved in transition planning should change and evolve to prepare students for all the components they will have to address.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eb1552b016_0_8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eb1552b016_0_8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We’ve discussed the types of transition assessments you should be using, and how we don’t want to be repeating assessments, but rather using meaningful updated assessments each year. This is also going to help provide evidence that the consideration of goals have been updated annually. Upon completion of the assessments, this information can and should be included on the present levels page. There are valuable pieces of information you can gather about a student’s strengths based on their transition assessments.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eb1552b016_0_9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eb1552b016_0_9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3" name="Google Shape;13;p2"/>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14" name="Google Shape;14;p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5" name="Google Shape;15;p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6" name="Google Shape;16;p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1"/>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1" name="Google Shape;71;p1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2"/>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8" name="Google Shape;78;p1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9" name="Google Shape;19;p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 name="Google Shape;20;p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1" name="Google Shape;21;p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2" name="Google Shape;22;p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25" name="Google Shape;25;p4"/>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26" name="Google Shape;26;p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7" name="Google Shape;27;p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28" name="Google Shape;28;p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1" name="Google Shape;31;p5"/>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2" name="Google Shape;32;p5"/>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33" name="Google Shape;33;p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4" name="Google Shape;34;p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35" name="Google Shape;35;p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38" name="Google Shape;38;p6"/>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39" name="Google Shape;39;p6"/>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0" name="Google Shape;40;p6"/>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41" name="Google Shape;41;p6"/>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2" name="Google Shape;42;p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3" name="Google Shape;43;p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4" name="Google Shape;44;p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47" name="Google Shape;47;p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8" name="Google Shape;48;p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49" name="Google Shape;49;p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2" name="Google Shape;52;p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3" name="Google Shape;53;p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6" name="Google Shape;56;p9"/>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57" name="Google Shape;57;p9"/>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59" name="Google Shape;59;p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3" name="Google Shape;63;p10"/>
          <p:cNvSpPr>
            <a:spLocks noGrp="1"/>
          </p:cNvSpPr>
          <p:nvPr>
            <p:ph type="pic" idx="2"/>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yominginstructionalnetwork.com/resources/guidance-document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eattleu.edu/ccts/publications.asp" TargetMode="External"/><Relationship Id="rId5" Type="http://schemas.openxmlformats.org/officeDocument/2006/relationships/hyperlink" Target="http://www.ncwd-youth.info/resources_&amp;_publications/assessment.html" TargetMode="External"/><Relationship Id="rId4" Type="http://schemas.openxmlformats.org/officeDocument/2006/relationships/hyperlink" Target="http://www.nsttac.org/content/what-indicator-1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breanne.beitz@wyo.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628650" y="1542349"/>
            <a:ext cx="7886700" cy="17991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6000">
                <a:latin typeface="Arial"/>
                <a:ea typeface="Arial"/>
                <a:cs typeface="Arial"/>
                <a:sym typeface="Arial"/>
              </a:rPr>
              <a:t>Transition Goals</a:t>
            </a:r>
            <a:endParaRPr sz="6000">
              <a:latin typeface="Arial"/>
              <a:ea typeface="Arial"/>
              <a:cs typeface="Arial"/>
              <a:sym typeface="Arial"/>
            </a:endParaRPr>
          </a:p>
        </p:txBody>
      </p:sp>
      <p:sp>
        <p:nvSpPr>
          <p:cNvPr id="85" name="Google Shape;85;p13"/>
          <p:cNvSpPr txBox="1">
            <a:spLocks noGrp="1"/>
          </p:cNvSpPr>
          <p:nvPr>
            <p:ph type="body" idx="1"/>
          </p:nvPr>
        </p:nvSpPr>
        <p:spPr>
          <a:xfrm>
            <a:off x="2346900" y="3612025"/>
            <a:ext cx="4450200" cy="1160400"/>
          </a:xfrm>
          <a:prstGeom prst="rect">
            <a:avLst/>
          </a:prstGeom>
        </p:spPr>
        <p:txBody>
          <a:bodyPr spcFirstLastPara="1" wrap="square" lIns="68575" tIns="34275" rIns="68575" bIns="34275" anchor="t" anchorCtr="0">
            <a:noAutofit/>
          </a:bodyPr>
          <a:lstStyle/>
          <a:p>
            <a:pPr marL="0" lvl="0" indent="0" algn="ctr" rtl="0">
              <a:spcBef>
                <a:spcPts val="800"/>
              </a:spcBef>
              <a:spcAft>
                <a:spcPts val="0"/>
              </a:spcAft>
              <a:buClr>
                <a:schemeClr val="dk1"/>
              </a:buClr>
              <a:buSzPts val="1100"/>
              <a:buFont typeface="Arial"/>
              <a:buNone/>
            </a:pPr>
            <a:r>
              <a:rPr lang="en" sz="1800">
                <a:latin typeface="Arial"/>
                <a:ea typeface="Arial"/>
                <a:cs typeface="Arial"/>
                <a:sym typeface="Arial"/>
              </a:rPr>
              <a:t>Wyoming Department of Education Special Education Programs Division</a:t>
            </a:r>
            <a:endParaRPr sz="1800">
              <a:latin typeface="Arial"/>
              <a:ea typeface="Arial"/>
              <a:cs typeface="Arial"/>
              <a:sym typeface="Arial"/>
            </a:endParaRPr>
          </a:p>
          <a:p>
            <a:pPr marL="0" lvl="0" indent="0" algn="ctr" rtl="0">
              <a:spcBef>
                <a:spcPts val="800"/>
              </a:spcBef>
              <a:spcAft>
                <a:spcPts val="0"/>
              </a:spcAft>
              <a:buClr>
                <a:schemeClr val="dk1"/>
              </a:buClr>
              <a:buSzPts val="1100"/>
              <a:buFont typeface="Arial"/>
              <a:buNone/>
            </a:pPr>
            <a:r>
              <a:rPr lang="en" sz="1800">
                <a:latin typeface="Arial"/>
                <a:ea typeface="Arial"/>
                <a:cs typeface="Arial"/>
                <a:sym typeface="Arial"/>
              </a:rPr>
              <a:t>Created by: Toni Shelby</a:t>
            </a:r>
            <a:endParaRPr sz="1800">
              <a:latin typeface="Arial"/>
              <a:ea typeface="Arial"/>
              <a:cs typeface="Arial"/>
              <a:sym typeface="Arial"/>
            </a:endParaRPr>
          </a:p>
          <a:p>
            <a:pPr marL="0" lvl="0" indent="0" algn="ctr" rtl="0">
              <a:spcBef>
                <a:spcPts val="800"/>
              </a:spcBef>
              <a:spcAft>
                <a:spcPts val="0"/>
              </a:spcAft>
              <a:buClr>
                <a:schemeClr val="dk1"/>
              </a:buClr>
              <a:buSzPts val="1100"/>
              <a:buFont typeface="Arial"/>
              <a:buNone/>
            </a:pPr>
            <a:r>
              <a:rPr lang="en" sz="1800">
                <a:latin typeface="Arial"/>
                <a:ea typeface="Arial"/>
                <a:cs typeface="Arial"/>
                <a:sym typeface="Arial"/>
              </a:rPr>
              <a:t>Presented by: Holly Bailey</a:t>
            </a:r>
            <a:endParaRPr sz="1800">
              <a:latin typeface="Arial"/>
              <a:ea typeface="Arial"/>
              <a:cs typeface="Arial"/>
              <a:sym typeface="Arial"/>
            </a:endParaRPr>
          </a:p>
          <a:p>
            <a:pPr marL="0" lvl="0" indent="0" algn="ctr" rtl="0">
              <a:spcBef>
                <a:spcPts val="800"/>
              </a:spcBef>
              <a:spcAft>
                <a:spcPts val="0"/>
              </a:spcAft>
              <a:buNone/>
            </a:pPr>
            <a:endParaRPr sz="18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421575" y="799825"/>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Transition Planning &amp; Indicator 13</a:t>
            </a:r>
            <a:endParaRPr sz="4000">
              <a:latin typeface="Arial"/>
              <a:ea typeface="Arial"/>
              <a:cs typeface="Arial"/>
              <a:sym typeface="Arial"/>
            </a:endParaRPr>
          </a:p>
        </p:txBody>
      </p:sp>
      <p:sp>
        <p:nvSpPr>
          <p:cNvPr id="143" name="Google Shape;143;p22"/>
          <p:cNvSpPr txBox="1"/>
          <p:nvPr/>
        </p:nvSpPr>
        <p:spPr>
          <a:xfrm>
            <a:off x="385650" y="1626025"/>
            <a:ext cx="83727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a:solidFill>
                  <a:schemeClr val="dk1"/>
                </a:solidFill>
              </a:rPr>
              <a:t>Resources</a:t>
            </a:r>
            <a:endParaRPr sz="1600" b="1"/>
          </a:p>
        </p:txBody>
      </p:sp>
      <p:sp>
        <p:nvSpPr>
          <p:cNvPr id="144" name="Google Shape;144;p22"/>
          <p:cNvSpPr txBox="1"/>
          <p:nvPr/>
        </p:nvSpPr>
        <p:spPr>
          <a:xfrm>
            <a:off x="421575" y="2157300"/>
            <a:ext cx="8663400" cy="2986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WDE Transition Guidance documents:</a:t>
            </a:r>
            <a:endParaRPr>
              <a:solidFill>
                <a:schemeClr val="dk1"/>
              </a:solidFill>
            </a:endParaRPr>
          </a:p>
          <a:p>
            <a:pPr marL="0" lvl="0" indent="573087" algn="l" rtl="0">
              <a:spcBef>
                <a:spcPts val="0"/>
              </a:spcBef>
              <a:spcAft>
                <a:spcPts val="0"/>
              </a:spcAft>
              <a:buNone/>
            </a:pPr>
            <a:r>
              <a:rPr lang="en" u="sng">
                <a:solidFill>
                  <a:schemeClr val="dk1"/>
                </a:solidFill>
                <a:hlinkClick r:id="rId3">
                  <a:extLst>
                    <a:ext uri="{A12FA001-AC4F-418D-AE19-62706E023703}">
                      <ahyp:hlinkClr xmlns:ahyp="http://schemas.microsoft.com/office/drawing/2018/hyperlinkcolor" val="tx"/>
                    </a:ext>
                  </a:extLst>
                </a:hlinkClick>
              </a:rPr>
              <a:t>http://wyominginstructionalnetwork.com/resources/guidance-documents/</a:t>
            </a:r>
            <a:endParaRPr>
              <a:solidFill>
                <a:schemeClr val="dk1"/>
              </a:solidFill>
            </a:endParaRPr>
          </a:p>
          <a:p>
            <a:pPr marL="0" lvl="0" indent="573087"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NSTTAC – National Secondary Transition Technical Assistance Center</a:t>
            </a:r>
            <a:endParaRPr>
              <a:solidFill>
                <a:schemeClr val="dk1"/>
              </a:solidFill>
            </a:endParaRPr>
          </a:p>
          <a:p>
            <a:pPr marL="0" lvl="0" indent="519112" algn="l" rtl="0">
              <a:spcBef>
                <a:spcPts val="0"/>
              </a:spcBef>
              <a:spcAft>
                <a:spcPts val="0"/>
              </a:spcAft>
              <a:buNone/>
            </a:pPr>
            <a:r>
              <a:rPr lang="en" u="sng">
                <a:solidFill>
                  <a:schemeClr val="dk1"/>
                </a:solidFill>
                <a:hlinkClick r:id="rId4">
                  <a:extLst>
                    <a:ext uri="{A12FA001-AC4F-418D-AE19-62706E023703}">
                      <ahyp:hlinkClr xmlns:ahyp="http://schemas.microsoft.com/office/drawing/2018/hyperlinkcolor" val="tx"/>
                    </a:ext>
                  </a:extLst>
                </a:hlinkClick>
              </a:rPr>
              <a:t>http://www.nsttac.org/content/what-indicator-13</a:t>
            </a:r>
            <a:endParaRPr>
              <a:solidFill>
                <a:schemeClr val="dk1"/>
              </a:solidFill>
            </a:endParaRPr>
          </a:p>
          <a:p>
            <a:pPr marL="0" lvl="0" indent="573087"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Career Planning Begins with Assessment, National Collaborative on Workforce and Disability Youth</a:t>
            </a:r>
            <a:endParaRPr>
              <a:solidFill>
                <a:schemeClr val="dk1"/>
              </a:solidFill>
            </a:endParaRPr>
          </a:p>
          <a:p>
            <a:pPr marL="0" lvl="0" indent="573087" algn="l" rtl="0">
              <a:spcBef>
                <a:spcPts val="0"/>
              </a:spcBef>
              <a:spcAft>
                <a:spcPts val="0"/>
              </a:spcAft>
              <a:buNone/>
            </a:pPr>
            <a:r>
              <a:rPr lang="en" u="sng">
                <a:solidFill>
                  <a:schemeClr val="dk1"/>
                </a:solidFill>
                <a:hlinkClick r:id="rId5">
                  <a:extLst>
                    <a:ext uri="{A12FA001-AC4F-418D-AE19-62706E023703}">
                      <ahyp:hlinkClr xmlns:ahyp="http://schemas.microsoft.com/office/drawing/2018/hyperlinkcolor" val="tx"/>
                    </a:ext>
                  </a:extLst>
                </a:hlinkClick>
              </a:rPr>
              <a:t>http://www.ncwd-youth.info/resources_&amp;_publications/assessment.html</a:t>
            </a:r>
            <a:r>
              <a:rPr lang="en">
                <a:solidFill>
                  <a:schemeClr val="dk1"/>
                </a:solidFill>
              </a:rPr>
              <a:t> </a:t>
            </a:r>
            <a:endParaRPr>
              <a:solidFill>
                <a:schemeClr val="dk1"/>
              </a:solidFill>
            </a:endParaRPr>
          </a:p>
          <a:p>
            <a:pPr marL="0" lvl="0" indent="573087"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Guide to Transition Assessment, Center for Change in Transition Services</a:t>
            </a:r>
            <a:endParaRPr>
              <a:solidFill>
                <a:schemeClr val="dk1"/>
              </a:solidFill>
            </a:endParaRPr>
          </a:p>
          <a:p>
            <a:pPr marL="0" lvl="0" indent="573087" algn="l" rtl="0">
              <a:spcBef>
                <a:spcPts val="0"/>
              </a:spcBef>
              <a:spcAft>
                <a:spcPts val="0"/>
              </a:spcAft>
              <a:buNone/>
            </a:pPr>
            <a:r>
              <a:rPr lang="en" u="sng">
                <a:solidFill>
                  <a:schemeClr val="dk1"/>
                </a:solidFill>
                <a:hlinkClick r:id="rId6">
                  <a:extLst>
                    <a:ext uri="{A12FA001-AC4F-418D-AE19-62706E023703}">
                      <ahyp:hlinkClr xmlns:ahyp="http://schemas.microsoft.com/office/drawing/2018/hyperlinkcolor" val="tx"/>
                    </a:ext>
                  </a:extLst>
                </a:hlinkClick>
              </a:rPr>
              <a:t>http://www.seattleu.edu/ccts/publications.asp</a:t>
            </a:r>
            <a:endParaRPr>
              <a:solidFill>
                <a:schemeClr val="dk1"/>
              </a:solidFill>
            </a:endParaRPr>
          </a:p>
          <a:p>
            <a:pPr marL="0" lvl="0" indent="573087" algn="l" rtl="0">
              <a:spcBef>
                <a:spcPts val="0"/>
              </a:spcBef>
              <a:spcAft>
                <a:spcPts val="0"/>
              </a:spcAft>
              <a:buNone/>
            </a:pPr>
            <a:endParaRPr>
              <a:solidFill>
                <a:schemeClr val="dk1"/>
              </a:solidFill>
            </a:endParaRPr>
          </a:p>
          <a:p>
            <a:pPr marL="0" lvl="0" indent="573087" algn="l" rtl="0">
              <a:spcBef>
                <a:spcPts val="0"/>
              </a:spcBef>
              <a:spcAft>
                <a:spcPts val="0"/>
              </a:spcAft>
              <a:buNone/>
            </a:pP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421575" y="884900"/>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Questions?</a:t>
            </a:r>
            <a:endParaRPr sz="4000">
              <a:latin typeface="Arial"/>
              <a:ea typeface="Arial"/>
              <a:cs typeface="Arial"/>
              <a:sym typeface="Arial"/>
            </a:endParaRPr>
          </a:p>
        </p:txBody>
      </p:sp>
      <p:sp>
        <p:nvSpPr>
          <p:cNvPr id="150" name="Google Shape;150;p23"/>
          <p:cNvSpPr txBox="1"/>
          <p:nvPr/>
        </p:nvSpPr>
        <p:spPr>
          <a:xfrm>
            <a:off x="800475" y="1713675"/>
            <a:ext cx="76728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sz="2000" b="1"/>
          </a:p>
        </p:txBody>
      </p:sp>
      <p:sp>
        <p:nvSpPr>
          <p:cNvPr id="151" name="Google Shape;151;p23"/>
          <p:cNvSpPr txBox="1"/>
          <p:nvPr/>
        </p:nvSpPr>
        <p:spPr>
          <a:xfrm>
            <a:off x="654450" y="2157288"/>
            <a:ext cx="7835100" cy="264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000">
              <a:solidFill>
                <a:schemeClr val="dk1"/>
              </a:solidFill>
            </a:endParaRPr>
          </a:p>
          <a:p>
            <a:pPr marL="0" lvl="0" indent="0" algn="ctr" rtl="0">
              <a:spcBef>
                <a:spcPts val="0"/>
              </a:spcBef>
              <a:spcAft>
                <a:spcPts val="0"/>
              </a:spcAft>
              <a:buNone/>
            </a:pPr>
            <a:r>
              <a:rPr lang="en" sz="2000">
                <a:solidFill>
                  <a:schemeClr val="dk1"/>
                </a:solidFill>
              </a:rPr>
              <a:t>Holly Bailey</a:t>
            </a:r>
            <a:endParaRPr sz="2000">
              <a:solidFill>
                <a:schemeClr val="dk1"/>
              </a:solidFill>
            </a:endParaRPr>
          </a:p>
          <a:p>
            <a:pPr marL="0" lvl="0" indent="0" algn="ctr" rtl="0">
              <a:spcBef>
                <a:spcPts val="0"/>
              </a:spcBef>
              <a:spcAft>
                <a:spcPts val="0"/>
              </a:spcAft>
              <a:buNone/>
            </a:pPr>
            <a:endParaRPr sz="2000">
              <a:solidFill>
                <a:schemeClr val="dk1"/>
              </a:solidFill>
            </a:endParaRPr>
          </a:p>
          <a:p>
            <a:pPr marL="0" lvl="0" indent="0" algn="ctr" rtl="0">
              <a:spcBef>
                <a:spcPts val="0"/>
              </a:spcBef>
              <a:spcAft>
                <a:spcPts val="0"/>
              </a:spcAft>
              <a:buNone/>
            </a:pPr>
            <a:r>
              <a:rPr lang="en" sz="2000">
                <a:solidFill>
                  <a:schemeClr val="dk1"/>
                </a:solidFill>
              </a:rPr>
              <a:t>holly.bailey</a:t>
            </a:r>
            <a:r>
              <a:rPr lang="en" sz="2000">
                <a:solidFill>
                  <a:schemeClr val="dk1"/>
                </a:solidFill>
                <a:uFill>
                  <a:noFill/>
                </a:uFill>
                <a:hlinkClick r:id="rId3">
                  <a:extLst>
                    <a:ext uri="{A12FA001-AC4F-418D-AE19-62706E023703}">
                      <ahyp:hlinkClr xmlns:ahyp="http://schemas.microsoft.com/office/drawing/2018/hyperlinkcolor" val="tx"/>
                    </a:ext>
                  </a:extLst>
                </a:hlinkClick>
              </a:rPr>
              <a:t>@wyo.gov</a:t>
            </a:r>
            <a:endParaRPr sz="2000">
              <a:solidFill>
                <a:schemeClr val="dk1"/>
              </a:solidFill>
            </a:endParaRPr>
          </a:p>
          <a:p>
            <a:pPr marL="0" lvl="0" indent="0" algn="ctr" rtl="0">
              <a:spcBef>
                <a:spcPts val="0"/>
              </a:spcBef>
              <a:spcAft>
                <a:spcPts val="0"/>
              </a:spcAft>
              <a:buNone/>
            </a:pPr>
            <a:endParaRPr sz="2000">
              <a:solidFill>
                <a:schemeClr val="dk1"/>
              </a:solidFill>
            </a:endParaRPr>
          </a:p>
          <a:p>
            <a:pPr marL="0" lvl="0" indent="0" algn="ctr" rtl="0">
              <a:spcBef>
                <a:spcPts val="0"/>
              </a:spcBef>
              <a:spcAft>
                <a:spcPts val="0"/>
              </a:spcAft>
              <a:buNone/>
            </a:pPr>
            <a:endParaRPr sz="2000">
              <a:solidFill>
                <a:schemeClr val="dk1"/>
              </a:solidFill>
            </a:endParaRPr>
          </a:p>
          <a:p>
            <a:pPr marL="0" lvl="0" indent="0" algn="ctr" rtl="0">
              <a:spcBef>
                <a:spcPts val="0"/>
              </a:spcBef>
              <a:spcAft>
                <a:spcPts val="0"/>
              </a:spcAft>
              <a:buNone/>
            </a:pPr>
            <a:r>
              <a:rPr lang="en" sz="2000">
                <a:solidFill>
                  <a:schemeClr val="dk1"/>
                </a:solidFill>
              </a:rPr>
              <a:t>Next Session:</a:t>
            </a:r>
            <a:endParaRPr sz="2000">
              <a:solidFill>
                <a:schemeClr val="dk1"/>
              </a:solidFill>
            </a:endParaRPr>
          </a:p>
          <a:p>
            <a:pPr marL="0" lvl="0" indent="0" algn="ctr" rtl="0">
              <a:spcBef>
                <a:spcPts val="0"/>
              </a:spcBef>
              <a:spcAft>
                <a:spcPts val="0"/>
              </a:spcAft>
              <a:buNone/>
            </a:pPr>
            <a:r>
              <a:rPr lang="en" sz="2000">
                <a:solidFill>
                  <a:schemeClr val="dk1"/>
                </a:solidFill>
              </a:rPr>
              <a:t>November 21</a:t>
            </a:r>
            <a:endParaRPr sz="20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21575" y="884900"/>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Transition Planning &amp; Indicator 13</a:t>
            </a:r>
            <a:endParaRPr sz="4000">
              <a:latin typeface="Arial"/>
              <a:ea typeface="Arial"/>
              <a:cs typeface="Arial"/>
              <a:sym typeface="Arial"/>
            </a:endParaRPr>
          </a:p>
        </p:txBody>
      </p:sp>
      <p:sp>
        <p:nvSpPr>
          <p:cNvPr id="91" name="Google Shape;91;p14"/>
          <p:cNvSpPr txBox="1"/>
          <p:nvPr/>
        </p:nvSpPr>
        <p:spPr>
          <a:xfrm>
            <a:off x="684450" y="1664700"/>
            <a:ext cx="7672800" cy="677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1600" b="1" i="1">
                <a:solidFill>
                  <a:schemeClr val="dk1"/>
                </a:solidFill>
              </a:rPr>
              <a:t>1. Is there a measurable postsecondary goal or goals for education/training, career/employment, and independent living, if appropriate?</a:t>
            </a:r>
            <a:endParaRPr sz="2000" b="1"/>
          </a:p>
        </p:txBody>
      </p:sp>
      <p:sp>
        <p:nvSpPr>
          <p:cNvPr id="92" name="Google Shape;92;p14"/>
          <p:cNvSpPr txBox="1"/>
          <p:nvPr/>
        </p:nvSpPr>
        <p:spPr>
          <a:xfrm>
            <a:off x="421575" y="2373000"/>
            <a:ext cx="8663400" cy="27705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Can the goal be counted (as either having occurred or not occurred)?</a:t>
            </a:r>
            <a:endParaRPr>
              <a:solidFill>
                <a:schemeClr val="dk1"/>
              </a:solidFill>
            </a:endParaRPr>
          </a:p>
          <a:p>
            <a:pPr marL="4572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Will the goal occur </a:t>
            </a:r>
            <a:r>
              <a:rPr lang="en" i="1">
                <a:solidFill>
                  <a:schemeClr val="dk1"/>
                </a:solidFill>
              </a:rPr>
              <a:t>after </a:t>
            </a:r>
            <a:r>
              <a:rPr lang="en">
                <a:solidFill>
                  <a:schemeClr val="dk1"/>
                </a:solidFill>
              </a:rPr>
              <a:t>the student graduates from school?</a:t>
            </a:r>
            <a:endParaRPr>
              <a:solidFill>
                <a:schemeClr val="dk1"/>
              </a:solidFill>
            </a:endParaRPr>
          </a:p>
          <a:p>
            <a:pPr marL="4572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Based on the information available about this student, does the goal seem </a:t>
            </a:r>
            <a:r>
              <a:rPr lang="en" i="1">
                <a:solidFill>
                  <a:schemeClr val="dk1"/>
                </a:solidFill>
              </a:rPr>
              <a:t>appropriate</a:t>
            </a:r>
            <a:r>
              <a:rPr lang="en">
                <a:solidFill>
                  <a:schemeClr val="dk1"/>
                </a:solidFill>
              </a:rPr>
              <a:t> for this student?</a:t>
            </a:r>
            <a:endParaRPr>
              <a:solidFill>
                <a:schemeClr val="dk1"/>
              </a:solidFill>
            </a:endParaRPr>
          </a:p>
          <a:p>
            <a:pPr marL="0" lvl="0" indent="0" algn="l" rtl="0">
              <a:spcBef>
                <a:spcPts val="0"/>
              </a:spcBef>
              <a:spcAft>
                <a:spcPts val="0"/>
              </a:spcAft>
              <a:buNone/>
            </a:pPr>
            <a:endParaRPr>
              <a:solidFill>
                <a:schemeClr val="dk1"/>
              </a:solidFill>
            </a:endParaRPr>
          </a:p>
          <a:p>
            <a:pPr marL="457200" lvl="0" indent="0" algn="l" rtl="0">
              <a:spcBef>
                <a:spcPts val="0"/>
              </a:spcBef>
              <a:spcAft>
                <a:spcPts val="0"/>
              </a:spcAft>
              <a:buNone/>
            </a:pPr>
            <a:r>
              <a:rPr lang="en" b="1">
                <a:solidFill>
                  <a:schemeClr val="dk1"/>
                </a:solidFill>
              </a:rPr>
              <a:t>Best Practice</a:t>
            </a:r>
            <a:endParaRPr b="1">
              <a:solidFill>
                <a:schemeClr val="dk1"/>
              </a:solidFill>
            </a:endParaRPr>
          </a:p>
          <a:p>
            <a:pPr marL="457200" lvl="0" indent="0" algn="l" rtl="0">
              <a:spcBef>
                <a:spcPts val="0"/>
              </a:spcBef>
              <a:spcAft>
                <a:spcPts val="0"/>
              </a:spcAft>
              <a:buNone/>
            </a:pPr>
            <a:endParaRPr b="1">
              <a:solidFill>
                <a:schemeClr val="dk1"/>
              </a:solidFill>
            </a:endParaRPr>
          </a:p>
          <a:p>
            <a:pPr marL="1371600" lvl="1" indent="-317500" algn="l" rtl="0">
              <a:spcBef>
                <a:spcPts val="0"/>
              </a:spcBef>
              <a:spcAft>
                <a:spcPts val="0"/>
              </a:spcAft>
              <a:buClr>
                <a:schemeClr val="dk1"/>
              </a:buClr>
              <a:buSzPts val="1400"/>
              <a:buChar char="○"/>
            </a:pPr>
            <a:r>
              <a:rPr lang="en">
                <a:solidFill>
                  <a:schemeClr val="dk1"/>
                </a:solidFill>
              </a:rPr>
              <a:t>Use </a:t>
            </a:r>
            <a:r>
              <a:rPr lang="en" i="1">
                <a:solidFill>
                  <a:schemeClr val="dk1"/>
                </a:solidFill>
              </a:rPr>
              <a:t>active</a:t>
            </a:r>
            <a:r>
              <a:rPr lang="en">
                <a:solidFill>
                  <a:schemeClr val="dk1"/>
                </a:solidFill>
              </a:rPr>
              <a:t> verbs, rather than passive verbs.</a:t>
            </a:r>
            <a:endParaRPr>
              <a:solidFill>
                <a:schemeClr val="dk1"/>
              </a:solidFill>
            </a:endParaRPr>
          </a:p>
          <a:p>
            <a:pPr marL="1371600" lvl="0" indent="0" algn="l" rtl="0">
              <a:spcBef>
                <a:spcPts val="0"/>
              </a:spcBef>
              <a:spcAft>
                <a:spcPts val="0"/>
              </a:spcAft>
              <a:buNone/>
            </a:pPr>
            <a:endParaRPr>
              <a:solidFill>
                <a:schemeClr val="dk1"/>
              </a:solidFill>
            </a:endParaRPr>
          </a:p>
          <a:p>
            <a:pPr marL="1371600" lvl="1" indent="-317500" algn="l" rtl="0">
              <a:spcBef>
                <a:spcPts val="0"/>
              </a:spcBef>
              <a:spcAft>
                <a:spcPts val="0"/>
              </a:spcAft>
              <a:buClr>
                <a:schemeClr val="dk1"/>
              </a:buClr>
              <a:buSzPts val="1400"/>
              <a:buChar char="○"/>
            </a:pPr>
            <a:r>
              <a:rPr lang="en">
                <a:solidFill>
                  <a:schemeClr val="dk1"/>
                </a:solidFill>
              </a:rPr>
              <a:t>Make sure the goal is a GOAL… not just an activity</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628650" y="8475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Example of education/ training transition Goal:</a:t>
            </a:r>
            <a:endParaRPr/>
          </a:p>
        </p:txBody>
      </p:sp>
      <p:sp>
        <p:nvSpPr>
          <p:cNvPr id="98" name="Google Shape;98;p15"/>
          <p:cNvSpPr txBox="1">
            <a:spLocks noGrp="1"/>
          </p:cNvSpPr>
          <p:nvPr>
            <p:ph type="body" idx="1"/>
          </p:nvPr>
        </p:nvSpPr>
        <p:spPr>
          <a:xfrm>
            <a:off x="628650" y="1841749"/>
            <a:ext cx="7886700" cy="27909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graduation from high school, Alex will enroll at Kings College (a technical school) and take a business math class to improve his work related math skills and to advance his career in business. </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Karen will take independent living classes with Wyoming Independent Living to improve her knowledge of cooking and cleaning her own space. </a:t>
            </a:r>
            <a:endParaRPr/>
          </a:p>
          <a:p>
            <a:pPr marL="0" lvl="0" indent="0" algn="l" rtl="0">
              <a:spcBef>
                <a:spcPts val="8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91889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Clr>
                <a:schemeClr val="dk1"/>
              </a:buClr>
              <a:buSzPts val="1100"/>
              <a:buFont typeface="Arial"/>
              <a:buNone/>
            </a:pPr>
            <a:r>
              <a:rPr lang="en"/>
              <a:t>Example of employment transition Goal:</a:t>
            </a:r>
            <a:endParaRPr/>
          </a:p>
          <a:p>
            <a:pPr marL="0" lvl="0" indent="0" algn="l" rtl="0">
              <a:spcBef>
                <a:spcPts val="0"/>
              </a:spcBef>
              <a:spcAft>
                <a:spcPts val="0"/>
              </a:spcAft>
              <a:buNone/>
            </a:pPr>
            <a:endParaRPr/>
          </a:p>
        </p:txBody>
      </p:sp>
      <p:sp>
        <p:nvSpPr>
          <p:cNvPr id="104" name="Google Shape;104;p16"/>
          <p:cNvSpPr txBox="1">
            <a:spLocks noGrp="1"/>
          </p:cNvSpPr>
          <p:nvPr>
            <p:ph type="body" idx="1"/>
          </p:nvPr>
        </p:nvSpPr>
        <p:spPr>
          <a:xfrm>
            <a:off x="628650" y="16578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graduation from high school, Jim will be employed as a mechanic. </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Carrie will be employed at an early childhood facility.</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Phil will be employed with the help of DVR at a greenhouse.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628650" y="1054019"/>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Clr>
                <a:schemeClr val="dk1"/>
              </a:buClr>
              <a:buSzPts val="1100"/>
              <a:buFont typeface="Arial"/>
              <a:buNone/>
            </a:pPr>
            <a:r>
              <a:rPr lang="en"/>
              <a:t>Example of independent living transition Goal:</a:t>
            </a:r>
            <a:endParaRPr/>
          </a:p>
          <a:p>
            <a:pPr marL="0" lvl="0" indent="0" algn="l" rtl="0">
              <a:spcBef>
                <a:spcPts val="0"/>
              </a:spcBef>
              <a:spcAft>
                <a:spcPts val="0"/>
              </a:spcAft>
              <a:buNone/>
            </a:pPr>
            <a:endParaRPr/>
          </a:p>
        </p:txBody>
      </p:sp>
      <p:sp>
        <p:nvSpPr>
          <p:cNvPr id="110" name="Google Shape;110;p17"/>
          <p:cNvSpPr txBox="1">
            <a:spLocks noGrp="1"/>
          </p:cNvSpPr>
          <p:nvPr>
            <p:ph type="body" idx="1"/>
          </p:nvPr>
        </p:nvSpPr>
        <p:spPr>
          <a:xfrm>
            <a:off x="628650" y="2048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After graduation from high school, Sally will open her own checking and savings account and be able to access online banking. </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Tim will be able to schedule his own doctors appointments.</a:t>
            </a:r>
            <a:endParaRPr/>
          </a:p>
          <a:p>
            <a:pPr marL="0" lvl="0" indent="0" algn="l" rtl="0">
              <a:spcBef>
                <a:spcPts val="800"/>
              </a:spcBef>
              <a:spcAft>
                <a:spcPts val="0"/>
              </a:spcAft>
              <a:buNone/>
            </a:pPr>
            <a:endParaRPr/>
          </a:p>
          <a:p>
            <a:pPr marL="0" lvl="0" indent="0" algn="l" rtl="0">
              <a:spcBef>
                <a:spcPts val="800"/>
              </a:spcBef>
              <a:spcAft>
                <a:spcPts val="0"/>
              </a:spcAft>
              <a:buNone/>
            </a:pPr>
            <a:r>
              <a:rPr lang="en"/>
              <a:t>After graduation from high school, Terry will be able to access public transportation.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endParaRPr/>
          </a:p>
        </p:txBody>
      </p:sp>
      <p:sp>
        <p:nvSpPr>
          <p:cNvPr id="116" name="Google Shape;116;p18"/>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What should you do with a student who is unsure of what they want to do after high school?</a:t>
            </a:r>
            <a:endParaRPr/>
          </a:p>
          <a:p>
            <a:pPr marL="0" lvl="0" indent="0" algn="l" rtl="0">
              <a:spcBef>
                <a:spcPts val="800"/>
              </a:spcBef>
              <a:spcAft>
                <a:spcPts val="0"/>
              </a:spcAft>
              <a:buNone/>
            </a:pPr>
            <a:endParaRPr/>
          </a:p>
          <a:p>
            <a:pPr marL="0" lvl="0" indent="0" algn="l" rtl="0">
              <a:spcBef>
                <a:spcPts val="800"/>
              </a:spcBef>
              <a:spcAft>
                <a:spcPts val="0"/>
              </a:spcAft>
              <a:buNone/>
            </a:pPr>
            <a:r>
              <a:rPr lang="en"/>
              <a:t>-Did you use a student interview or a transition assessment?</a:t>
            </a:r>
            <a:endParaRPr/>
          </a:p>
          <a:p>
            <a:pPr marL="0" lvl="0" indent="0" algn="l" rtl="0">
              <a:spcBef>
                <a:spcPts val="800"/>
              </a:spcBef>
              <a:spcAft>
                <a:spcPts val="0"/>
              </a:spcAft>
              <a:buNone/>
            </a:pPr>
            <a:r>
              <a:rPr lang="en"/>
              <a:t>-What classes does the student enjoy?</a:t>
            </a:r>
            <a:endParaRPr/>
          </a:p>
          <a:p>
            <a:pPr marL="0" lvl="0" indent="0" algn="l" rtl="0">
              <a:spcBef>
                <a:spcPts val="800"/>
              </a:spcBef>
              <a:spcAft>
                <a:spcPts val="0"/>
              </a:spcAft>
              <a:buNone/>
            </a:pPr>
            <a:r>
              <a:rPr lang="en"/>
              <a:t>-Remember these goals can change every IEP plan year.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421575" y="884900"/>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Transition Planning &amp; Indicator 13</a:t>
            </a:r>
            <a:endParaRPr sz="4000">
              <a:latin typeface="Arial"/>
              <a:ea typeface="Arial"/>
              <a:cs typeface="Arial"/>
              <a:sym typeface="Arial"/>
            </a:endParaRPr>
          </a:p>
        </p:txBody>
      </p:sp>
      <p:sp>
        <p:nvSpPr>
          <p:cNvPr id="122" name="Google Shape;122;p19"/>
          <p:cNvSpPr txBox="1"/>
          <p:nvPr/>
        </p:nvSpPr>
        <p:spPr>
          <a:xfrm>
            <a:off x="800475" y="1664700"/>
            <a:ext cx="76728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1600" b="1" i="1">
                <a:solidFill>
                  <a:schemeClr val="dk1"/>
                </a:solidFill>
              </a:rPr>
              <a:t>2. Are the postsecondary goals updated annually?</a:t>
            </a:r>
            <a:endParaRPr sz="2000" b="1"/>
          </a:p>
        </p:txBody>
      </p:sp>
      <p:sp>
        <p:nvSpPr>
          <p:cNvPr id="123" name="Google Shape;123;p19"/>
          <p:cNvSpPr txBox="1"/>
          <p:nvPr/>
        </p:nvSpPr>
        <p:spPr>
          <a:xfrm>
            <a:off x="421575" y="2157300"/>
            <a:ext cx="8663400" cy="1046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Is the student’s IEP current?</a:t>
            </a:r>
            <a:endParaRPr>
              <a:solidFill>
                <a:schemeClr val="dk1"/>
              </a:solidFill>
            </a:endParaRPr>
          </a:p>
          <a:p>
            <a:pPr marL="4572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Is there evidence that the postsecondary goals were developed and/or reviewed as part of the annual IEP review?</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421575" y="884900"/>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Transition Planning &amp; Indicator 13</a:t>
            </a:r>
            <a:endParaRPr sz="4000">
              <a:latin typeface="Arial"/>
              <a:ea typeface="Arial"/>
              <a:cs typeface="Arial"/>
              <a:sym typeface="Arial"/>
            </a:endParaRPr>
          </a:p>
        </p:txBody>
      </p:sp>
      <p:sp>
        <p:nvSpPr>
          <p:cNvPr id="129" name="Google Shape;129;p20"/>
          <p:cNvSpPr txBox="1"/>
          <p:nvPr/>
        </p:nvSpPr>
        <p:spPr>
          <a:xfrm>
            <a:off x="522050" y="1680175"/>
            <a:ext cx="8372700" cy="677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en" sz="1600" b="1" i="1">
                <a:solidFill>
                  <a:schemeClr val="dk1"/>
                </a:solidFill>
              </a:rPr>
              <a:t>3. Is there evidence that the measurable postsecondary goals were based on age-appropriate transition assessment?</a:t>
            </a:r>
            <a:endParaRPr sz="1600" b="1"/>
          </a:p>
        </p:txBody>
      </p:sp>
      <p:sp>
        <p:nvSpPr>
          <p:cNvPr id="130" name="Google Shape;130;p20"/>
          <p:cNvSpPr txBox="1"/>
          <p:nvPr/>
        </p:nvSpPr>
        <p:spPr>
          <a:xfrm>
            <a:off x="421575" y="2157300"/>
            <a:ext cx="8663400" cy="1939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600" b="1" i="1">
              <a:solidFill>
                <a:schemeClr val="dk1"/>
              </a:solidFill>
            </a:endParaRPr>
          </a:p>
          <a:p>
            <a:pPr marL="0" lvl="0" indent="0" algn="l" rtl="0">
              <a:spcBef>
                <a:spcPts val="0"/>
              </a:spcBef>
              <a:spcAft>
                <a:spcPts val="0"/>
              </a:spcAft>
              <a:buNone/>
            </a:pPr>
            <a:endParaRPr i="1">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Do the goals relate directly to the results of the age- appropriate transition assessment(s)?</a:t>
            </a:r>
            <a:endParaRPr>
              <a:solidFill>
                <a:schemeClr val="dk1"/>
              </a:solidFill>
            </a:endParaRPr>
          </a:p>
          <a:p>
            <a:pPr marL="4572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Be sure to attach the results of transition assessments if you check the box that says “Results Attached.” </a:t>
            </a:r>
            <a:endParaRPr>
              <a:solidFill>
                <a:schemeClr val="dk1"/>
              </a:solidFill>
            </a:endParaRPr>
          </a:p>
          <a:p>
            <a:pPr marL="4572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Include summary statements for each area, even if you attach results of transition assessments.</a:t>
            </a:r>
            <a:endParaRPr i="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421575" y="884900"/>
            <a:ext cx="8430600" cy="9945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sz="4000">
                <a:latin typeface="Arial"/>
                <a:ea typeface="Arial"/>
                <a:cs typeface="Arial"/>
                <a:sym typeface="Arial"/>
              </a:rPr>
              <a:t>Transition Planning &amp; Indicator 13</a:t>
            </a:r>
            <a:endParaRPr sz="4000">
              <a:latin typeface="Arial"/>
              <a:ea typeface="Arial"/>
              <a:cs typeface="Arial"/>
              <a:sym typeface="Arial"/>
            </a:endParaRPr>
          </a:p>
        </p:txBody>
      </p:sp>
      <p:sp>
        <p:nvSpPr>
          <p:cNvPr id="136" name="Google Shape;136;p21"/>
          <p:cNvSpPr txBox="1"/>
          <p:nvPr/>
        </p:nvSpPr>
        <p:spPr>
          <a:xfrm>
            <a:off x="536000" y="1879400"/>
            <a:ext cx="83727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b="1" i="1">
                <a:solidFill>
                  <a:schemeClr val="dk1"/>
                </a:solidFill>
              </a:rPr>
              <a:t>6. Are there annual IEP goals related to the student’s transition service needs?</a:t>
            </a:r>
            <a:endParaRPr sz="1600" b="1"/>
          </a:p>
        </p:txBody>
      </p:sp>
      <p:sp>
        <p:nvSpPr>
          <p:cNvPr id="137" name="Google Shape;137;p21"/>
          <p:cNvSpPr txBox="1"/>
          <p:nvPr/>
        </p:nvSpPr>
        <p:spPr>
          <a:xfrm>
            <a:off x="480600" y="2571750"/>
            <a:ext cx="8663400" cy="400200"/>
          </a:xfrm>
          <a:prstGeom prst="rect">
            <a:avLst/>
          </a:prstGeom>
          <a:noFill/>
          <a:ln>
            <a:noFill/>
          </a:ln>
        </p:spPr>
        <p:txBody>
          <a:bodyPr spcFirstLastPara="1" wrap="square" lIns="91425" tIns="91425" rIns="91425" bIns="91425" anchor="t" anchorCtr="0">
            <a:spAutoFit/>
          </a:bodyPr>
          <a:lstStyle/>
          <a:p>
            <a:pPr marL="742950" lvl="0" indent="-222250" algn="l" rtl="0">
              <a:spcBef>
                <a:spcPts val="0"/>
              </a:spcBef>
              <a:spcAft>
                <a:spcPts val="0"/>
              </a:spcAft>
              <a:buClr>
                <a:schemeClr val="dk1"/>
              </a:buClr>
              <a:buSzPts val="1400"/>
              <a:buChar char="•"/>
            </a:pPr>
            <a:r>
              <a:rPr lang="en">
                <a:solidFill>
                  <a:schemeClr val="dk1"/>
                </a:solidFill>
              </a:rPr>
              <a:t>Is there evidence of an IEP goal or goals that can directly be linked to the transition needs?</a:t>
            </a:r>
            <a:endParaRPr b="1" i="1">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1003</Words>
  <Application>Microsoft Office PowerPoint</Application>
  <PresentationFormat>On-screen Show (16:9)</PresentationFormat>
  <Paragraphs>83</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Transition Goals</vt:lpstr>
      <vt:lpstr>Transition Planning &amp; Indicator 13</vt:lpstr>
      <vt:lpstr>Example of education/ training transition Goal:</vt:lpstr>
      <vt:lpstr>Example of employment transition Goal: </vt:lpstr>
      <vt:lpstr>Example of independent living transition Goal: </vt:lpstr>
      <vt:lpstr>PowerPoint Presentation</vt:lpstr>
      <vt:lpstr>Transition Planning &amp; Indicator 13</vt:lpstr>
      <vt:lpstr>Transition Planning &amp; Indicator 13</vt:lpstr>
      <vt:lpstr>Transition Planning &amp; Indicator 13</vt:lpstr>
      <vt:lpstr>Transition Planning &amp; Indicator 13</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Goals</dc:title>
  <dc:creator>Carol Ogley</dc:creator>
  <cp:lastModifiedBy>Carol Ogley</cp:lastModifiedBy>
  <cp:revision>1</cp:revision>
  <dcterms:modified xsi:type="dcterms:W3CDTF">2023-12-18T18:24:21Z</dcterms:modified>
</cp:coreProperties>
</file>