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300"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bad7409b77_2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Holly- Intro and introduce Jennifer</a:t>
            </a:r>
            <a:endParaRPr/>
          </a:p>
        </p:txBody>
      </p:sp>
      <p:sp>
        <p:nvSpPr>
          <p:cNvPr id="127" name="Google Shape;127;gbad7409b77_2_7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9b3581caf9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29b3581caf9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9abd437e7d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29abd437e7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9b3581caf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29b3581caf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Holly- Discovery links, the first one is a video, the second one has resources as well as job development resources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29b3581caf9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29b3581caf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Holly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9b3581caf9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29b3581caf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Holly</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29b3581caf9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29b3581caf9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Holly</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29b3581caf9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29b3581caf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Holly</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9b3581caf9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29b3581caf9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Holly</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29abd437e7d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29abd437e7d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Jennifer</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29b3581caf9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29b3581caf9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Holly</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9abd437e7d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9abd437e7d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Holly</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c090a3e8a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c090a3e8a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Holly-Presuming competence is an important first step in creating the post secondary goals for a student with significant disabilities. This ensures that the whole team believes the student has their own thoughts and feelings about their interests and desire to work. It ensures that the expectations of every student are high and allow for growth.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607b0abce9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607b0abce9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Jennifer</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9abd437e7d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29abd437e7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Jennifer</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9b5eecee4f_2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29b5eecee4f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Holly - If the parent does not want the student to attend and has guardianship, Have a conversation about why that is?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29b3581caf9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29b3581caf9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Jennifer</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9abd437e7d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29abd437e7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Jennifer</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9abd437e7d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29abd437e7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Jennifer</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6"/>
        <p:cNvGrpSpPr/>
        <p:nvPr/>
      </p:nvGrpSpPr>
      <p:grpSpPr>
        <a:xfrm>
          <a:off x="0" y="0"/>
          <a:ext cx="0" cy="0"/>
          <a:chOff x="0" y="0"/>
          <a:chExt cx="0" cy="0"/>
        </a:xfrm>
      </p:grpSpPr>
      <p:sp>
        <p:nvSpPr>
          <p:cNvPr id="57" name="Google Shape;57;p14"/>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8" name="Google Shape;58;p14"/>
          <p:cNvSpPr txBox="1">
            <a:spLocks noGrp="1"/>
          </p:cNvSpPr>
          <p:nvPr>
            <p:ph type="subTitle" idx="1"/>
          </p:nvPr>
        </p:nvSpPr>
        <p:spPr>
          <a:xfrm>
            <a:off x="1143000" y="2701528"/>
            <a:ext cx="6858000" cy="1241821"/>
          </a:xfrm>
          <a:prstGeom prst="rect">
            <a:avLst/>
          </a:prstGeom>
          <a:noFill/>
          <a:ln>
            <a:noFill/>
          </a:ln>
        </p:spPr>
        <p:txBody>
          <a:bodyPr spcFirstLastPara="1" wrap="square" lIns="68575" tIns="34275" rIns="68575" bIns="34275" anchor="t" anchorCtr="0">
            <a:no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59" name="Google Shape;59;p1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0" name="Google Shape;60;p1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1" name="Google Shape;61;p1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4" name="Google Shape;64;p15"/>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5" name="Google Shape;65;p15"/>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6" name="Google Shape;66;p15"/>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7" name="Google Shape;67;p15"/>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623888" y="1282304"/>
            <a:ext cx="7886700" cy="2139553"/>
          </a:xfrm>
          <a:prstGeom prst="rect">
            <a:avLst/>
          </a:prstGeom>
          <a:noFill/>
          <a:ln>
            <a:noFill/>
          </a:ln>
        </p:spPr>
        <p:txBody>
          <a:bodyPr spcFirstLastPara="1" wrap="square" lIns="68575" tIns="34275" rIns="68575" bIns="34275" anchor="b" anchorCtr="0">
            <a:no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0" name="Google Shape;70;p16"/>
          <p:cNvSpPr txBox="1">
            <a:spLocks noGrp="1"/>
          </p:cNvSpPr>
          <p:nvPr>
            <p:ph type="body" idx="1"/>
          </p:nvPr>
        </p:nvSpPr>
        <p:spPr>
          <a:xfrm>
            <a:off x="623888" y="3442097"/>
            <a:ext cx="7886700" cy="1125140"/>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rgbClr val="888888"/>
              </a:buClr>
              <a:buSzPts val="1800"/>
              <a:buNone/>
              <a:defRPr sz="1800">
                <a:solidFill>
                  <a:srgbClr val="888888"/>
                </a:solidFill>
              </a:defRPr>
            </a:lvl1pPr>
            <a:lvl2pPr marL="914400" lvl="1" indent="-228600" algn="l">
              <a:lnSpc>
                <a:spcPct val="90000"/>
              </a:lnSpc>
              <a:spcBef>
                <a:spcPts val="400"/>
              </a:spcBef>
              <a:spcAft>
                <a:spcPts val="0"/>
              </a:spcAft>
              <a:buClr>
                <a:srgbClr val="888888"/>
              </a:buClr>
              <a:buSzPts val="1500"/>
              <a:buNone/>
              <a:defRPr sz="1500">
                <a:solidFill>
                  <a:srgbClr val="888888"/>
                </a:solidFill>
              </a:defRPr>
            </a:lvl2pPr>
            <a:lvl3pPr marL="1371600" lvl="2" indent="-228600" algn="l">
              <a:lnSpc>
                <a:spcPct val="90000"/>
              </a:lnSpc>
              <a:spcBef>
                <a:spcPts val="400"/>
              </a:spcBef>
              <a:spcAft>
                <a:spcPts val="0"/>
              </a:spcAft>
              <a:buClr>
                <a:srgbClr val="888888"/>
              </a:buClr>
              <a:buSzPts val="1400"/>
              <a:buNone/>
              <a:defRPr sz="1400">
                <a:solidFill>
                  <a:srgbClr val="888888"/>
                </a:solidFill>
              </a:defRPr>
            </a:lvl3pPr>
            <a:lvl4pPr marL="1828800" lvl="3" indent="-228600" algn="l">
              <a:lnSpc>
                <a:spcPct val="90000"/>
              </a:lnSpc>
              <a:spcBef>
                <a:spcPts val="400"/>
              </a:spcBef>
              <a:spcAft>
                <a:spcPts val="0"/>
              </a:spcAft>
              <a:buClr>
                <a:srgbClr val="888888"/>
              </a:buClr>
              <a:buSzPts val="1200"/>
              <a:buNone/>
              <a:defRPr sz="1200">
                <a:solidFill>
                  <a:srgbClr val="888888"/>
                </a:solidFill>
              </a:defRPr>
            </a:lvl4pPr>
            <a:lvl5pPr marL="2286000" lvl="4" indent="-228600" algn="l">
              <a:lnSpc>
                <a:spcPct val="90000"/>
              </a:lnSpc>
              <a:spcBef>
                <a:spcPts val="400"/>
              </a:spcBef>
              <a:spcAft>
                <a:spcPts val="0"/>
              </a:spcAft>
              <a:buClr>
                <a:srgbClr val="888888"/>
              </a:buClr>
              <a:buSzPts val="1200"/>
              <a:buNone/>
              <a:defRPr sz="1200">
                <a:solidFill>
                  <a:srgbClr val="888888"/>
                </a:solidFill>
              </a:defRPr>
            </a:lvl5pPr>
            <a:lvl6pPr marL="2743200" lvl="5" indent="-228600" algn="l">
              <a:lnSpc>
                <a:spcPct val="90000"/>
              </a:lnSpc>
              <a:spcBef>
                <a:spcPts val="400"/>
              </a:spcBef>
              <a:spcAft>
                <a:spcPts val="0"/>
              </a:spcAft>
              <a:buClr>
                <a:srgbClr val="888888"/>
              </a:buClr>
              <a:buSzPts val="1200"/>
              <a:buNone/>
              <a:defRPr sz="1200">
                <a:solidFill>
                  <a:srgbClr val="888888"/>
                </a:solidFill>
              </a:defRPr>
            </a:lvl6pPr>
            <a:lvl7pPr marL="3200400" lvl="6" indent="-228600" algn="l">
              <a:lnSpc>
                <a:spcPct val="90000"/>
              </a:lnSpc>
              <a:spcBef>
                <a:spcPts val="400"/>
              </a:spcBef>
              <a:spcAft>
                <a:spcPts val="0"/>
              </a:spcAft>
              <a:buClr>
                <a:srgbClr val="888888"/>
              </a:buClr>
              <a:buSzPts val="1200"/>
              <a:buNone/>
              <a:defRPr sz="1200">
                <a:solidFill>
                  <a:srgbClr val="888888"/>
                </a:solidFill>
              </a:defRPr>
            </a:lvl7pPr>
            <a:lvl8pPr marL="3657600" lvl="7" indent="-228600" algn="l">
              <a:lnSpc>
                <a:spcPct val="90000"/>
              </a:lnSpc>
              <a:spcBef>
                <a:spcPts val="400"/>
              </a:spcBef>
              <a:spcAft>
                <a:spcPts val="0"/>
              </a:spcAft>
              <a:buClr>
                <a:srgbClr val="888888"/>
              </a:buClr>
              <a:buSzPts val="1200"/>
              <a:buNone/>
              <a:defRPr sz="1200">
                <a:solidFill>
                  <a:srgbClr val="888888"/>
                </a:solidFill>
              </a:defRPr>
            </a:lvl8pPr>
            <a:lvl9pPr marL="4114800" lvl="8" indent="-228600" algn="l">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71" name="Google Shape;71;p16"/>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2" name="Google Shape;72;p16"/>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3" name="Google Shape;73;p16"/>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6" name="Google Shape;76;p17"/>
          <p:cNvSpPr txBox="1">
            <a:spLocks noGrp="1"/>
          </p:cNvSpPr>
          <p:nvPr>
            <p:ph type="body" idx="1"/>
          </p:nvPr>
        </p:nvSpPr>
        <p:spPr>
          <a:xfrm>
            <a:off x="628650" y="1369219"/>
            <a:ext cx="3886200" cy="3263504"/>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7" name="Google Shape;77;p17"/>
          <p:cNvSpPr txBox="1">
            <a:spLocks noGrp="1"/>
          </p:cNvSpPr>
          <p:nvPr>
            <p:ph type="body" idx="2"/>
          </p:nvPr>
        </p:nvSpPr>
        <p:spPr>
          <a:xfrm>
            <a:off x="4629150" y="1369219"/>
            <a:ext cx="3886200" cy="3263504"/>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8" name="Google Shape;78;p17"/>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9" name="Google Shape;79;p17"/>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0" name="Google Shape;80;p17"/>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629841" y="273844"/>
            <a:ext cx="7886700" cy="994172"/>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83" name="Google Shape;83;p18"/>
          <p:cNvSpPr txBox="1">
            <a:spLocks noGrp="1"/>
          </p:cNvSpPr>
          <p:nvPr>
            <p:ph type="body" idx="1"/>
          </p:nvPr>
        </p:nvSpPr>
        <p:spPr>
          <a:xfrm>
            <a:off x="629841" y="1260872"/>
            <a:ext cx="3868340" cy="617934"/>
          </a:xfrm>
          <a:prstGeom prst="rect">
            <a:avLst/>
          </a:prstGeom>
          <a:noFill/>
          <a:ln>
            <a:noFill/>
          </a:ln>
        </p:spPr>
        <p:txBody>
          <a:bodyPr spcFirstLastPara="1" wrap="square" lIns="68575" tIns="34275" rIns="68575" bIns="34275" anchor="b" anchorCtr="0">
            <a:no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84" name="Google Shape;84;p18"/>
          <p:cNvSpPr txBox="1">
            <a:spLocks noGrp="1"/>
          </p:cNvSpPr>
          <p:nvPr>
            <p:ph type="body" idx="2"/>
          </p:nvPr>
        </p:nvSpPr>
        <p:spPr>
          <a:xfrm>
            <a:off x="629841" y="1878806"/>
            <a:ext cx="3868340" cy="2763441"/>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5" name="Google Shape;85;p18"/>
          <p:cNvSpPr txBox="1">
            <a:spLocks noGrp="1"/>
          </p:cNvSpPr>
          <p:nvPr>
            <p:ph type="body" idx="3"/>
          </p:nvPr>
        </p:nvSpPr>
        <p:spPr>
          <a:xfrm>
            <a:off x="4629150" y="1260872"/>
            <a:ext cx="3887391" cy="617934"/>
          </a:xfrm>
          <a:prstGeom prst="rect">
            <a:avLst/>
          </a:prstGeom>
          <a:noFill/>
          <a:ln>
            <a:noFill/>
          </a:ln>
        </p:spPr>
        <p:txBody>
          <a:bodyPr spcFirstLastPara="1" wrap="square" lIns="68575" tIns="34275" rIns="68575" bIns="34275" anchor="b" anchorCtr="0">
            <a:no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86" name="Google Shape;86;p18"/>
          <p:cNvSpPr txBox="1">
            <a:spLocks noGrp="1"/>
          </p:cNvSpPr>
          <p:nvPr>
            <p:ph type="body" idx="4"/>
          </p:nvPr>
        </p:nvSpPr>
        <p:spPr>
          <a:xfrm>
            <a:off x="4629150" y="1878806"/>
            <a:ext cx="3887391" cy="2763441"/>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7" name="Google Shape;87;p18"/>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8" name="Google Shape;88;p18"/>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9" name="Google Shape;89;p18"/>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92" name="Google Shape;92;p19"/>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3" name="Google Shape;93;p19"/>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4" name="Google Shape;94;p19"/>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5"/>
        <p:cNvGrpSpPr/>
        <p:nvPr/>
      </p:nvGrpSpPr>
      <p:grpSpPr>
        <a:xfrm>
          <a:off x="0" y="0"/>
          <a:ext cx="0" cy="0"/>
          <a:chOff x="0" y="0"/>
          <a:chExt cx="0" cy="0"/>
        </a:xfrm>
      </p:grpSpPr>
      <p:sp>
        <p:nvSpPr>
          <p:cNvPr id="96" name="Google Shape;96;p20"/>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7" name="Google Shape;97;p20"/>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8" name="Google Shape;98;p20"/>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1" name="Google Shape;101;p21"/>
          <p:cNvSpPr txBox="1">
            <a:spLocks noGrp="1"/>
          </p:cNvSpPr>
          <p:nvPr>
            <p:ph type="body" idx="1"/>
          </p:nvPr>
        </p:nvSpPr>
        <p:spPr>
          <a:xfrm>
            <a:off x="3887391" y="740569"/>
            <a:ext cx="4629150" cy="3655219"/>
          </a:xfrm>
          <a:prstGeom prst="rect">
            <a:avLst/>
          </a:prstGeom>
          <a:noFill/>
          <a:ln>
            <a:noFill/>
          </a:ln>
        </p:spPr>
        <p:txBody>
          <a:bodyPr spcFirstLastPara="1" wrap="square" lIns="68575" tIns="34275" rIns="68575" bIns="34275" anchor="t" anchorCtr="0">
            <a:noAutofit/>
          </a:bodyPr>
          <a:lstStyle>
            <a:lvl1pPr marL="457200" lvl="0" indent="-381000" algn="l">
              <a:lnSpc>
                <a:spcPct val="90000"/>
              </a:lnSpc>
              <a:spcBef>
                <a:spcPts val="800"/>
              </a:spcBef>
              <a:spcAft>
                <a:spcPts val="0"/>
              </a:spcAft>
              <a:buClr>
                <a:schemeClr val="dk1"/>
              </a:buClr>
              <a:buSzPts val="2400"/>
              <a:buChar char="•"/>
              <a:defRPr sz="2400"/>
            </a:lvl1pPr>
            <a:lvl2pPr marL="914400" lvl="1" indent="-361950" algn="l">
              <a:lnSpc>
                <a:spcPct val="90000"/>
              </a:lnSpc>
              <a:spcBef>
                <a:spcPts val="400"/>
              </a:spcBef>
              <a:spcAft>
                <a:spcPts val="0"/>
              </a:spcAft>
              <a:buClr>
                <a:schemeClr val="dk1"/>
              </a:buClr>
              <a:buSzPts val="2100"/>
              <a:buChar char="•"/>
              <a:defRPr sz="2100"/>
            </a:lvl2pPr>
            <a:lvl3pPr marL="1371600" lvl="2" indent="-342900" algn="l">
              <a:lnSpc>
                <a:spcPct val="90000"/>
              </a:lnSpc>
              <a:spcBef>
                <a:spcPts val="400"/>
              </a:spcBef>
              <a:spcAft>
                <a:spcPts val="0"/>
              </a:spcAft>
              <a:buClr>
                <a:schemeClr val="dk1"/>
              </a:buClr>
              <a:buSzPts val="1800"/>
              <a:buChar char="•"/>
              <a:defRPr sz="1800"/>
            </a:lvl3pPr>
            <a:lvl4pPr marL="1828800" lvl="3" indent="-323850" algn="l">
              <a:lnSpc>
                <a:spcPct val="90000"/>
              </a:lnSpc>
              <a:spcBef>
                <a:spcPts val="400"/>
              </a:spcBef>
              <a:spcAft>
                <a:spcPts val="0"/>
              </a:spcAft>
              <a:buClr>
                <a:schemeClr val="dk1"/>
              </a:buClr>
              <a:buSzPts val="1500"/>
              <a:buChar char="•"/>
              <a:defRPr sz="1500"/>
            </a:lvl4pPr>
            <a:lvl5pPr marL="2286000" lvl="4" indent="-323850" algn="l">
              <a:lnSpc>
                <a:spcPct val="90000"/>
              </a:lnSpc>
              <a:spcBef>
                <a:spcPts val="400"/>
              </a:spcBef>
              <a:spcAft>
                <a:spcPts val="0"/>
              </a:spcAft>
              <a:buClr>
                <a:schemeClr val="dk1"/>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102" name="Google Shape;102;p21"/>
          <p:cNvSpPr txBox="1">
            <a:spLocks noGrp="1"/>
          </p:cNvSpPr>
          <p:nvPr>
            <p:ph type="body" idx="2"/>
          </p:nvPr>
        </p:nvSpPr>
        <p:spPr>
          <a:xfrm>
            <a:off x="629841" y="1543050"/>
            <a:ext cx="2949178" cy="2858691"/>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03" name="Google Shape;103;p21"/>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4" name="Google Shape;104;p21"/>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5" name="Google Shape;105;p2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8" name="Google Shape;108;p22"/>
          <p:cNvSpPr>
            <a:spLocks noGrp="1"/>
          </p:cNvSpPr>
          <p:nvPr>
            <p:ph type="pic" idx="2"/>
          </p:nvPr>
        </p:nvSpPr>
        <p:spPr>
          <a:xfrm>
            <a:off x="3887391" y="740569"/>
            <a:ext cx="4629150" cy="3655219"/>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109" name="Google Shape;109;p22"/>
          <p:cNvSpPr txBox="1">
            <a:spLocks noGrp="1"/>
          </p:cNvSpPr>
          <p:nvPr>
            <p:ph type="body" idx="1"/>
          </p:nvPr>
        </p:nvSpPr>
        <p:spPr>
          <a:xfrm>
            <a:off x="629841" y="1543050"/>
            <a:ext cx="2949178" cy="2858691"/>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10" name="Google Shape;110;p22"/>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1" name="Google Shape;111;p22"/>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2" name="Google Shape;112;p22"/>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15" name="Google Shape;115;p23"/>
          <p:cNvSpPr txBox="1">
            <a:spLocks noGrp="1"/>
          </p:cNvSpPr>
          <p:nvPr>
            <p:ph type="body" idx="1"/>
          </p:nvPr>
        </p:nvSpPr>
        <p:spPr>
          <a:xfrm rot="5400000">
            <a:off x="2940248" y="-942379"/>
            <a:ext cx="3263504" cy="78867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16" name="Google Shape;116;p2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7" name="Google Shape;117;p2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8" name="Google Shape;118;p2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350073" y="1467446"/>
            <a:ext cx="4358879" cy="1971675"/>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21" name="Google Shape;121;p24"/>
          <p:cNvSpPr txBox="1">
            <a:spLocks noGrp="1"/>
          </p:cNvSpPr>
          <p:nvPr>
            <p:ph type="body" idx="1"/>
          </p:nvPr>
        </p:nvSpPr>
        <p:spPr>
          <a:xfrm rot="5400000">
            <a:off x="1349573" y="-447079"/>
            <a:ext cx="4358879" cy="5800725"/>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22" name="Google Shape;122;p2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3" name="Google Shape;123;p2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4" name="Google Shape;124;p2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www.vcuautismcenter.org/documents/FinalCommunityAssessment711141.pdf"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hyperlink" Target="https://www.ocali.org/project/age_appropriate_transition_assessment"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s://doi.org/10.1136%2Farchdischild-2013-305267"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hyperlink" Target="https://www.optometrists.org/childrens-vision/vision-therapy-for-special-needs/vision-and-special-need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p:nvPr/>
        </p:nvSpPr>
        <p:spPr>
          <a:xfrm>
            <a:off x="798534" y="1343417"/>
            <a:ext cx="7905489" cy="2008242"/>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n" sz="4500">
                <a:solidFill>
                  <a:schemeClr val="dk1"/>
                </a:solidFill>
              </a:rPr>
              <a:t>Indicator 13 and Students with Significant Disabilities</a:t>
            </a:r>
            <a:endParaRPr sz="1100"/>
          </a:p>
          <a:p>
            <a:pPr marL="0" lvl="0" indent="0" algn="ctr" rtl="0">
              <a:lnSpc>
                <a:spcPct val="90000"/>
              </a:lnSpc>
              <a:spcBef>
                <a:spcPts val="800"/>
              </a:spcBef>
              <a:spcAft>
                <a:spcPts val="0"/>
              </a:spcAft>
              <a:buSzPts val="1100"/>
              <a:buNone/>
            </a:pPr>
            <a:endParaRPr sz="1800">
              <a:solidFill>
                <a:schemeClr val="dk1"/>
              </a:solidFill>
            </a:endParaRPr>
          </a:p>
          <a:p>
            <a:pPr marL="0" lvl="0" indent="0" algn="ctr" rtl="0">
              <a:lnSpc>
                <a:spcPct val="90000"/>
              </a:lnSpc>
              <a:spcBef>
                <a:spcPts val="800"/>
              </a:spcBef>
              <a:spcAft>
                <a:spcPts val="0"/>
              </a:spcAft>
              <a:buSzPts val="1100"/>
              <a:buNone/>
            </a:pPr>
            <a:endParaRPr sz="1800">
              <a:solidFill>
                <a:schemeClr val="dk1"/>
              </a:solidFill>
            </a:endParaRPr>
          </a:p>
          <a:p>
            <a:pPr marL="0" lvl="0" indent="0" algn="ctr" rtl="0">
              <a:lnSpc>
                <a:spcPct val="90000"/>
              </a:lnSpc>
              <a:spcBef>
                <a:spcPts val="800"/>
              </a:spcBef>
              <a:spcAft>
                <a:spcPts val="0"/>
              </a:spcAft>
              <a:buClr>
                <a:schemeClr val="dk1"/>
              </a:buClr>
              <a:buSzPts val="1100"/>
              <a:buFont typeface="Arial"/>
              <a:buNone/>
            </a:pPr>
            <a:r>
              <a:rPr lang="en" sz="1800">
                <a:solidFill>
                  <a:schemeClr val="dk1"/>
                </a:solidFill>
              </a:rPr>
              <a:t>Wyoming Department of Education Special Education Programs Division</a:t>
            </a:r>
            <a:endParaRPr sz="1800">
              <a:solidFill>
                <a:schemeClr val="dk1"/>
              </a:solidFill>
            </a:endParaRPr>
          </a:p>
          <a:p>
            <a:pPr marL="457200" lvl="0" indent="457200" algn="l" rtl="0">
              <a:lnSpc>
                <a:spcPct val="90000"/>
              </a:lnSpc>
              <a:spcBef>
                <a:spcPts val="800"/>
              </a:spcBef>
              <a:spcAft>
                <a:spcPts val="0"/>
              </a:spcAft>
              <a:buClr>
                <a:schemeClr val="dk1"/>
              </a:buClr>
              <a:buSzPts val="1100"/>
              <a:buFont typeface="Arial"/>
              <a:buNone/>
            </a:pPr>
            <a:r>
              <a:rPr lang="en" sz="1800">
                <a:solidFill>
                  <a:schemeClr val="dk1"/>
                </a:solidFill>
              </a:rPr>
              <a:t>Presented by: Holly Bailey and Jennifer D’Alessandro</a:t>
            </a:r>
            <a:endParaRPr sz="1800">
              <a:solidFill>
                <a:schemeClr val="dk1"/>
              </a:solidFill>
            </a:endParaRPr>
          </a:p>
          <a:p>
            <a:pPr marL="0" marR="0" lvl="0" indent="0" algn="l" rtl="0">
              <a:spcBef>
                <a:spcPts val="900"/>
              </a:spcBef>
              <a:spcAft>
                <a:spcPts val="0"/>
              </a:spcAft>
              <a:buNone/>
            </a:pPr>
            <a:endParaRPr sz="30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4"/>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Discovery As An Assessment Tool</a:t>
            </a:r>
            <a:endParaRPr/>
          </a:p>
        </p:txBody>
      </p:sp>
      <p:sp>
        <p:nvSpPr>
          <p:cNvPr id="183" name="Google Shape;183;p34"/>
          <p:cNvSpPr txBox="1">
            <a:spLocks noGrp="1"/>
          </p:cNvSpPr>
          <p:nvPr>
            <p:ph type="body" idx="1"/>
          </p:nvPr>
        </p:nvSpPr>
        <p:spPr>
          <a:xfrm>
            <a:off x="628650" y="1369225"/>
            <a:ext cx="7886700" cy="3454800"/>
          </a:xfrm>
          <a:prstGeom prst="rect">
            <a:avLst/>
          </a:prstGeom>
        </p:spPr>
        <p:txBody>
          <a:bodyPr spcFirstLastPara="1" wrap="square" lIns="68575" tIns="34275" rIns="68575" bIns="34275" anchor="t" anchorCtr="0">
            <a:noAutofit/>
          </a:bodyPr>
          <a:lstStyle/>
          <a:p>
            <a:pPr marL="457200" lvl="0" indent="-317500" algn="l" rtl="0">
              <a:spcBef>
                <a:spcPts val="800"/>
              </a:spcBef>
              <a:spcAft>
                <a:spcPts val="0"/>
              </a:spcAft>
              <a:buSzPts val="1400"/>
              <a:buChar char="➔"/>
            </a:pPr>
            <a:r>
              <a:rPr lang="en"/>
              <a:t>Instead of traditional assessment that focuses on performance values, Discovery seeks to document the individual in reference to performance in an array of typical life activities.</a:t>
            </a:r>
            <a:endParaRPr/>
          </a:p>
          <a:p>
            <a:pPr marL="457200" lvl="0" indent="-317500" algn="l" rtl="0">
              <a:spcBef>
                <a:spcPts val="0"/>
              </a:spcBef>
              <a:spcAft>
                <a:spcPts val="0"/>
              </a:spcAft>
              <a:buSzPts val="1400"/>
              <a:buChar char="➔"/>
            </a:pPr>
            <a:r>
              <a:rPr lang="en"/>
              <a:t>These life skills then are translated into work possibilities.</a:t>
            </a:r>
            <a:endParaRPr/>
          </a:p>
          <a:p>
            <a:pPr marL="457200" lvl="0" indent="-317500" algn="l" rtl="0">
              <a:spcBef>
                <a:spcPts val="0"/>
              </a:spcBef>
              <a:spcAft>
                <a:spcPts val="0"/>
              </a:spcAft>
              <a:buSzPts val="1400"/>
              <a:buChar char="➔"/>
            </a:pPr>
            <a:r>
              <a:rPr lang="en"/>
              <a:t>Discovery seeks to produce an opinion-free narrative that provides a resource for more effective employment planning</a:t>
            </a:r>
            <a:endParaRPr/>
          </a:p>
          <a:p>
            <a:pPr marL="914400" lvl="1" indent="-317500" algn="l" rtl="0">
              <a:spcBef>
                <a:spcPts val="0"/>
              </a:spcBef>
              <a:spcAft>
                <a:spcPts val="0"/>
              </a:spcAft>
              <a:buSzPts val="1400"/>
              <a:buChar char="◆"/>
            </a:pPr>
            <a:r>
              <a:rPr lang="en"/>
              <a:t>Discovery is:</a:t>
            </a:r>
            <a:endParaRPr/>
          </a:p>
          <a:p>
            <a:pPr marL="1371600" lvl="2" indent="-317500" algn="l" rtl="0">
              <a:spcBef>
                <a:spcPts val="0"/>
              </a:spcBef>
              <a:spcAft>
                <a:spcPts val="0"/>
              </a:spcAft>
              <a:buSzPts val="1400"/>
              <a:buChar char="●"/>
            </a:pPr>
            <a:r>
              <a:rPr lang="en"/>
              <a:t>The individual’s life story organized in an outline form</a:t>
            </a:r>
            <a:endParaRPr/>
          </a:p>
          <a:p>
            <a:pPr marL="1371600" lvl="2" indent="-317500" algn="l" rtl="0">
              <a:spcBef>
                <a:spcPts val="0"/>
              </a:spcBef>
              <a:spcAft>
                <a:spcPts val="0"/>
              </a:spcAft>
              <a:buSzPts val="1400"/>
              <a:buChar char="●"/>
            </a:pPr>
            <a:r>
              <a:rPr lang="en"/>
              <a:t>Focuses on possibilities rather than barriers</a:t>
            </a:r>
            <a:endParaRPr/>
          </a:p>
          <a:p>
            <a:pPr marL="1371600" lvl="2" indent="-317500" algn="l" rtl="0">
              <a:spcBef>
                <a:spcPts val="0"/>
              </a:spcBef>
              <a:spcAft>
                <a:spcPts val="0"/>
              </a:spcAft>
              <a:buSzPts val="1400"/>
              <a:buChar char="●"/>
            </a:pPr>
            <a:r>
              <a:rPr lang="en"/>
              <a:t>It is a narrative that should comprehensively describe: the individual, family and friends; educational experiences, employment experiences and related activities, life activities and experiences, skills, interests and conditions as well as connections</a:t>
            </a:r>
            <a:endParaRPr/>
          </a:p>
          <a:p>
            <a:pPr marL="0" lvl="0" indent="0" algn="l" rtl="0">
              <a:spcBef>
                <a:spcPts val="800"/>
              </a:spcBef>
              <a:spcAft>
                <a:spcPts val="0"/>
              </a:spcAft>
              <a:buNone/>
            </a:pPr>
            <a:endParaRPr/>
          </a:p>
          <a:p>
            <a:pPr marL="1371600" lvl="0" indent="0" algn="l" rtl="0">
              <a:spcBef>
                <a:spcPts val="80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5"/>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Discovery Through Transition…even before transition</a:t>
            </a:r>
            <a:endParaRPr/>
          </a:p>
        </p:txBody>
      </p:sp>
      <p:sp>
        <p:nvSpPr>
          <p:cNvPr id="189" name="Google Shape;189;p35"/>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457200" lvl="0" indent="-317500" algn="l" rtl="0">
              <a:spcBef>
                <a:spcPts val="800"/>
              </a:spcBef>
              <a:spcAft>
                <a:spcPts val="0"/>
              </a:spcAft>
              <a:buSzPts val="1400"/>
              <a:buChar char="➔"/>
            </a:pPr>
            <a:r>
              <a:rPr lang="en"/>
              <a:t>The Discovery process is an ongoing process that can take place through the education of the child, beginning in the early years of elementary school, and then continuing to evolve as the child nears and then reaches transition age</a:t>
            </a:r>
            <a:endParaRPr/>
          </a:p>
          <a:p>
            <a:pPr marL="457200" lvl="0" indent="0" algn="l" rtl="0">
              <a:spcBef>
                <a:spcPts val="800"/>
              </a:spcBef>
              <a:spcAft>
                <a:spcPts val="0"/>
              </a:spcAft>
              <a:buNone/>
            </a:pPr>
            <a:endParaRPr/>
          </a:p>
          <a:p>
            <a:pPr marL="457200" lvl="0" indent="-317500" algn="l" rtl="0">
              <a:spcBef>
                <a:spcPts val="800"/>
              </a:spcBef>
              <a:spcAft>
                <a:spcPts val="0"/>
              </a:spcAft>
              <a:buSzPts val="1400"/>
              <a:buChar char="➔"/>
            </a:pPr>
            <a:r>
              <a:rPr lang="en"/>
              <a:t>DVR just received a grant that will now allow them to make contact with students as young as 10 years old, which further lends to the early development of beginning the journey through Discovery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6"/>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Assessments for students with limited language skills</a:t>
            </a:r>
            <a:endParaRPr/>
          </a:p>
        </p:txBody>
      </p:sp>
      <p:sp>
        <p:nvSpPr>
          <p:cNvPr id="195" name="Google Shape;195;p36"/>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457200" lvl="0" indent="-317500" algn="l" rtl="0">
              <a:spcBef>
                <a:spcPts val="800"/>
              </a:spcBef>
              <a:spcAft>
                <a:spcPts val="0"/>
              </a:spcAft>
              <a:buSzPts val="1400"/>
              <a:buChar char="-"/>
            </a:pPr>
            <a:r>
              <a:rPr lang="en"/>
              <a:t>Goals should be based on student interest not on what is available. This can be done through assessment as well as the discovery process. </a:t>
            </a:r>
            <a:endParaRPr/>
          </a:p>
          <a:p>
            <a:pPr marL="457200" lvl="0" indent="-317500" algn="l" rtl="0">
              <a:spcBef>
                <a:spcPts val="0"/>
              </a:spcBef>
              <a:spcAft>
                <a:spcPts val="0"/>
              </a:spcAft>
              <a:buSzPts val="1400"/>
              <a:buChar char="-"/>
            </a:pPr>
            <a:r>
              <a:rPr lang="en" u="sng">
                <a:solidFill>
                  <a:schemeClr val="hlink"/>
                </a:solidFill>
                <a:hlinkClick r:id="rId3"/>
              </a:rPr>
              <a:t>http://www.vcuautismcenter.org/documents/FinalCommunityAssessment711141.pdf</a:t>
            </a:r>
            <a:r>
              <a:rPr lang="en"/>
              <a:t> </a:t>
            </a:r>
            <a:endParaRPr/>
          </a:p>
          <a:p>
            <a:pPr marL="457200" lvl="0" indent="-317500" algn="l" rtl="0">
              <a:spcBef>
                <a:spcPts val="0"/>
              </a:spcBef>
              <a:spcAft>
                <a:spcPts val="0"/>
              </a:spcAft>
              <a:buSzPts val="1400"/>
              <a:buChar char="-"/>
            </a:pPr>
            <a:r>
              <a:rPr lang="en"/>
              <a:t>Picture Inventories</a:t>
            </a:r>
            <a:endParaRPr/>
          </a:p>
          <a:p>
            <a:pPr marL="457200" lvl="0" indent="-317500" algn="l" rtl="0">
              <a:spcBef>
                <a:spcPts val="0"/>
              </a:spcBef>
              <a:spcAft>
                <a:spcPts val="0"/>
              </a:spcAft>
              <a:buSzPts val="1400"/>
              <a:buChar char="-"/>
            </a:pPr>
            <a:r>
              <a:rPr lang="en"/>
              <a:t>Discovery Process </a:t>
            </a:r>
            <a:endParaRPr/>
          </a:p>
          <a:p>
            <a:pPr marL="914400" lvl="1" indent="-317500" algn="l" rtl="0">
              <a:spcBef>
                <a:spcPts val="0"/>
              </a:spcBef>
              <a:spcAft>
                <a:spcPts val="0"/>
              </a:spcAft>
              <a:buSzPts val="1400"/>
              <a:buChar char="-"/>
            </a:pPr>
            <a:r>
              <a:rPr lang="en" u="sng">
                <a:solidFill>
                  <a:schemeClr val="hlink"/>
                </a:solidFill>
                <a:hlinkClick r:id="rId4"/>
              </a:rPr>
              <a:t>https://www.ocali.org/project/age_appropriate_transition_assessment</a:t>
            </a:r>
            <a:endParaRPr/>
          </a:p>
          <a:p>
            <a:pPr marL="914400" lvl="1" indent="-317500" algn="l" rtl="0">
              <a:spcBef>
                <a:spcPts val="0"/>
              </a:spcBef>
              <a:spcAft>
                <a:spcPts val="0"/>
              </a:spcAft>
              <a:buSzPts val="1400"/>
              <a:buChar char="-"/>
            </a:pPr>
            <a:r>
              <a:rPr lang="en"/>
              <a:t>https://www.marcgold.com/forms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7"/>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Education and Training Goal Examples</a:t>
            </a:r>
            <a:endParaRPr/>
          </a:p>
        </p:txBody>
      </p:sp>
      <p:sp>
        <p:nvSpPr>
          <p:cNvPr id="201" name="Google Shape;201;p37"/>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After graduation from high school, Sarah will work with DVR and improve on her knowledge of plants.</a:t>
            </a:r>
            <a:endParaRPr/>
          </a:p>
          <a:p>
            <a:pPr marL="0" lvl="0" indent="0" algn="l" rtl="0">
              <a:spcBef>
                <a:spcPts val="800"/>
              </a:spcBef>
              <a:spcAft>
                <a:spcPts val="0"/>
              </a:spcAft>
              <a:buNone/>
            </a:pPr>
            <a:endParaRPr/>
          </a:p>
          <a:p>
            <a:pPr marL="0" lvl="0" indent="0" algn="l" rtl="0">
              <a:spcBef>
                <a:spcPts val="800"/>
              </a:spcBef>
              <a:spcAft>
                <a:spcPts val="0"/>
              </a:spcAft>
              <a:buNone/>
            </a:pPr>
            <a:r>
              <a:rPr lang="en"/>
              <a:t>After graduation from high school, Tim will work with Independent Living on customer service; like appropriate greetings, appropriate space for others, and work appropriate topics.</a:t>
            </a:r>
            <a:endParaRPr/>
          </a:p>
          <a:p>
            <a:pPr marL="0" lvl="0" indent="0" algn="l" rtl="0">
              <a:spcBef>
                <a:spcPts val="800"/>
              </a:spcBef>
              <a:spcAft>
                <a:spcPts val="0"/>
              </a:spcAft>
              <a:buNone/>
            </a:pPr>
            <a:endParaRPr/>
          </a:p>
          <a:p>
            <a:pPr marL="0" lvl="0" indent="0" algn="l" rtl="0">
              <a:spcBef>
                <a:spcPts val="800"/>
              </a:spcBef>
              <a:spcAft>
                <a:spcPts val="0"/>
              </a:spcAft>
              <a:buNone/>
            </a:pPr>
            <a:r>
              <a:rPr lang="en"/>
              <a:t>After graduation from high school, Bill will audit two classes at Casper College that involve construction.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8"/>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Employment Goal Examples</a:t>
            </a:r>
            <a:endParaRPr/>
          </a:p>
        </p:txBody>
      </p:sp>
      <p:sp>
        <p:nvSpPr>
          <p:cNvPr id="207" name="Google Shape;207;p38"/>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After High School graduation, Seth will work part time at Costco in stocking with the assistance of DVR.</a:t>
            </a:r>
            <a:endParaRPr/>
          </a:p>
          <a:p>
            <a:pPr marL="0" lvl="0" indent="0" algn="l" rtl="0">
              <a:spcBef>
                <a:spcPts val="800"/>
              </a:spcBef>
              <a:spcAft>
                <a:spcPts val="0"/>
              </a:spcAft>
              <a:buNone/>
            </a:pPr>
            <a:endParaRPr/>
          </a:p>
          <a:p>
            <a:pPr marL="0" lvl="0" indent="0" algn="l" rtl="0">
              <a:spcBef>
                <a:spcPts val="800"/>
              </a:spcBef>
              <a:spcAft>
                <a:spcPts val="0"/>
              </a:spcAft>
              <a:buNone/>
            </a:pPr>
            <a:r>
              <a:rPr lang="en"/>
              <a:t>After High School graduation, Jill will work in supported employment at the Ark working on shredding paper and detailing vehicles. </a:t>
            </a:r>
            <a:endParaRPr/>
          </a:p>
          <a:p>
            <a:pPr marL="0" lvl="0" indent="0" algn="l" rtl="0">
              <a:spcBef>
                <a:spcPts val="800"/>
              </a:spcBef>
              <a:spcAft>
                <a:spcPts val="0"/>
              </a:spcAft>
              <a:buNone/>
            </a:pPr>
            <a:endParaRPr/>
          </a:p>
          <a:p>
            <a:pPr marL="0" lvl="0" indent="0" algn="l" rtl="0">
              <a:spcBef>
                <a:spcPts val="800"/>
              </a:spcBef>
              <a:spcAft>
                <a:spcPts val="0"/>
              </a:spcAft>
              <a:buNone/>
            </a:pPr>
            <a:r>
              <a:rPr lang="en"/>
              <a:t>After High School Graduation, Trent will work full time at a greenhouse watering the plants.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9"/>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Independent Living Goal Examples</a:t>
            </a:r>
            <a:endParaRPr/>
          </a:p>
        </p:txBody>
      </p:sp>
      <p:sp>
        <p:nvSpPr>
          <p:cNvPr id="213" name="Google Shape;213;p39"/>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After High School Graduation, Beth will be able to budget her groceries based on a weekly menu she creates with the help of waiver services. </a:t>
            </a:r>
            <a:endParaRPr/>
          </a:p>
          <a:p>
            <a:pPr marL="0" lvl="0" indent="0" algn="l" rtl="0">
              <a:spcBef>
                <a:spcPts val="800"/>
              </a:spcBef>
              <a:spcAft>
                <a:spcPts val="0"/>
              </a:spcAft>
              <a:buNone/>
            </a:pPr>
            <a:endParaRPr/>
          </a:p>
          <a:p>
            <a:pPr marL="0" lvl="0" indent="0" algn="l" rtl="0">
              <a:spcBef>
                <a:spcPts val="800"/>
              </a:spcBef>
              <a:spcAft>
                <a:spcPts val="0"/>
              </a:spcAft>
              <a:buNone/>
            </a:pPr>
            <a:r>
              <a:rPr lang="en"/>
              <a:t>After High School Graduation, Carol will be able to clean and organize her bedroom in order to have a clean living environment.</a:t>
            </a:r>
            <a:endParaRPr/>
          </a:p>
          <a:p>
            <a:pPr marL="0" lvl="0" indent="0" algn="l" rtl="0">
              <a:spcBef>
                <a:spcPts val="800"/>
              </a:spcBef>
              <a:spcAft>
                <a:spcPts val="0"/>
              </a:spcAft>
              <a:buNone/>
            </a:pPr>
            <a:endParaRPr/>
          </a:p>
          <a:p>
            <a:pPr marL="0" lvl="0" indent="0" algn="l" rtl="0">
              <a:spcBef>
                <a:spcPts val="800"/>
              </a:spcBef>
              <a:spcAft>
                <a:spcPts val="0"/>
              </a:spcAft>
              <a:buNone/>
            </a:pPr>
            <a:r>
              <a:rPr lang="en"/>
              <a:t>After high school graduation, Sue will be able to make doctors appointments and schedule the necessary public transportation.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0"/>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Topics to discuss</a:t>
            </a:r>
            <a:endParaRPr/>
          </a:p>
        </p:txBody>
      </p:sp>
      <p:sp>
        <p:nvSpPr>
          <p:cNvPr id="219" name="Google Shape;219;p40"/>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-IEP teams should discuss with the IEP (to include the student)</a:t>
            </a:r>
            <a:endParaRPr/>
          </a:p>
          <a:p>
            <a:pPr marL="0" lvl="0" indent="0" algn="l" rtl="0">
              <a:spcBef>
                <a:spcPts val="800"/>
              </a:spcBef>
              <a:spcAft>
                <a:spcPts val="0"/>
              </a:spcAft>
              <a:buNone/>
            </a:pPr>
            <a:r>
              <a:rPr lang="en"/>
              <a:t>	-SSI</a:t>
            </a:r>
            <a:endParaRPr/>
          </a:p>
          <a:p>
            <a:pPr marL="0" lvl="0" indent="0" algn="l" rtl="0">
              <a:spcBef>
                <a:spcPts val="800"/>
              </a:spcBef>
              <a:spcAft>
                <a:spcPts val="0"/>
              </a:spcAft>
              <a:buNone/>
            </a:pPr>
            <a:r>
              <a:rPr lang="en"/>
              <a:t>	-Waiver services</a:t>
            </a:r>
            <a:endParaRPr/>
          </a:p>
          <a:p>
            <a:pPr marL="0" lvl="0" indent="0" algn="l" rtl="0">
              <a:spcBef>
                <a:spcPts val="800"/>
              </a:spcBef>
              <a:spcAft>
                <a:spcPts val="0"/>
              </a:spcAft>
              <a:buNone/>
            </a:pPr>
            <a:r>
              <a:rPr lang="en"/>
              <a:t>	-How SSI and employment impact each other</a:t>
            </a:r>
            <a:endParaRPr/>
          </a:p>
          <a:p>
            <a:pPr marL="0" lvl="0" indent="0" algn="l" rtl="0">
              <a:spcBef>
                <a:spcPts val="800"/>
              </a:spcBef>
              <a:spcAft>
                <a:spcPts val="0"/>
              </a:spcAft>
              <a:buNone/>
            </a:pPr>
            <a:r>
              <a:rPr lang="en"/>
              <a:t>	-DVR and their services</a:t>
            </a:r>
            <a:endParaRPr/>
          </a:p>
          <a:p>
            <a:pPr marL="0" lvl="0" indent="0" algn="l" rtl="0">
              <a:spcBef>
                <a:spcPts val="800"/>
              </a:spcBef>
              <a:spcAft>
                <a:spcPts val="0"/>
              </a:spcAft>
              <a:buNone/>
            </a:pPr>
            <a:r>
              <a:rPr lang="en"/>
              <a:t>	-Independent living skills</a:t>
            </a:r>
            <a:endParaRPr/>
          </a:p>
          <a:p>
            <a:pPr marL="0" lvl="0" indent="0" algn="l" rtl="0">
              <a:spcBef>
                <a:spcPts val="800"/>
              </a:spcBef>
              <a:spcAft>
                <a:spcPts val="0"/>
              </a:spcAft>
              <a:buNone/>
            </a:pPr>
            <a:r>
              <a:rPr lang="en"/>
              <a:t>	-Guardianship and alternatives to guardianship</a:t>
            </a:r>
            <a:endParaRPr/>
          </a:p>
          <a:p>
            <a:pPr marL="0" lvl="0" indent="0" algn="l" rtl="0">
              <a:spcBef>
                <a:spcPts val="80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41"/>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Remember….</a:t>
            </a:r>
            <a:endParaRPr/>
          </a:p>
        </p:txBody>
      </p:sp>
      <p:sp>
        <p:nvSpPr>
          <p:cNvPr id="225" name="Google Shape;225;p41"/>
          <p:cNvSpPr txBox="1">
            <a:spLocks noGrp="1"/>
          </p:cNvSpPr>
          <p:nvPr>
            <p:ph type="body" idx="1"/>
          </p:nvPr>
        </p:nvSpPr>
        <p:spPr>
          <a:xfrm>
            <a:off x="628650" y="1369225"/>
            <a:ext cx="7886700" cy="33612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This will likely be the biggest transition a student goes through. </a:t>
            </a:r>
            <a:endParaRPr/>
          </a:p>
          <a:p>
            <a:pPr marL="0" lvl="0" indent="0" algn="l" rtl="0">
              <a:spcBef>
                <a:spcPts val="800"/>
              </a:spcBef>
              <a:spcAft>
                <a:spcPts val="0"/>
              </a:spcAft>
              <a:buNone/>
            </a:pPr>
            <a:endParaRPr/>
          </a:p>
          <a:p>
            <a:pPr marL="0" lvl="0" indent="0" algn="l" rtl="0">
              <a:spcBef>
                <a:spcPts val="800"/>
              </a:spcBef>
              <a:spcAft>
                <a:spcPts val="0"/>
              </a:spcAft>
              <a:buNone/>
            </a:pPr>
            <a:r>
              <a:rPr lang="en"/>
              <a:t>You are working as a team with the student and their family on what the student’s life post-high school will look like.</a:t>
            </a:r>
            <a:endParaRPr/>
          </a:p>
          <a:p>
            <a:pPr marL="0" lvl="0" indent="0" algn="l" rtl="0">
              <a:spcBef>
                <a:spcPts val="800"/>
              </a:spcBef>
              <a:spcAft>
                <a:spcPts val="0"/>
              </a:spcAft>
              <a:buNone/>
            </a:pPr>
            <a:endParaRPr/>
          </a:p>
          <a:p>
            <a:pPr marL="0" lvl="0" indent="0" algn="l" rtl="0">
              <a:spcBef>
                <a:spcPts val="800"/>
              </a:spcBef>
              <a:spcAft>
                <a:spcPts val="0"/>
              </a:spcAft>
              <a:buNone/>
            </a:pPr>
            <a:r>
              <a:rPr lang="en"/>
              <a:t>Make sure goals are realistic and rigorous.</a:t>
            </a:r>
            <a:endParaRPr/>
          </a:p>
          <a:p>
            <a:pPr marL="0" lvl="0" indent="0" algn="l" rtl="0">
              <a:spcBef>
                <a:spcPts val="800"/>
              </a:spcBef>
              <a:spcAft>
                <a:spcPts val="0"/>
              </a:spcAft>
              <a:buNone/>
            </a:pPr>
            <a:endParaRPr/>
          </a:p>
          <a:p>
            <a:pPr marL="0" lvl="0" indent="0" algn="l" rtl="0">
              <a:spcBef>
                <a:spcPts val="800"/>
              </a:spcBef>
              <a:spcAft>
                <a:spcPts val="0"/>
              </a:spcAft>
              <a:buNone/>
            </a:pPr>
            <a:r>
              <a:rPr lang="en"/>
              <a:t>Make sure the discovery process and assessment drive the rest of the transition plan </a:t>
            </a:r>
            <a:r>
              <a:rPr lang="en">
                <a:solidFill>
                  <a:srgbClr val="444746"/>
                </a:solidFill>
              </a:rPr>
              <a:t>to create robust transition planning</a:t>
            </a:r>
            <a:r>
              <a:rPr lang="en"/>
              <a: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42"/>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Resources</a:t>
            </a:r>
            <a:endParaRPr/>
          </a:p>
        </p:txBody>
      </p:sp>
      <p:sp>
        <p:nvSpPr>
          <p:cNvPr id="231" name="Google Shape;231;p42"/>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sz="1200"/>
              <a:t>Salt, Alison and Sargent, Jenefer. (2014) </a:t>
            </a:r>
            <a:r>
              <a:rPr lang="en" sz="1200" i="1"/>
              <a:t>Common visual problems in children with disability. </a:t>
            </a:r>
            <a:r>
              <a:rPr lang="en" sz="1200"/>
              <a:t>Archives of Disease in Childhood,  </a:t>
            </a:r>
            <a:r>
              <a:rPr lang="en" sz="1200" u="sng">
                <a:solidFill>
                  <a:schemeClr val="hlink"/>
                </a:solidFill>
                <a:hlinkClick r:id="rId3"/>
              </a:rPr>
              <a:t>https://doi.org/10.1136%2Farchdischild-2013-305267</a:t>
            </a:r>
            <a:r>
              <a:rPr lang="en" sz="1200"/>
              <a:t> </a:t>
            </a:r>
            <a:endParaRPr sz="1200"/>
          </a:p>
          <a:p>
            <a:pPr marL="0" lvl="0" indent="0" algn="l" rtl="0">
              <a:spcBef>
                <a:spcPts val="800"/>
              </a:spcBef>
              <a:spcAft>
                <a:spcPts val="0"/>
              </a:spcAft>
              <a:buNone/>
            </a:pPr>
            <a:endParaRPr sz="1200"/>
          </a:p>
          <a:p>
            <a:pPr marL="0" lvl="0" indent="0" algn="l" rtl="0">
              <a:spcBef>
                <a:spcPts val="800"/>
              </a:spcBef>
              <a:spcAft>
                <a:spcPts val="0"/>
              </a:spcAft>
              <a:buNone/>
            </a:pPr>
            <a:r>
              <a:rPr lang="en" sz="1200"/>
              <a:t>Dr. Russel Lazarus. (2020) </a:t>
            </a:r>
            <a:r>
              <a:rPr lang="en" sz="1200" i="1"/>
              <a:t>Vision and Special Needs. </a:t>
            </a:r>
            <a:r>
              <a:rPr lang="en" sz="1200"/>
              <a:t>Optometrists.org. .</a:t>
            </a:r>
            <a:r>
              <a:rPr lang="en" sz="1200" u="sng">
                <a:solidFill>
                  <a:schemeClr val="hlink"/>
                </a:solidFill>
                <a:hlinkClick r:id="rId4"/>
              </a:rPr>
              <a:t>https://www.optometrists.org/childrens-vision/vision-therapy-for-special-needs/vision-and-special-needs/</a:t>
            </a:r>
            <a:r>
              <a:rPr lang="en" sz="1200"/>
              <a:t> </a:t>
            </a:r>
            <a:endParaRPr sz="1200"/>
          </a:p>
          <a:p>
            <a:pPr marL="0" lvl="0" indent="0" algn="l" rtl="0">
              <a:spcBef>
                <a:spcPts val="800"/>
              </a:spcBef>
              <a:spcAft>
                <a:spcPts val="0"/>
              </a:spcAft>
              <a:buNone/>
            </a:pPr>
            <a:endParaRPr sz="1200"/>
          </a:p>
          <a:p>
            <a:pPr marL="0" lvl="0" indent="0" algn="l" rtl="0">
              <a:spcBef>
                <a:spcPts val="800"/>
              </a:spcBef>
              <a:spcAft>
                <a:spcPts val="0"/>
              </a:spcAft>
              <a:buNone/>
            </a:pPr>
            <a:r>
              <a:rPr lang="en" sz="1200"/>
              <a:t>Callahan, Michael. </a:t>
            </a:r>
            <a:r>
              <a:rPr lang="en" sz="1200" i="1"/>
              <a:t>Discovery: using alternatives to traditional vocational assessment.</a:t>
            </a:r>
            <a:endParaRPr sz="1200" i="1"/>
          </a:p>
          <a:p>
            <a:pPr marL="0" lvl="0" indent="0" algn="l" rtl="0">
              <a:spcBef>
                <a:spcPts val="800"/>
              </a:spcBef>
              <a:spcAft>
                <a:spcPts val="0"/>
              </a:spcAft>
              <a:buNone/>
            </a:pPr>
            <a:endParaRPr sz="1200" i="1"/>
          </a:p>
          <a:p>
            <a:pPr marL="0" lvl="0" indent="0" algn="l" rtl="0">
              <a:spcBef>
                <a:spcPts val="800"/>
              </a:spcBef>
              <a:spcAft>
                <a:spcPts val="0"/>
              </a:spcAft>
              <a:buNone/>
            </a:pPr>
            <a:endParaRPr sz="1200" i="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43"/>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endParaRPr/>
          </a:p>
        </p:txBody>
      </p:sp>
      <p:sp>
        <p:nvSpPr>
          <p:cNvPr id="237" name="Google Shape;237;p43"/>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ctr" rtl="0">
              <a:spcBef>
                <a:spcPts val="800"/>
              </a:spcBef>
              <a:spcAft>
                <a:spcPts val="0"/>
              </a:spcAft>
              <a:buNone/>
            </a:pPr>
            <a:endParaRPr/>
          </a:p>
          <a:p>
            <a:pPr marL="0" lvl="0" indent="0" algn="ctr" rtl="0">
              <a:spcBef>
                <a:spcPts val="800"/>
              </a:spcBef>
              <a:spcAft>
                <a:spcPts val="0"/>
              </a:spcAft>
              <a:buNone/>
            </a:pPr>
            <a:r>
              <a:rPr lang="en" sz="2800" b="1"/>
              <a:t>Questions?</a:t>
            </a:r>
            <a:endParaRPr sz="2800" b="1"/>
          </a:p>
          <a:p>
            <a:pPr marL="0" lvl="0" indent="0" algn="ctr" rtl="0">
              <a:spcBef>
                <a:spcPts val="800"/>
              </a:spcBef>
              <a:spcAft>
                <a:spcPts val="0"/>
              </a:spcAft>
              <a:buNone/>
            </a:pPr>
            <a:endParaRPr sz="2800" b="1"/>
          </a:p>
          <a:p>
            <a:pPr marL="0" lvl="0" indent="0" algn="ctr" rtl="0">
              <a:spcBef>
                <a:spcPts val="800"/>
              </a:spcBef>
              <a:spcAft>
                <a:spcPts val="0"/>
              </a:spcAft>
              <a:buNone/>
            </a:pPr>
            <a:r>
              <a:rPr lang="en"/>
              <a:t>Contact Holly Bailey with any questions regarding Indicator 13</a:t>
            </a:r>
            <a:endParaRPr/>
          </a:p>
          <a:p>
            <a:pPr marL="0" lvl="0" indent="0" algn="ctr" rtl="0">
              <a:spcBef>
                <a:spcPts val="800"/>
              </a:spcBef>
              <a:spcAft>
                <a:spcPts val="0"/>
              </a:spcAft>
              <a:buNone/>
            </a:pPr>
            <a:r>
              <a:rPr lang="en"/>
              <a:t>holly.bailey@wyo.gov</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Indicator 13</a:t>
            </a:r>
            <a:endParaRPr/>
          </a:p>
        </p:txBody>
      </p:sp>
      <p:sp>
        <p:nvSpPr>
          <p:cNvPr id="135" name="Google Shape;135;p26"/>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Indicator 13 of the State Performance Plan required by IDEA ensures that IEPs for students age 16 and above include appropriate measurable postsecondary goals.</a:t>
            </a:r>
            <a:endParaRPr/>
          </a:p>
          <a:p>
            <a:pPr marL="0" lvl="0" indent="0" algn="l" rtl="0">
              <a:spcBef>
                <a:spcPts val="800"/>
              </a:spcBef>
              <a:spcAft>
                <a:spcPts val="0"/>
              </a:spcAft>
              <a:buNone/>
            </a:pPr>
            <a:endParaRPr/>
          </a:p>
          <a:p>
            <a:pPr marL="0" lvl="0" indent="0" algn="l" rtl="0">
              <a:spcBef>
                <a:spcPts val="800"/>
              </a:spcBef>
              <a:spcAft>
                <a:spcPts val="0"/>
              </a:spcAft>
              <a:buNone/>
            </a:pPr>
            <a:r>
              <a:rPr lang="en"/>
              <a:t>This section of the IEP applies to all students, including students with the most significant disabilities, who will turn 16 during their plan year and up until they leave high school.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7"/>
          <p:cNvSpPr txBox="1">
            <a:spLocks noGrp="1"/>
          </p:cNvSpPr>
          <p:nvPr>
            <p:ph type="title"/>
          </p:nvPr>
        </p:nvSpPr>
        <p:spPr>
          <a:xfrm>
            <a:off x="628650" y="867969"/>
            <a:ext cx="7886700" cy="994200"/>
          </a:xfrm>
          <a:prstGeom prst="rect">
            <a:avLst/>
          </a:prstGeom>
        </p:spPr>
        <p:txBody>
          <a:bodyPr spcFirstLastPara="1" wrap="square" lIns="68575" tIns="34275" rIns="68575" bIns="34275" anchor="ctr" anchorCtr="0">
            <a:noAutofit/>
          </a:bodyPr>
          <a:lstStyle/>
          <a:p>
            <a:pPr marL="1371600" lvl="0" indent="457200" algn="l" rtl="0">
              <a:spcBef>
                <a:spcPts val="0"/>
              </a:spcBef>
              <a:spcAft>
                <a:spcPts val="0"/>
              </a:spcAft>
              <a:buNone/>
            </a:pPr>
            <a:r>
              <a:rPr lang="en"/>
              <a:t>Presuming Competence</a:t>
            </a:r>
            <a:endParaRPr/>
          </a:p>
        </p:txBody>
      </p:sp>
      <p:sp>
        <p:nvSpPr>
          <p:cNvPr id="141" name="Google Shape;141;p27"/>
          <p:cNvSpPr txBox="1">
            <a:spLocks noGrp="1"/>
          </p:cNvSpPr>
          <p:nvPr>
            <p:ph type="body" idx="1"/>
          </p:nvPr>
        </p:nvSpPr>
        <p:spPr>
          <a:xfrm>
            <a:off x="526800" y="196336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solidFill>
                  <a:srgbClr val="202124"/>
                </a:solidFill>
                <a:highlight>
                  <a:srgbClr val="FFFFFF"/>
                </a:highlight>
                <a:latin typeface="Roboto"/>
                <a:ea typeface="Roboto"/>
                <a:cs typeface="Roboto"/>
                <a:sym typeface="Roboto"/>
              </a:rPr>
              <a:t>Presuming competence means </a:t>
            </a:r>
            <a:r>
              <a:rPr lang="en">
                <a:solidFill>
                  <a:srgbClr val="040C28"/>
                </a:solidFill>
                <a:latin typeface="Roboto"/>
                <a:ea typeface="Roboto"/>
                <a:cs typeface="Roboto"/>
                <a:sym typeface="Roboto"/>
              </a:rPr>
              <a:t>you believe that the student in question has potential to develop their thinking, learning, and understanding</a:t>
            </a:r>
            <a:r>
              <a:rPr lang="en">
                <a:solidFill>
                  <a:srgbClr val="202124"/>
                </a:solidFill>
                <a:highlight>
                  <a:srgbClr val="FFFFFF"/>
                </a:highlight>
                <a:latin typeface="Roboto"/>
                <a:ea typeface="Roboto"/>
                <a:cs typeface="Roboto"/>
                <a:sym typeface="Roboto"/>
              </a:rPr>
              <a:t>.</a:t>
            </a:r>
            <a:endParaRPr>
              <a:solidFill>
                <a:srgbClr val="202124"/>
              </a:solidFill>
              <a:highlight>
                <a:srgbClr val="FFFFFF"/>
              </a:highlight>
              <a:latin typeface="Roboto"/>
              <a:ea typeface="Roboto"/>
              <a:cs typeface="Roboto"/>
              <a:sym typeface="Roboto"/>
            </a:endParaRPr>
          </a:p>
          <a:p>
            <a:pPr marL="0" lvl="0" indent="0" algn="l" rtl="0">
              <a:spcBef>
                <a:spcPts val="800"/>
              </a:spcBef>
              <a:spcAft>
                <a:spcPts val="0"/>
              </a:spcAft>
              <a:buNone/>
            </a:pPr>
            <a:endParaRPr>
              <a:solidFill>
                <a:srgbClr val="202124"/>
              </a:solidFill>
              <a:highlight>
                <a:srgbClr val="FFFFFF"/>
              </a:highlight>
              <a:latin typeface="Roboto"/>
              <a:ea typeface="Roboto"/>
              <a:cs typeface="Roboto"/>
              <a:sym typeface="Roboto"/>
            </a:endParaRPr>
          </a:p>
          <a:p>
            <a:pPr marL="0" lvl="0" indent="0" algn="l" rtl="0">
              <a:spcBef>
                <a:spcPts val="800"/>
              </a:spcBef>
              <a:spcAft>
                <a:spcPts val="0"/>
              </a:spcAft>
              <a:buNone/>
            </a:pPr>
            <a:endParaRPr>
              <a:solidFill>
                <a:srgbClr val="202124"/>
              </a:solidFill>
              <a:highlight>
                <a:srgbClr val="FFFFFF"/>
              </a:highlight>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Students with Significant Complex Needs and Vision Issues</a:t>
            </a:r>
            <a:endParaRPr/>
          </a:p>
        </p:txBody>
      </p:sp>
      <p:sp>
        <p:nvSpPr>
          <p:cNvPr id="147" name="Google Shape;147;p28"/>
          <p:cNvSpPr txBox="1">
            <a:spLocks noGrp="1"/>
          </p:cNvSpPr>
          <p:nvPr>
            <p:ph type="body" idx="1"/>
          </p:nvPr>
        </p:nvSpPr>
        <p:spPr>
          <a:xfrm>
            <a:off x="628650" y="1169250"/>
            <a:ext cx="7886700" cy="3974400"/>
          </a:xfrm>
          <a:prstGeom prst="rect">
            <a:avLst/>
          </a:prstGeom>
        </p:spPr>
        <p:txBody>
          <a:bodyPr spcFirstLastPara="1" wrap="square" lIns="68575" tIns="34275" rIns="68575" bIns="34275" anchor="t" anchorCtr="0">
            <a:noAutofit/>
          </a:bodyPr>
          <a:lstStyle/>
          <a:p>
            <a:pPr marL="457200" lvl="0" indent="-317500" algn="l" rtl="0">
              <a:spcBef>
                <a:spcPts val="800"/>
              </a:spcBef>
              <a:spcAft>
                <a:spcPts val="0"/>
              </a:spcAft>
              <a:buSzPts val="1400"/>
              <a:buChar char="➔"/>
            </a:pPr>
            <a:r>
              <a:rPr lang="en"/>
              <a:t>Students with disabilities tend to be at a higher risk of visual impairment than their non-disabled peers</a:t>
            </a:r>
            <a:endParaRPr/>
          </a:p>
          <a:p>
            <a:pPr marL="914400" lvl="1" indent="-317500" algn="l" rtl="0">
              <a:spcBef>
                <a:spcPts val="0"/>
              </a:spcBef>
              <a:spcAft>
                <a:spcPts val="0"/>
              </a:spcAft>
              <a:buSzPts val="1400"/>
              <a:buChar char="◆"/>
            </a:pPr>
            <a:r>
              <a:rPr lang="en"/>
              <a:t>35 areas of the brain are involved in processing visual information</a:t>
            </a:r>
            <a:endParaRPr/>
          </a:p>
          <a:p>
            <a:pPr marL="914400" lvl="1" indent="-317500" algn="l" rtl="0">
              <a:spcBef>
                <a:spcPts val="0"/>
              </a:spcBef>
              <a:spcAft>
                <a:spcPts val="0"/>
              </a:spcAft>
              <a:buSzPts val="1400"/>
              <a:buChar char="◆"/>
            </a:pPr>
            <a:r>
              <a:rPr lang="en"/>
              <a:t>Up to 80% of the sensory information our brain receives is through the vision system</a:t>
            </a:r>
            <a:endParaRPr/>
          </a:p>
          <a:p>
            <a:pPr marL="914400" lvl="1" indent="-317500" algn="l" rtl="0">
              <a:spcBef>
                <a:spcPts val="0"/>
              </a:spcBef>
              <a:spcAft>
                <a:spcPts val="0"/>
              </a:spcAft>
              <a:buSzPts val="1400"/>
              <a:buChar char="◆"/>
            </a:pPr>
            <a:r>
              <a:rPr lang="en"/>
              <a:t>Higher incidence of undiagnosed VI in students with complex needs</a:t>
            </a:r>
            <a:endParaRPr/>
          </a:p>
          <a:p>
            <a:pPr marL="914400" lvl="1" indent="-317500" algn="l" rtl="0">
              <a:spcBef>
                <a:spcPts val="0"/>
              </a:spcBef>
              <a:spcAft>
                <a:spcPts val="0"/>
              </a:spcAft>
              <a:buSzPts val="1400"/>
              <a:buChar char="◆"/>
            </a:pPr>
            <a:r>
              <a:rPr lang="en"/>
              <a:t>More challenging to assess</a:t>
            </a:r>
            <a:endParaRPr/>
          </a:p>
          <a:p>
            <a:pPr marL="457200" lvl="0" indent="-317500" algn="l" rtl="0">
              <a:spcBef>
                <a:spcPts val="0"/>
              </a:spcBef>
              <a:spcAft>
                <a:spcPts val="0"/>
              </a:spcAft>
              <a:buSzPts val="1400"/>
              <a:buChar char="➔"/>
            </a:pPr>
            <a:r>
              <a:rPr lang="en"/>
              <a:t>Visual impairment in students with complex needs are frequently unidentified or may be overlooked for any number of reasons</a:t>
            </a:r>
            <a:endParaRPr/>
          </a:p>
          <a:p>
            <a:pPr marL="914400" lvl="1" indent="-317500" algn="l" rtl="0">
              <a:spcBef>
                <a:spcPts val="0"/>
              </a:spcBef>
              <a:spcAft>
                <a:spcPts val="0"/>
              </a:spcAft>
              <a:buSzPts val="1400"/>
              <a:buChar char="◆"/>
            </a:pPr>
            <a:r>
              <a:rPr lang="en"/>
              <a:t>May go unrecognized without careful assessment</a:t>
            </a:r>
            <a:endParaRPr/>
          </a:p>
          <a:p>
            <a:pPr marL="914400" lvl="1" indent="-317500" algn="l" rtl="0">
              <a:spcBef>
                <a:spcPts val="0"/>
              </a:spcBef>
              <a:spcAft>
                <a:spcPts val="0"/>
              </a:spcAft>
              <a:buSzPts val="1400"/>
              <a:buChar char="◆"/>
            </a:pPr>
            <a:r>
              <a:rPr lang="en"/>
              <a:t>Greater focus on their disability</a:t>
            </a:r>
            <a:endParaRPr/>
          </a:p>
          <a:p>
            <a:pPr marL="914400" lvl="1" indent="-317500" algn="l" rtl="0">
              <a:spcBef>
                <a:spcPts val="0"/>
              </a:spcBef>
              <a:spcAft>
                <a:spcPts val="0"/>
              </a:spcAft>
              <a:buSzPts val="1400"/>
              <a:buChar char="◆"/>
            </a:pPr>
            <a:r>
              <a:rPr lang="en"/>
              <a:t>Greater focus on any related health issue</a:t>
            </a:r>
            <a:endParaRPr/>
          </a:p>
          <a:p>
            <a:pPr marL="457200" lvl="0" indent="0" algn="l" rtl="0">
              <a:spcBef>
                <a:spcPts val="800"/>
              </a:spcBef>
              <a:spcAft>
                <a:spcPts val="0"/>
              </a:spcAft>
              <a:buNone/>
            </a:pPr>
            <a:endParaRPr/>
          </a:p>
          <a:p>
            <a:pPr marL="0" lvl="0" indent="0" algn="l" rtl="0">
              <a:spcBef>
                <a:spcPts val="8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Undiagnosed</a:t>
            </a:r>
            <a:endParaRPr/>
          </a:p>
        </p:txBody>
      </p:sp>
      <p:sp>
        <p:nvSpPr>
          <p:cNvPr id="153" name="Google Shape;153;p29"/>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457200" lvl="0" indent="-317500" algn="l" rtl="0">
              <a:spcBef>
                <a:spcPts val="800"/>
              </a:spcBef>
              <a:spcAft>
                <a:spcPts val="0"/>
              </a:spcAft>
              <a:buSzPts val="1400"/>
              <a:buChar char="➔"/>
            </a:pPr>
            <a:r>
              <a:rPr lang="en"/>
              <a:t>These vision issues are often undiagnosed because their behaviors that could be the result of vision issues are misinterpreted to be part of their special needs diagnosis</a:t>
            </a:r>
            <a:endParaRPr/>
          </a:p>
          <a:p>
            <a:pPr marL="914400" lvl="1" indent="-317500" algn="l" rtl="0">
              <a:spcBef>
                <a:spcPts val="0"/>
              </a:spcBef>
              <a:spcAft>
                <a:spcPts val="0"/>
              </a:spcAft>
              <a:buSzPts val="1400"/>
              <a:buChar char="◆"/>
            </a:pPr>
            <a:r>
              <a:rPr lang="en"/>
              <a:t>Vision problems can add to their already existing challenges</a:t>
            </a:r>
            <a:endParaRPr/>
          </a:p>
          <a:p>
            <a:pPr marL="457200" lvl="0" indent="-317500" algn="l" rtl="0">
              <a:spcBef>
                <a:spcPts val="0"/>
              </a:spcBef>
              <a:spcAft>
                <a:spcPts val="0"/>
              </a:spcAft>
              <a:buSzPts val="1400"/>
              <a:buChar char="➔"/>
            </a:pPr>
            <a:r>
              <a:rPr lang="en"/>
              <a:t>It is important that teachers be sure that their students don’t have an unrecognized vision or hearing loss that should be accommodated both in their instruction and in their transition planning</a:t>
            </a:r>
            <a:endParaRPr/>
          </a:p>
          <a:p>
            <a:pPr marL="914400" lvl="1" indent="-317500" algn="l" rtl="0">
              <a:spcBef>
                <a:spcPts val="0"/>
              </a:spcBef>
              <a:spcAft>
                <a:spcPts val="0"/>
              </a:spcAft>
              <a:buSzPts val="1400"/>
              <a:buChar char="◆"/>
            </a:pPr>
            <a:r>
              <a:rPr lang="en"/>
              <a:t>If you have any question about their vision or hearing, you need to include the appropriate team members in their assessment plan (Teacher of Students with Visual Impairment for vision and Teacher of the Deaf for hearing)</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0"/>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Things to Remember!</a:t>
            </a:r>
            <a:endParaRPr/>
          </a:p>
        </p:txBody>
      </p:sp>
      <p:sp>
        <p:nvSpPr>
          <p:cNvPr id="159" name="Google Shape;159;p30"/>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-All students deserve to have gainful employment opportunities. These postsecondary goals help students live as independent lives as possible. </a:t>
            </a:r>
            <a:endParaRPr/>
          </a:p>
          <a:p>
            <a:pPr marL="0" lvl="0" indent="0" algn="l" rtl="0">
              <a:spcBef>
                <a:spcPts val="800"/>
              </a:spcBef>
              <a:spcAft>
                <a:spcPts val="0"/>
              </a:spcAft>
              <a:buNone/>
            </a:pPr>
            <a:endParaRPr/>
          </a:p>
          <a:p>
            <a:pPr marL="0" lvl="0" indent="0" algn="l" rtl="0">
              <a:spcBef>
                <a:spcPts val="800"/>
              </a:spcBef>
              <a:spcAft>
                <a:spcPts val="0"/>
              </a:spcAft>
              <a:buNone/>
            </a:pPr>
            <a:r>
              <a:rPr lang="en"/>
              <a:t>-It is important to include student voice and make an effort to invite them to any IEP meeting that there will be discussion of transition.</a:t>
            </a:r>
            <a:endParaRPr/>
          </a:p>
          <a:p>
            <a:pPr marL="0" lvl="0" indent="0" algn="l" rtl="0">
              <a:spcBef>
                <a:spcPts val="800"/>
              </a:spcBef>
              <a:spcAft>
                <a:spcPts val="0"/>
              </a:spcAft>
              <a:buNone/>
            </a:pPr>
            <a:endParaRPr/>
          </a:p>
          <a:p>
            <a:pPr marL="0" lvl="0" indent="0" algn="l" rtl="0">
              <a:spcBef>
                <a:spcPts val="800"/>
              </a:spcBef>
              <a:spcAft>
                <a:spcPts val="0"/>
              </a:spcAft>
              <a:buNone/>
            </a:pPr>
            <a:r>
              <a:rPr lang="en"/>
              <a:t>-If DVR is listed as being responsible for part of the transition plan it is important that the team obtains consent and invites them to the meeting. </a:t>
            </a:r>
            <a:endParaRPr/>
          </a:p>
          <a:p>
            <a:pPr marL="0" lvl="0" indent="0" algn="l" rtl="0">
              <a:spcBef>
                <a:spcPts val="800"/>
              </a:spcBef>
              <a:spcAft>
                <a:spcPts val="0"/>
              </a:spcAft>
              <a:buNone/>
            </a:pPr>
            <a:endParaRPr/>
          </a:p>
          <a:p>
            <a:pPr marL="0" lvl="0" indent="0" algn="l" rtl="0">
              <a:spcBef>
                <a:spcPts val="80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1"/>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Working to Increase Awareness of the Discovery Process</a:t>
            </a:r>
            <a:endParaRPr/>
          </a:p>
        </p:txBody>
      </p:sp>
      <p:sp>
        <p:nvSpPr>
          <p:cNvPr id="165" name="Google Shape;165;p31"/>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457200" lvl="0" indent="-317500" algn="l" rtl="0">
              <a:spcBef>
                <a:spcPts val="800"/>
              </a:spcBef>
              <a:spcAft>
                <a:spcPts val="0"/>
              </a:spcAft>
              <a:buSzPts val="1400"/>
              <a:buChar char="➔"/>
            </a:pPr>
            <a:r>
              <a:rPr lang="en"/>
              <a:t>The Discovery Process is a way of assessing and implementing transition programming for this population of students</a:t>
            </a:r>
            <a:endParaRPr/>
          </a:p>
          <a:p>
            <a:pPr marL="457200" lvl="0" indent="-317500" algn="l" rtl="0">
              <a:spcBef>
                <a:spcPts val="0"/>
              </a:spcBef>
              <a:spcAft>
                <a:spcPts val="0"/>
              </a:spcAft>
              <a:buSzPts val="1400"/>
              <a:buChar char="➔"/>
            </a:pPr>
            <a:r>
              <a:rPr lang="en"/>
              <a:t>What is the Discovery Process?</a:t>
            </a:r>
            <a:endParaRPr/>
          </a:p>
          <a:p>
            <a:pPr marL="914400" lvl="1" indent="-298450" algn="l" rtl="0">
              <a:spcBef>
                <a:spcPts val="800"/>
              </a:spcBef>
              <a:spcAft>
                <a:spcPts val="0"/>
              </a:spcAft>
              <a:buSzPts val="1100"/>
              <a:buChar char="◆"/>
            </a:pPr>
            <a:r>
              <a:rPr lang="en"/>
              <a:t>The goal of Discovery is to discover the individual skills and interests of identified students with significant complex needs towards improving greater post-secondary outcomes. Discovery starts with the end in mind, the end being successful customized employment opportunities for post-secondary success.</a:t>
            </a:r>
            <a:endParaRPr/>
          </a:p>
          <a:p>
            <a:pPr marL="914400" lvl="1" indent="-342900" algn="l" rtl="0">
              <a:spcBef>
                <a:spcPts val="800"/>
              </a:spcBef>
              <a:spcAft>
                <a:spcPts val="0"/>
              </a:spcAft>
              <a:buSzPts val="1800"/>
              <a:buChar char="◆"/>
            </a:pPr>
            <a:r>
              <a:rPr lang="en"/>
              <a:t>It is a person-centered approach that seeks to discover the interests and skills as well as potential skills of the student and determine their ideal conditions for successful employment.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2"/>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Students with Significant Complex Needs and Transition Planning</a:t>
            </a:r>
            <a:endParaRPr/>
          </a:p>
        </p:txBody>
      </p:sp>
      <p:sp>
        <p:nvSpPr>
          <p:cNvPr id="171" name="Google Shape;171;p32"/>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457200" lvl="0" indent="-317500" algn="l" rtl="0">
              <a:spcBef>
                <a:spcPts val="800"/>
              </a:spcBef>
              <a:spcAft>
                <a:spcPts val="0"/>
              </a:spcAft>
              <a:buSzPts val="1400"/>
              <a:buChar char="➔"/>
            </a:pPr>
            <a:r>
              <a:rPr lang="en"/>
              <a:t>Developing a process for supporting districts in incorporating the Discovery Process to discovering the unique interests and performance strengths of students of transition age with significant complex needs. </a:t>
            </a:r>
            <a:endParaRPr/>
          </a:p>
          <a:p>
            <a:pPr marL="914400" lvl="1" indent="-317500" algn="l" rtl="0">
              <a:spcBef>
                <a:spcPts val="0"/>
              </a:spcBef>
              <a:spcAft>
                <a:spcPts val="0"/>
              </a:spcAft>
              <a:buSzPts val="1400"/>
              <a:buChar char="◆"/>
            </a:pPr>
            <a:r>
              <a:rPr lang="en"/>
              <a:t>Discovery is a process of including many aspects of the individual to better understand</a:t>
            </a:r>
            <a:endParaRPr/>
          </a:p>
          <a:p>
            <a:pPr marL="1371600" lvl="2" indent="-317500" algn="l" rtl="0">
              <a:spcBef>
                <a:spcPts val="0"/>
              </a:spcBef>
              <a:spcAft>
                <a:spcPts val="0"/>
              </a:spcAft>
              <a:buSzPts val="1400"/>
              <a:buChar char="●"/>
            </a:pPr>
            <a:r>
              <a:rPr lang="en" b="1"/>
              <a:t>Conditions</a:t>
            </a:r>
            <a:r>
              <a:rPr lang="en"/>
              <a:t> for success</a:t>
            </a:r>
            <a:endParaRPr/>
          </a:p>
          <a:p>
            <a:pPr marL="1828800" lvl="3" indent="-317500" algn="l" rtl="0">
              <a:spcBef>
                <a:spcPts val="0"/>
              </a:spcBef>
              <a:spcAft>
                <a:spcPts val="0"/>
              </a:spcAft>
              <a:buSzPts val="1400"/>
              <a:buChar char="○"/>
            </a:pPr>
            <a:r>
              <a:rPr lang="en"/>
              <a:t>Conditions for success are important considerations in customizing employment to find the best fit</a:t>
            </a:r>
            <a:endParaRPr/>
          </a:p>
          <a:p>
            <a:pPr marL="1371600" lvl="2" indent="-317500" algn="l" rtl="0">
              <a:spcBef>
                <a:spcPts val="0"/>
              </a:spcBef>
              <a:spcAft>
                <a:spcPts val="0"/>
              </a:spcAft>
              <a:buSzPts val="1400"/>
              <a:buChar char="●"/>
            </a:pPr>
            <a:r>
              <a:rPr lang="en" b="1"/>
              <a:t>Interests</a:t>
            </a:r>
            <a:r>
              <a:rPr lang="en"/>
              <a:t> in areas of potential employment </a:t>
            </a:r>
            <a:endParaRPr/>
          </a:p>
          <a:p>
            <a:pPr marL="1828800" lvl="3" indent="-317500" algn="l" rtl="0">
              <a:spcBef>
                <a:spcPts val="0"/>
              </a:spcBef>
              <a:spcAft>
                <a:spcPts val="0"/>
              </a:spcAft>
              <a:buSzPts val="1400"/>
              <a:buChar char="○"/>
            </a:pPr>
            <a:r>
              <a:rPr lang="en"/>
              <a:t>Interests increase the connection between the individual and the potential work</a:t>
            </a:r>
            <a:endParaRPr/>
          </a:p>
          <a:p>
            <a:pPr marL="1371600" lvl="2" indent="-317500" algn="l" rtl="0">
              <a:spcBef>
                <a:spcPts val="0"/>
              </a:spcBef>
              <a:spcAft>
                <a:spcPts val="0"/>
              </a:spcAft>
              <a:buSzPts val="1400"/>
              <a:buChar char="●"/>
            </a:pPr>
            <a:r>
              <a:rPr lang="en"/>
              <a:t>What potential </a:t>
            </a:r>
            <a:r>
              <a:rPr lang="en" b="1"/>
              <a:t>contributions</a:t>
            </a:r>
            <a:r>
              <a:rPr lang="en"/>
              <a:t> the individual could bring to the employer</a:t>
            </a:r>
            <a:endParaRPr/>
          </a:p>
          <a:p>
            <a:pPr marL="1828800" lvl="3" indent="-317500" algn="l" rtl="0">
              <a:spcBef>
                <a:spcPts val="0"/>
              </a:spcBef>
              <a:spcAft>
                <a:spcPts val="0"/>
              </a:spcAft>
              <a:buSzPts val="1400"/>
              <a:buChar char="○"/>
            </a:pPr>
            <a:r>
              <a:rPr lang="en"/>
              <a:t>What they can bring to the potential workplace</a:t>
            </a:r>
            <a:endParaRPr/>
          </a:p>
          <a:p>
            <a:pPr marL="457200" lvl="0" indent="-317500" algn="l" rtl="0">
              <a:spcBef>
                <a:spcPts val="0"/>
              </a:spcBef>
              <a:spcAft>
                <a:spcPts val="0"/>
              </a:spcAft>
              <a:buSzPts val="1400"/>
              <a:buChar char="➔"/>
            </a:pPr>
            <a:r>
              <a:rPr lang="en"/>
              <a:t>Discovery focuses on the </a:t>
            </a:r>
            <a:r>
              <a:rPr lang="en" i="1"/>
              <a:t>Individual</a:t>
            </a:r>
            <a:endParaRPr i="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3"/>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Discovery Seeks to Understand Who the Person Is Through:</a:t>
            </a:r>
            <a:endParaRPr/>
          </a:p>
        </p:txBody>
      </p:sp>
      <p:sp>
        <p:nvSpPr>
          <p:cNvPr id="177" name="Google Shape;177;p33"/>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457200" lvl="0" indent="-317500" algn="l" rtl="0">
              <a:spcBef>
                <a:spcPts val="800"/>
              </a:spcBef>
              <a:spcAft>
                <a:spcPts val="0"/>
              </a:spcAft>
              <a:buSzPts val="1400"/>
              <a:buChar char="➔"/>
            </a:pPr>
            <a:r>
              <a:rPr lang="en"/>
              <a:t>Conversation</a:t>
            </a:r>
            <a:endParaRPr/>
          </a:p>
          <a:p>
            <a:pPr marL="457200" lvl="0" indent="-317500" algn="l" rtl="0">
              <a:spcBef>
                <a:spcPts val="0"/>
              </a:spcBef>
              <a:spcAft>
                <a:spcPts val="0"/>
              </a:spcAft>
              <a:buSzPts val="1400"/>
              <a:buChar char="➔"/>
            </a:pPr>
            <a:r>
              <a:rPr lang="en"/>
              <a:t>Interview</a:t>
            </a:r>
            <a:endParaRPr/>
          </a:p>
          <a:p>
            <a:pPr marL="457200" lvl="0" indent="-317500" algn="l" rtl="0">
              <a:spcBef>
                <a:spcPts val="0"/>
              </a:spcBef>
              <a:spcAft>
                <a:spcPts val="0"/>
              </a:spcAft>
              <a:buSzPts val="1400"/>
              <a:buChar char="➔"/>
            </a:pPr>
            <a:r>
              <a:rPr lang="en"/>
              <a:t>Observation</a:t>
            </a:r>
            <a:endParaRPr/>
          </a:p>
          <a:p>
            <a:pPr marL="457200" lvl="0" indent="-317500" algn="l" rtl="0">
              <a:spcBef>
                <a:spcPts val="0"/>
              </a:spcBef>
              <a:spcAft>
                <a:spcPts val="0"/>
              </a:spcAft>
              <a:buSzPts val="1400"/>
              <a:buChar char="➔"/>
            </a:pPr>
            <a:r>
              <a:rPr lang="en"/>
              <a:t>Participation</a:t>
            </a:r>
            <a:endParaRPr/>
          </a:p>
          <a:p>
            <a:pPr marL="457200" lvl="0" indent="-317500" algn="l" rtl="0">
              <a:spcBef>
                <a:spcPts val="0"/>
              </a:spcBef>
              <a:spcAft>
                <a:spcPts val="0"/>
              </a:spcAft>
              <a:buSzPts val="1400"/>
              <a:buChar char="➔"/>
            </a:pPr>
            <a:r>
              <a:rPr lang="en"/>
              <a:t>Review of existing information</a:t>
            </a:r>
            <a:endParaRPr/>
          </a:p>
          <a:p>
            <a:pPr marL="0" lvl="0" indent="0" algn="l" rtl="0">
              <a:spcBef>
                <a:spcPts val="800"/>
              </a:spcBef>
              <a:spcAft>
                <a:spcPts val="0"/>
              </a:spcAft>
              <a:buNone/>
            </a:pPr>
            <a:endParaRPr/>
          </a:p>
          <a:p>
            <a:pPr marL="0" lvl="0" indent="0" algn="l" rtl="0">
              <a:spcBef>
                <a:spcPts val="800"/>
              </a:spcBef>
              <a:spcAft>
                <a:spcPts val="0"/>
              </a:spcAft>
              <a:buNone/>
            </a:pPr>
            <a:r>
              <a:rPr lang="en"/>
              <a:t>Discovery can be used as a transition assessment and it can also be developed for use as a career portfolio that can then drive the development of customized employment opportunities!</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1481</Words>
  <Application>Microsoft Office PowerPoint</Application>
  <PresentationFormat>On-screen Show (16:9)</PresentationFormat>
  <Paragraphs>136</Paragraphs>
  <Slides>19</Slides>
  <Notes>19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Roboto</vt:lpstr>
      <vt:lpstr>Simple Light</vt:lpstr>
      <vt:lpstr>Office Theme</vt:lpstr>
      <vt:lpstr>PowerPoint Presentation</vt:lpstr>
      <vt:lpstr>Indicator 13</vt:lpstr>
      <vt:lpstr>Presuming Competence</vt:lpstr>
      <vt:lpstr>Students with Significant Complex Needs and Vision Issues</vt:lpstr>
      <vt:lpstr>Undiagnosed</vt:lpstr>
      <vt:lpstr>Things to Remember!</vt:lpstr>
      <vt:lpstr>Working to Increase Awareness of the Discovery Process</vt:lpstr>
      <vt:lpstr>Students with Significant Complex Needs and Transition Planning</vt:lpstr>
      <vt:lpstr>Discovery Seeks to Understand Who the Person Is Through:</vt:lpstr>
      <vt:lpstr>Discovery As An Assessment Tool</vt:lpstr>
      <vt:lpstr>Discovery Through Transition…even before transition</vt:lpstr>
      <vt:lpstr>Assessments for students with limited language skills</vt:lpstr>
      <vt:lpstr>Education and Training Goal Examples</vt:lpstr>
      <vt:lpstr>Employment Goal Examples</vt:lpstr>
      <vt:lpstr>Independent Living Goal Examples</vt:lpstr>
      <vt:lpstr>Topics to discuss</vt:lpstr>
      <vt:lpstr>Remember….</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Ogley</dc:creator>
  <cp:lastModifiedBy>Carol Ogley</cp:lastModifiedBy>
  <cp:revision>1</cp:revision>
  <dcterms:modified xsi:type="dcterms:W3CDTF">2023-12-18T18:27:12Z</dcterms:modified>
</cp:coreProperties>
</file>