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00"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bad7409b77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bad7409b77_2_7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a0ee4b1c4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2a0ee4b1c4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Explain the banking system, Never take away what was earned</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a15a9d35a6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a15a9d35a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a15a9d35a6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a15a9d35a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Rachel: We know that the more opportunities students have to practice, the better they get at a skill. As you are thinking about transition planning and skill development think about how to maximize opportunities to practice. As teachers, we feel the squeeze of time frequently as we plan for services. By working collaboratively with general education teams and related service providers, you can significantly increase the opportunities students have to practice skills. Think about: For example, how can you include chances to fill out applications? This could be as simple as a practice Google or Microsoft form that students fill out weekly in relation to self-reflection/progress monitoring. Can you have students practice </a:t>
            </a:r>
            <a:endParaRPr/>
          </a:p>
          <a:p>
            <a:pPr marL="0" lvl="0" indent="0" algn="l" rtl="0">
              <a:spcBef>
                <a:spcPts val="0"/>
              </a:spcBef>
              <a:spcAft>
                <a:spcPts val="0"/>
              </a:spcAft>
              <a:buNone/>
            </a:pPr>
            <a:endParaRPr/>
          </a:p>
          <a:p>
            <a:pPr marL="0" lvl="0" indent="0" algn="l" rtl="0">
              <a:spcBef>
                <a:spcPts val="0"/>
              </a:spcBef>
              <a:spcAft>
                <a:spcPts val="0"/>
              </a:spcAft>
              <a:buNone/>
            </a:pPr>
            <a:r>
              <a:rPr lang="en"/>
              <a:t>Start early! While the requirement for implementation for post-secondary plans is tied to the 16th birthday, remember that transition services can begin earlier. You can encourage transition planning conversations to begin much earlier! Ex. 3rd and 4th grade IEPs - chances to practice vocabulary, self determination skills and start thinking about the future</a:t>
            </a:r>
            <a:endParaRPr/>
          </a:p>
          <a:p>
            <a:pPr marL="0" lvl="0" indent="0" algn="l" rtl="0">
              <a:spcBef>
                <a:spcPts val="0"/>
              </a:spcBef>
              <a:spcAft>
                <a:spcPts val="0"/>
              </a:spcAft>
              <a:buNone/>
            </a:pPr>
            <a:r>
              <a:rPr lang="en"/>
              <a:t>, middle school introductions to CTE and career exploration, not only does this help students start thinking about ‘what’s next’ but it helps their parents start thinking about it too.</a:t>
            </a:r>
            <a:endParaRPr/>
          </a:p>
          <a:p>
            <a:pPr marL="0" lvl="0" indent="0" algn="l" rtl="0">
              <a:spcBef>
                <a:spcPts val="0"/>
              </a:spcBef>
              <a:spcAft>
                <a:spcPts val="0"/>
              </a:spcAft>
              <a:buNone/>
            </a:pPr>
            <a:endParaRPr/>
          </a:p>
          <a:p>
            <a:pPr marL="0" lvl="0" indent="0" algn="l" rtl="0">
              <a:spcBef>
                <a:spcPts val="0"/>
              </a:spcBef>
              <a:spcAft>
                <a:spcPts val="0"/>
              </a:spcAft>
              <a:buNone/>
            </a:pPr>
            <a:r>
              <a:rPr lang="en"/>
              <a:t>Think about skills that students don’t always use in a school setting. What skills can you build into your daily routines that would allow students to practice these skills? Ex. Had a student answering the phone in my room, it then became a job that was part of my classroom economy so that kids could get more practice. Students have less and less practice with simple etiquette skills required in workplace setting </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a:solidFill>
                  <a:schemeClr val="dk1"/>
                </a:solidFill>
              </a:rPr>
              <a:t>The Office of Disability Employment Policy has two resources great resources that I have linked in the resource section - Skills to the Pay the Bills which is collection of activities supporting soft skill development and the accompanying videos.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9e1de5936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9e1de5936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e1de59369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9e1de5936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9e1de59369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9e1de5936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9e1de59369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29e1de59369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29e1de59369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29e1de5936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a21f4d06c4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2a21f4d06c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2a0ee4b1c4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2a0ee4b1c4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c090a3e8a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c090a3e8a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9e1de5936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9e1de5936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a1485a8f9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a1485a8f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Rachel: Maximizing transition time in a student’s schedule for transition activities and skill building means building thoughtful partnerships in your school community. </a:t>
            </a:r>
            <a:endParaRPr/>
          </a:p>
          <a:p>
            <a:pPr marL="0" lvl="0" indent="0" algn="l" rtl="0">
              <a:spcBef>
                <a:spcPts val="0"/>
              </a:spcBef>
              <a:spcAft>
                <a:spcPts val="0"/>
              </a:spcAft>
              <a:buNone/>
            </a:pPr>
            <a:r>
              <a:rPr lang="en"/>
              <a:t>What transition skills and activities are already in place throughout the school day? Take an inventory of what the student is already learning - what gaps need to be filled based on the students needs? What ways can you support the student learning the identified skills in the general education with their peers? What college and career activities are all students taking part in? </a:t>
            </a:r>
            <a:endParaRPr/>
          </a:p>
          <a:p>
            <a:pPr marL="0" lvl="0" indent="0" algn="l" rtl="0">
              <a:spcBef>
                <a:spcPts val="0"/>
              </a:spcBef>
              <a:spcAft>
                <a:spcPts val="0"/>
              </a:spcAft>
              <a:buNone/>
            </a:pPr>
            <a:endParaRPr/>
          </a:p>
          <a:p>
            <a:pPr marL="0" lvl="0" indent="0" algn="l" rtl="0">
              <a:spcBef>
                <a:spcPts val="0"/>
              </a:spcBef>
              <a:spcAft>
                <a:spcPts val="0"/>
              </a:spcAft>
              <a:buNone/>
            </a:pPr>
            <a:r>
              <a:rPr lang="en"/>
              <a:t>Working with post-secondary coaches, guidance counselors and general education teachers can maximize the time and chances to practice transition skills students have. Creating a community of practice that infuses specific identified skills throughout a students day, with multiple opportunities to practice will help students be better prepared for their post-secondary career and education opportunities. </a:t>
            </a:r>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Maximizing opportunities to practice skills: Can you embed skills in bell work, or daily practice that will help students with transition goals? How can you support skill development across content areas for maximum transfer? For example: if a student is practicing time management skills by using a digital planner to track assignments, ensure that all teachers throughout the day are reinforcing this skill.</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Build a team of experts including community partners, the student and the parents.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9e1de5936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9e1de5936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9e1de59369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9e1de5936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a21f4d06c4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a21f4d06c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Rachel: Like Holly mentioned, teaching soft skills and executive function skills can increase employability. These skills also align very closely with Wyoming’s profile of a graduate work which highlights the skills that students need to successfully learn, work, contribute and thrive. I think it is important to note that the Wyoming State Board of Education identified that academic skills are only ¼ of the skills required for a student to be successful after graduation. </a:t>
            </a:r>
            <a:endParaRPr/>
          </a:p>
          <a:p>
            <a:pPr marL="0" lvl="0" indent="0" algn="l" rtl="0">
              <a:spcBef>
                <a:spcPts val="0"/>
              </a:spcBef>
              <a:spcAft>
                <a:spcPts val="0"/>
              </a:spcAft>
              <a:buNone/>
            </a:pPr>
            <a:endParaRPr/>
          </a:p>
          <a:p>
            <a:pPr marL="0" lvl="0" indent="0" algn="l" rtl="0">
              <a:spcBef>
                <a:spcPts val="0"/>
              </a:spcBef>
              <a:spcAft>
                <a:spcPts val="0"/>
              </a:spcAft>
              <a:buNone/>
            </a:pPr>
            <a:r>
              <a:rPr lang="en"/>
              <a:t>Again, these skills take continued practice.</a:t>
            </a:r>
            <a:r>
              <a:rPr lang="en">
                <a:solidFill>
                  <a:schemeClr val="dk1"/>
                </a:solidFill>
              </a:rPr>
              <a:t>This is why is is so important to align transition goals and services to support the acquisition of these skills. </a:t>
            </a:r>
            <a:r>
              <a:rPr lang="en"/>
              <a:t>  </a:t>
            </a:r>
            <a:endParaRPr/>
          </a:p>
          <a:p>
            <a:pPr marL="0" lvl="0" indent="0" algn="l" rtl="0">
              <a:spcBef>
                <a:spcPts val="0"/>
              </a:spcBef>
              <a:spcAft>
                <a:spcPts val="0"/>
              </a:spcAft>
              <a:buNone/>
            </a:pPr>
            <a:endParaRPr/>
          </a:p>
          <a:p>
            <a:pPr marL="0" lvl="0" indent="0" algn="l" rtl="0">
              <a:spcBef>
                <a:spcPts val="0"/>
              </a:spcBef>
              <a:spcAft>
                <a:spcPts val="0"/>
              </a:spcAft>
              <a:buNone/>
            </a:pPr>
            <a:r>
              <a:rPr lang="en"/>
              <a:t>The Office of Disability Employment Policy has two resources great resources that I have linked in the resource section - Skills to the Pay the Bills which is collection of activities supporting soft skill development and the accompanying videos.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457200" lvl="0" indent="0" algn="l" rtl="0">
              <a:lnSpc>
                <a:spcPct val="90000"/>
              </a:lnSpc>
              <a:spcBef>
                <a:spcPts val="800"/>
              </a:spcBef>
              <a:spcAft>
                <a:spcPts val="0"/>
              </a:spcAft>
              <a:buNone/>
            </a:pPr>
            <a:endParaRPr sz="1700">
              <a:solidFill>
                <a:schemeClr val="dk1"/>
              </a:solidFill>
              <a:latin typeface="Calibri"/>
              <a:ea typeface="Calibri"/>
              <a:cs typeface="Calibri"/>
              <a:sym typeface="Calibri"/>
            </a:endParaRPr>
          </a:p>
          <a:p>
            <a:pPr marL="457200" lvl="0" indent="0" algn="l" rtl="0">
              <a:lnSpc>
                <a:spcPct val="90000"/>
              </a:lnSpc>
              <a:spcBef>
                <a:spcPts val="80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a0503f2aeb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2a0503f2ae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a0ee4b1c4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2a0ee4b1c4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Examples for student with more needs.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14"/>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59" name="Google Shape;59;p1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5"/>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5" name="Google Shape;65;p1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0" name="Google Shape;70;p16"/>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1" name="Google Shape;71;p1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2" name="Google Shape;72;p1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3" name="Google Shape;73;p1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6" name="Google Shape;76;p17"/>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7" name="Google Shape;77;p17"/>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150" cy="3655219"/>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73" y="1467446"/>
            <a:ext cx="4358879" cy="1971675"/>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573" y="-447079"/>
            <a:ext cx="4358879" cy="5800725"/>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promotingprogress.org/resources/iep-tip-sheet-transition-services" TargetMode="External"/><Relationship Id="rId7" Type="http://schemas.openxmlformats.org/officeDocument/2006/relationships/hyperlink" Target="https://developingchild.harvard.edu/resources/activities-guide-enhancing-and-practicing-executive-function-skills-with-children-from-infancy-to-adolescence/"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hyperlink" Target="https://myclassroomeconomy.org/" TargetMode="External"/><Relationship Id="rId5" Type="http://schemas.openxmlformats.org/officeDocument/2006/relationships/hyperlink" Target="https://www.lifecoursetools.com/lifecourse-library/lifecourse-framework/" TargetMode="External"/><Relationship Id="rId4" Type="http://schemas.openxmlformats.org/officeDocument/2006/relationships/hyperlink" Target="https://promotingprogress.org/resources/stories-classroom-prepping-colleg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dol.gov/sites/dolgov/files/odep/topics/youth/softskills/softskills.pdf" TargetMode="External"/><Relationship Id="rId7" Type="http://schemas.openxmlformats.org/officeDocument/2006/relationships/hyperlink" Target="https://transitioncoalition.org/courses/essentials-of-self-determination/"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hyperlink" Target="https://transitioncoalition.org/courses/engaging-with-families/" TargetMode="External"/><Relationship Id="rId5" Type="http://schemas.openxmlformats.org/officeDocument/2006/relationships/hyperlink" Target="https://transitioncoalition.org/wp-content/uploads/2022/10/mapping-dreams-trainer-guide.pdf" TargetMode="External"/><Relationship Id="rId4" Type="http://schemas.openxmlformats.org/officeDocument/2006/relationships/hyperlink" Target="https://www.dol.gov/agencies/odep/program-areas/individuals/youth/transition/soft-skills/video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p:nvPr/>
        </p:nvSpPr>
        <p:spPr>
          <a:xfrm>
            <a:off x="798534" y="1343417"/>
            <a:ext cx="7905489" cy="2008242"/>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 sz="4500">
                <a:solidFill>
                  <a:schemeClr val="dk1"/>
                </a:solidFill>
              </a:rPr>
              <a:t>Indicator 13 and How to put Post-Secondary Time in your Schedule</a:t>
            </a:r>
            <a:endParaRPr sz="1100"/>
          </a:p>
          <a:p>
            <a:pPr marL="0" lvl="0" indent="0" algn="ctr" rtl="0">
              <a:lnSpc>
                <a:spcPct val="90000"/>
              </a:lnSpc>
              <a:spcBef>
                <a:spcPts val="800"/>
              </a:spcBef>
              <a:spcAft>
                <a:spcPts val="0"/>
              </a:spcAft>
              <a:buClr>
                <a:schemeClr val="dk1"/>
              </a:buClr>
              <a:buSzPts val="1100"/>
              <a:buFont typeface="Arial"/>
              <a:buNone/>
            </a:pPr>
            <a:r>
              <a:rPr lang="en" sz="1800">
                <a:solidFill>
                  <a:schemeClr val="dk1"/>
                </a:solidFill>
              </a:rPr>
              <a:t>Wyoming Department of Education Special Education Programs Division</a:t>
            </a:r>
            <a:endParaRPr sz="1800">
              <a:solidFill>
                <a:schemeClr val="dk1"/>
              </a:solidFill>
            </a:endParaRPr>
          </a:p>
          <a:p>
            <a:pPr marL="457200" lvl="0" indent="457200" algn="l" rtl="0">
              <a:lnSpc>
                <a:spcPct val="90000"/>
              </a:lnSpc>
              <a:spcBef>
                <a:spcPts val="800"/>
              </a:spcBef>
              <a:spcAft>
                <a:spcPts val="0"/>
              </a:spcAft>
              <a:buClr>
                <a:schemeClr val="dk1"/>
              </a:buClr>
              <a:buSzPts val="1100"/>
              <a:buFont typeface="Arial"/>
              <a:buNone/>
            </a:pPr>
            <a:r>
              <a:rPr lang="en" sz="1800">
                <a:solidFill>
                  <a:schemeClr val="dk1"/>
                </a:solidFill>
              </a:rPr>
              <a:t>Presented by: Holly Bailey and Rachel Crawford</a:t>
            </a:r>
            <a:endParaRPr sz="3600">
              <a:solidFill>
                <a:schemeClr val="dk1"/>
              </a:solidFill>
            </a:endParaRPr>
          </a:p>
          <a:p>
            <a:pPr marL="0" marR="0" lvl="0" indent="0" algn="l" rtl="0">
              <a:spcBef>
                <a:spcPts val="900"/>
              </a:spcBef>
              <a:spcAft>
                <a:spcPts val="0"/>
              </a:spcAft>
              <a:buNone/>
            </a:pPr>
            <a:endParaRPr sz="300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4"/>
          <p:cNvSpPr txBox="1">
            <a:spLocks noGrp="1"/>
          </p:cNvSpPr>
          <p:nvPr>
            <p:ph type="title"/>
          </p:nvPr>
        </p:nvSpPr>
        <p:spPr>
          <a:xfrm>
            <a:off x="628650" y="73151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How to incorporate PBIS with Functional Skills</a:t>
            </a:r>
            <a:endParaRPr/>
          </a:p>
        </p:txBody>
      </p:sp>
      <p:sp>
        <p:nvSpPr>
          <p:cNvPr id="185" name="Google Shape;185;p34"/>
          <p:cNvSpPr txBox="1">
            <a:spLocks noGrp="1"/>
          </p:cNvSpPr>
          <p:nvPr>
            <p:ph type="body" idx="1"/>
          </p:nvPr>
        </p:nvSpPr>
        <p:spPr>
          <a:xfrm>
            <a:off x="628650" y="17257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-Banking system</a:t>
            </a:r>
            <a:endParaRPr/>
          </a:p>
          <a:p>
            <a:pPr marL="0" lvl="0" indent="0" algn="l" rtl="0">
              <a:spcBef>
                <a:spcPts val="800"/>
              </a:spcBef>
              <a:spcAft>
                <a:spcPts val="0"/>
              </a:spcAft>
              <a:buNone/>
            </a:pPr>
            <a:r>
              <a:rPr lang="en"/>
              <a:t>	-Teaches money management</a:t>
            </a:r>
            <a:endParaRPr/>
          </a:p>
          <a:p>
            <a:pPr marL="0" lvl="0" indent="0" algn="l" rtl="0">
              <a:spcBef>
                <a:spcPts val="800"/>
              </a:spcBef>
              <a:spcAft>
                <a:spcPts val="0"/>
              </a:spcAft>
              <a:buNone/>
            </a:pPr>
            <a:r>
              <a:rPr lang="en"/>
              <a:t>	-Teaches behavior management</a:t>
            </a:r>
            <a:endParaRPr/>
          </a:p>
          <a:p>
            <a:pPr marL="0" lvl="0" indent="0" algn="l" rtl="0">
              <a:spcBef>
                <a:spcPts val="800"/>
              </a:spcBef>
              <a:spcAft>
                <a:spcPts val="0"/>
              </a:spcAft>
              <a:buNone/>
            </a:pPr>
            <a:r>
              <a:rPr lang="en"/>
              <a:t>	-Teaches Math skills</a:t>
            </a:r>
            <a:endParaRPr/>
          </a:p>
          <a:p>
            <a:pPr marL="0" lvl="0" indent="0" algn="l" rtl="0">
              <a:spcBef>
                <a:spcPts val="800"/>
              </a:spcBef>
              <a:spcAft>
                <a:spcPts val="0"/>
              </a:spcAft>
              <a:buNone/>
            </a:pPr>
            <a:r>
              <a:rPr lang="en"/>
              <a:t>	-Teaches Writing</a:t>
            </a:r>
            <a:endParaRPr/>
          </a:p>
          <a:p>
            <a:pPr marL="0" lvl="0" indent="0" algn="l" rtl="0">
              <a:spcBef>
                <a:spcPts val="800"/>
              </a:spcBef>
              <a:spcAft>
                <a:spcPts val="0"/>
              </a:spcAft>
              <a:buNone/>
            </a:pPr>
            <a:r>
              <a:rPr lang="en"/>
              <a:t>	-Teaches consequences </a:t>
            </a:r>
            <a:endParaRPr/>
          </a:p>
          <a:p>
            <a:pPr marL="0" lvl="0" indent="0" algn="l" rtl="0">
              <a:spcBef>
                <a:spcPts val="8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5"/>
          <p:cNvSpPr txBox="1">
            <a:spLocks noGrp="1"/>
          </p:cNvSpPr>
          <p:nvPr>
            <p:ph type="title"/>
          </p:nvPr>
        </p:nvSpPr>
        <p:spPr>
          <a:xfrm>
            <a:off x="628650" y="64731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Work together with Families</a:t>
            </a:r>
            <a:endParaRPr/>
          </a:p>
        </p:txBody>
      </p:sp>
      <p:sp>
        <p:nvSpPr>
          <p:cNvPr id="191" name="Google Shape;191;p35"/>
          <p:cNvSpPr txBox="1">
            <a:spLocks noGrp="1"/>
          </p:cNvSpPr>
          <p:nvPr>
            <p:ph type="body" idx="1"/>
          </p:nvPr>
        </p:nvSpPr>
        <p:spPr>
          <a:xfrm>
            <a:off x="628650" y="150406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-Students should have small jobs early on. DVR can now start working with student at age 10!</a:t>
            </a:r>
            <a:endParaRPr/>
          </a:p>
          <a:p>
            <a:pPr marL="0" lvl="0" indent="0" algn="l" rtl="0">
              <a:spcBef>
                <a:spcPts val="800"/>
              </a:spcBef>
              <a:spcAft>
                <a:spcPts val="0"/>
              </a:spcAft>
              <a:buNone/>
            </a:pPr>
            <a:r>
              <a:rPr lang="en"/>
              <a:t>-Students can start by working on chores. Talk with the family have they tried this? How can you support them? </a:t>
            </a:r>
            <a:endParaRPr/>
          </a:p>
          <a:p>
            <a:pPr marL="0" lvl="0" indent="0" algn="l" rtl="0">
              <a:spcBef>
                <a:spcPts val="800"/>
              </a:spcBef>
              <a:spcAft>
                <a:spcPts val="0"/>
              </a:spcAft>
              <a:buClr>
                <a:schemeClr val="dk1"/>
              </a:buClr>
              <a:buSzPts val="1100"/>
              <a:buFont typeface="Arial"/>
              <a:buNone/>
            </a:pPr>
            <a:r>
              <a:rPr lang="en"/>
              <a:t>-Supporting parents in understanding the process (Transition Coalition and PACER resources)</a:t>
            </a:r>
            <a:endParaRPr/>
          </a:p>
        </p:txBody>
      </p:sp>
      <p:pic>
        <p:nvPicPr>
          <p:cNvPr id="192" name="Google Shape;192;p35"/>
          <p:cNvPicPr preferRelativeResize="0"/>
          <p:nvPr/>
        </p:nvPicPr>
        <p:blipFill>
          <a:blip r:embed="rId3">
            <a:alphaModFix/>
          </a:blip>
          <a:stretch>
            <a:fillRect/>
          </a:stretch>
        </p:blipFill>
        <p:spPr>
          <a:xfrm>
            <a:off x="4729218" y="3773280"/>
            <a:ext cx="2317221" cy="994200"/>
          </a:xfrm>
          <a:prstGeom prst="rect">
            <a:avLst/>
          </a:prstGeom>
          <a:noFill/>
          <a:ln>
            <a:noFill/>
          </a:ln>
        </p:spPr>
      </p:pic>
      <p:pic>
        <p:nvPicPr>
          <p:cNvPr id="193" name="Google Shape;193;p35"/>
          <p:cNvPicPr preferRelativeResize="0"/>
          <p:nvPr/>
        </p:nvPicPr>
        <p:blipFill>
          <a:blip r:embed="rId4">
            <a:alphaModFix/>
          </a:blip>
          <a:stretch>
            <a:fillRect/>
          </a:stretch>
        </p:blipFill>
        <p:spPr>
          <a:xfrm>
            <a:off x="2395700" y="3623863"/>
            <a:ext cx="1996374" cy="12930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6"/>
          <p:cNvSpPr txBox="1">
            <a:spLocks noGrp="1"/>
          </p:cNvSpPr>
          <p:nvPr>
            <p:ph type="title"/>
          </p:nvPr>
        </p:nvSpPr>
        <p:spPr>
          <a:xfrm>
            <a:off x="628650" y="56846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Practice, practice, practice!</a:t>
            </a:r>
            <a:endParaRPr/>
          </a:p>
        </p:txBody>
      </p:sp>
      <p:sp>
        <p:nvSpPr>
          <p:cNvPr id="199" name="Google Shape;199;p36"/>
          <p:cNvSpPr txBox="1">
            <a:spLocks noGrp="1"/>
          </p:cNvSpPr>
          <p:nvPr>
            <p:ph type="body" idx="1"/>
          </p:nvPr>
        </p:nvSpPr>
        <p:spPr>
          <a:xfrm>
            <a:off x="628650" y="1470244"/>
            <a:ext cx="7886700" cy="3263400"/>
          </a:xfrm>
          <a:prstGeom prst="rect">
            <a:avLst/>
          </a:prstGeom>
        </p:spPr>
        <p:txBody>
          <a:bodyPr spcFirstLastPara="1" wrap="square" lIns="68575" tIns="34275" rIns="68575" bIns="34275" anchor="t" anchorCtr="0">
            <a:noAutofit/>
          </a:bodyPr>
          <a:lstStyle/>
          <a:p>
            <a:pPr marL="457200" lvl="0" indent="-317500" algn="l" rtl="0">
              <a:lnSpc>
                <a:spcPct val="115000"/>
              </a:lnSpc>
              <a:spcBef>
                <a:spcPts val="800"/>
              </a:spcBef>
              <a:spcAft>
                <a:spcPts val="0"/>
              </a:spcAft>
              <a:buSzPts val="1400"/>
              <a:buChar char="•"/>
            </a:pPr>
            <a:r>
              <a:rPr lang="en"/>
              <a:t>How can you build in opportunities to practice skills?</a:t>
            </a:r>
            <a:endParaRPr/>
          </a:p>
          <a:p>
            <a:pPr marL="457200" lvl="0" indent="-317500" algn="l" rtl="0">
              <a:lnSpc>
                <a:spcPct val="115000"/>
              </a:lnSpc>
              <a:spcBef>
                <a:spcPts val="1000"/>
              </a:spcBef>
              <a:spcAft>
                <a:spcPts val="0"/>
              </a:spcAft>
              <a:buSzPts val="1400"/>
              <a:buChar char="•"/>
            </a:pPr>
            <a:r>
              <a:rPr lang="en"/>
              <a:t>Start early! </a:t>
            </a:r>
            <a:endParaRPr/>
          </a:p>
          <a:p>
            <a:pPr marL="457200" lvl="0" indent="-317500" algn="l" rtl="0">
              <a:lnSpc>
                <a:spcPct val="100000"/>
              </a:lnSpc>
              <a:spcBef>
                <a:spcPts val="1000"/>
              </a:spcBef>
              <a:spcAft>
                <a:spcPts val="1000"/>
              </a:spcAft>
              <a:buSzPts val="1400"/>
              <a:buChar char="•"/>
            </a:pPr>
            <a:r>
              <a:rPr lang="en"/>
              <a:t>Think about skills that students don’t get to practice often (answering the phone, answering questions from unknown people, etiquette)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7"/>
          <p:cNvSpPr txBox="1">
            <a:spLocks noGrp="1"/>
          </p:cNvSpPr>
          <p:nvPr>
            <p:ph type="title"/>
          </p:nvPr>
        </p:nvSpPr>
        <p:spPr>
          <a:xfrm>
            <a:off x="628650" y="7100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Creativity is key!</a:t>
            </a:r>
            <a:endParaRPr/>
          </a:p>
        </p:txBody>
      </p:sp>
      <p:sp>
        <p:nvSpPr>
          <p:cNvPr id="205" name="Google Shape;205;p37"/>
          <p:cNvSpPr txBox="1">
            <a:spLocks noGrp="1"/>
          </p:cNvSpPr>
          <p:nvPr>
            <p:ph type="body" idx="1"/>
          </p:nvPr>
        </p:nvSpPr>
        <p:spPr>
          <a:xfrm>
            <a:off x="628650" y="170424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-You all are special educators and are wonderful at being creative!</a:t>
            </a:r>
            <a:endParaRPr/>
          </a:p>
          <a:p>
            <a:pPr marL="0" lvl="0" indent="0" algn="l" rtl="0">
              <a:spcBef>
                <a:spcPts val="800"/>
              </a:spcBef>
              <a:spcAft>
                <a:spcPts val="0"/>
              </a:spcAft>
              <a:buNone/>
            </a:pPr>
            <a:r>
              <a:rPr lang="en"/>
              <a:t>- Remembering the importance of transition for these students is the best way to go into the planning process of meeting the transition services.</a:t>
            </a:r>
            <a:endParaRPr/>
          </a:p>
          <a:p>
            <a:pPr marL="0" lvl="0" indent="0" algn="l" rtl="0">
              <a:spcBef>
                <a:spcPts val="800"/>
              </a:spcBef>
              <a:spcAft>
                <a:spcPts val="0"/>
              </a:spcAft>
              <a:buNone/>
            </a:pPr>
            <a:r>
              <a:rPr lang="en"/>
              <a:t>-Your job as a special educator is to meet the students needs and skill deficits in all areas including transition planning.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8"/>
          <p:cNvSpPr txBox="1">
            <a:spLocks noGrp="1"/>
          </p:cNvSpPr>
          <p:nvPr>
            <p:ph type="title"/>
          </p:nvPr>
        </p:nvSpPr>
        <p:spPr>
          <a:xfrm>
            <a:off x="628650" y="63119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Electives and Extracurricular Activities</a:t>
            </a:r>
            <a:endParaRPr/>
          </a:p>
        </p:txBody>
      </p:sp>
      <p:sp>
        <p:nvSpPr>
          <p:cNvPr id="211" name="Google Shape;211;p38"/>
          <p:cNvSpPr txBox="1">
            <a:spLocks noGrp="1"/>
          </p:cNvSpPr>
          <p:nvPr>
            <p:ph type="body" idx="1"/>
          </p:nvPr>
        </p:nvSpPr>
        <p:spPr>
          <a:xfrm>
            <a:off x="628650" y="162539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-Electives can be a great way to incorporate transition activities!</a:t>
            </a:r>
            <a:endParaRPr/>
          </a:p>
          <a:p>
            <a:pPr marL="0" lvl="0" indent="0" algn="l" rtl="0">
              <a:spcBef>
                <a:spcPts val="800"/>
              </a:spcBef>
              <a:spcAft>
                <a:spcPts val="0"/>
              </a:spcAft>
              <a:buNone/>
            </a:pPr>
            <a:endParaRPr/>
          </a:p>
          <a:p>
            <a:pPr marL="0" lvl="0" indent="0" algn="l" rtl="0">
              <a:spcBef>
                <a:spcPts val="800"/>
              </a:spcBef>
              <a:spcAft>
                <a:spcPts val="0"/>
              </a:spcAft>
              <a:buNone/>
            </a:pPr>
            <a:r>
              <a:rPr lang="en"/>
              <a:t>-Extra curricular activities can also be used to meet the student need.</a:t>
            </a:r>
            <a:endParaRPr/>
          </a:p>
          <a:p>
            <a:pPr marL="0" lvl="0" indent="0" algn="l" rtl="0">
              <a:spcBef>
                <a:spcPts val="800"/>
              </a:spcBef>
              <a:spcAft>
                <a:spcPts val="0"/>
              </a:spcAft>
              <a:buNone/>
            </a:pPr>
            <a:endParaRPr/>
          </a:p>
          <a:p>
            <a:pPr marL="0" lvl="0" indent="0" algn="l" rtl="0">
              <a:spcBef>
                <a:spcPts val="800"/>
              </a:spcBef>
              <a:spcAft>
                <a:spcPts val="0"/>
              </a:spcAft>
              <a:buNone/>
            </a:pPr>
            <a:r>
              <a:rPr lang="en"/>
              <a:t>-Remember if they are put in the transition section of the IEP the team is required to provide all accommodations during those times.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9"/>
          <p:cNvSpPr txBox="1">
            <a:spLocks noGrp="1"/>
          </p:cNvSpPr>
          <p:nvPr>
            <p:ph type="title"/>
          </p:nvPr>
        </p:nvSpPr>
        <p:spPr>
          <a:xfrm>
            <a:off x="628650" y="82566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Examples of electives and extracurricular </a:t>
            </a:r>
            <a:endParaRPr/>
          </a:p>
        </p:txBody>
      </p:sp>
      <p:sp>
        <p:nvSpPr>
          <p:cNvPr id="217" name="Google Shape;217;p39"/>
          <p:cNvSpPr txBox="1">
            <a:spLocks noGrp="1"/>
          </p:cNvSpPr>
          <p:nvPr>
            <p:ph type="body" idx="1"/>
          </p:nvPr>
        </p:nvSpPr>
        <p:spPr>
          <a:xfrm>
            <a:off x="628650" y="1880094"/>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If the student is interested in working in a garden center have them take an agriculture class</a:t>
            </a:r>
            <a:endParaRPr/>
          </a:p>
          <a:p>
            <a:pPr marL="457200" lvl="0" indent="0" algn="l" rtl="0">
              <a:spcBef>
                <a:spcPts val="800"/>
              </a:spcBef>
              <a:spcAft>
                <a:spcPts val="0"/>
              </a:spcAft>
              <a:buNone/>
            </a:pPr>
            <a:endParaRPr/>
          </a:p>
          <a:p>
            <a:pPr marL="457200" lvl="0" indent="-317500" algn="l" rtl="0">
              <a:spcBef>
                <a:spcPts val="800"/>
              </a:spcBef>
              <a:spcAft>
                <a:spcPts val="0"/>
              </a:spcAft>
              <a:buSzPts val="1400"/>
              <a:buChar char="-"/>
            </a:pPr>
            <a:r>
              <a:rPr lang="en"/>
              <a:t>If the student wants to work in customer service have them be a manager on a sports team</a:t>
            </a:r>
            <a:endParaRPr/>
          </a:p>
          <a:p>
            <a:pPr marL="0" lvl="0" indent="0" algn="l" rtl="0">
              <a:spcBef>
                <a:spcPts val="800"/>
              </a:spcBef>
              <a:spcAft>
                <a:spcPts val="0"/>
              </a:spcAft>
              <a:buNone/>
            </a:pPr>
            <a:endParaRPr/>
          </a:p>
          <a:p>
            <a:pPr marL="457200" lvl="0" indent="-317500" algn="l" rtl="0">
              <a:spcBef>
                <a:spcPts val="800"/>
              </a:spcBef>
              <a:spcAft>
                <a:spcPts val="0"/>
              </a:spcAft>
              <a:buSzPts val="1400"/>
              <a:buChar char="-"/>
            </a:pPr>
            <a:r>
              <a:rPr lang="en"/>
              <a:t>Help the student get involved in a club of their interest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0"/>
          <p:cNvSpPr txBox="1">
            <a:spLocks noGrp="1"/>
          </p:cNvSpPr>
          <p:nvPr>
            <p:ph type="title"/>
          </p:nvPr>
        </p:nvSpPr>
        <p:spPr>
          <a:xfrm>
            <a:off x="628650" y="9044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Examples of incorporation of transition services into the students schedule</a:t>
            </a:r>
            <a:endParaRPr/>
          </a:p>
        </p:txBody>
      </p:sp>
      <p:sp>
        <p:nvSpPr>
          <p:cNvPr id="223" name="Google Shape;223;p40"/>
          <p:cNvSpPr txBox="1">
            <a:spLocks noGrp="1"/>
          </p:cNvSpPr>
          <p:nvPr>
            <p:ph type="body" idx="1"/>
          </p:nvPr>
        </p:nvSpPr>
        <p:spPr>
          <a:xfrm>
            <a:off x="628650" y="189864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-If the student requires SDI in math make the math skills around banking and budgeting.</a:t>
            </a:r>
            <a:endParaRPr/>
          </a:p>
          <a:p>
            <a:pPr marL="0" lvl="0" indent="0" algn="l" rtl="0">
              <a:spcBef>
                <a:spcPts val="800"/>
              </a:spcBef>
              <a:spcAft>
                <a:spcPts val="0"/>
              </a:spcAft>
              <a:buNone/>
            </a:pPr>
            <a:r>
              <a:rPr lang="en"/>
              <a:t>-If the student has SDI in writing, work on their skill deficit while writing college essays or resumes.</a:t>
            </a:r>
            <a:endParaRPr/>
          </a:p>
          <a:p>
            <a:pPr marL="0" lvl="0" indent="0" algn="l" rtl="0">
              <a:spcBef>
                <a:spcPts val="800"/>
              </a:spcBef>
              <a:spcAft>
                <a:spcPts val="0"/>
              </a:spcAft>
              <a:buNone/>
            </a:pPr>
            <a:r>
              <a:rPr lang="en"/>
              <a:t>-Teach students to read a watch and clock to work on time management and planning</a:t>
            </a:r>
            <a:endParaRPr/>
          </a:p>
          <a:p>
            <a:pPr marL="0" lvl="0" indent="0" algn="l" rtl="0">
              <a:spcBef>
                <a:spcPts val="800"/>
              </a:spcBef>
              <a:spcAft>
                <a:spcPts val="0"/>
              </a:spcAft>
              <a:buNone/>
            </a:pPr>
            <a:r>
              <a:rPr lang="en"/>
              <a:t>-When dealing with peers in the classroom work on conflict resolution and group projects.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1"/>
          <p:cNvSpPr txBox="1">
            <a:spLocks noGrp="1"/>
          </p:cNvSpPr>
          <p:nvPr>
            <p:ph type="title"/>
          </p:nvPr>
        </p:nvSpPr>
        <p:spPr>
          <a:xfrm>
            <a:off x="628650" y="78621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Resources</a:t>
            </a:r>
            <a:endParaRPr/>
          </a:p>
        </p:txBody>
      </p:sp>
      <p:sp>
        <p:nvSpPr>
          <p:cNvPr id="229" name="Google Shape;229;p41"/>
          <p:cNvSpPr txBox="1">
            <a:spLocks noGrp="1"/>
          </p:cNvSpPr>
          <p:nvPr>
            <p:ph type="body" idx="1"/>
          </p:nvPr>
        </p:nvSpPr>
        <p:spPr>
          <a:xfrm>
            <a:off x="628650" y="134439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1900" u="sng">
                <a:solidFill>
                  <a:schemeClr val="hlink"/>
                </a:solidFill>
                <a:hlinkClick r:id="rId3"/>
              </a:rPr>
              <a:t>https://promotingprogress.org/resources/iep-tip-sheet-transition-services</a:t>
            </a:r>
            <a:endParaRPr sz="1900"/>
          </a:p>
          <a:p>
            <a:pPr marL="0" lvl="0" indent="0" algn="l" rtl="0">
              <a:spcBef>
                <a:spcPts val="1000"/>
              </a:spcBef>
              <a:spcAft>
                <a:spcPts val="0"/>
              </a:spcAft>
              <a:buNone/>
            </a:pPr>
            <a:r>
              <a:rPr lang="en" sz="1900" u="sng">
                <a:solidFill>
                  <a:schemeClr val="hlink"/>
                </a:solidFill>
                <a:hlinkClick r:id="rId4"/>
              </a:rPr>
              <a:t>https://promotingprogress.org/resources/stories-classroom-prepping-college</a:t>
            </a:r>
            <a:endParaRPr sz="1900"/>
          </a:p>
          <a:p>
            <a:pPr marL="0" lvl="0" indent="0" algn="l" rtl="0">
              <a:spcBef>
                <a:spcPts val="1000"/>
              </a:spcBef>
              <a:spcAft>
                <a:spcPts val="0"/>
              </a:spcAft>
              <a:buNone/>
            </a:pPr>
            <a:r>
              <a:rPr lang="en" sz="1900" u="sng">
                <a:solidFill>
                  <a:schemeClr val="hlink"/>
                </a:solidFill>
                <a:hlinkClick r:id="rId5"/>
              </a:rPr>
              <a:t>https://www.lifecoursetools.com/lifecourse-library/lifecourse-framework/</a:t>
            </a:r>
            <a:r>
              <a:rPr lang="en" sz="1900"/>
              <a:t> </a:t>
            </a:r>
            <a:endParaRPr sz="1900"/>
          </a:p>
          <a:p>
            <a:pPr marL="0" lvl="0" indent="0" algn="l" rtl="0">
              <a:spcBef>
                <a:spcPts val="1000"/>
              </a:spcBef>
              <a:spcAft>
                <a:spcPts val="0"/>
              </a:spcAft>
              <a:buNone/>
            </a:pPr>
            <a:r>
              <a:rPr lang="en" sz="1900" u="sng">
                <a:solidFill>
                  <a:schemeClr val="hlink"/>
                </a:solidFill>
                <a:hlinkClick r:id="rId6"/>
              </a:rPr>
              <a:t>https://myclassroomeconomy.org/</a:t>
            </a:r>
            <a:endParaRPr sz="1900"/>
          </a:p>
          <a:p>
            <a:pPr marL="0" lvl="0" indent="0" algn="l" rtl="0">
              <a:spcBef>
                <a:spcPts val="1000"/>
              </a:spcBef>
              <a:spcAft>
                <a:spcPts val="0"/>
              </a:spcAft>
              <a:buNone/>
            </a:pPr>
            <a:r>
              <a:rPr lang="en" sz="1900" u="sng">
                <a:solidFill>
                  <a:schemeClr val="hlink"/>
                </a:solidFill>
                <a:hlinkClick r:id="rId7"/>
              </a:rPr>
              <a:t>https://developingchild.harvard.edu/resources/activities-guide-enhancing-and-practicing-executive-function-skills-with-children-from-infancy-to-adolescence/</a:t>
            </a:r>
            <a:endParaRPr sz="1900"/>
          </a:p>
          <a:p>
            <a:pPr marL="0" lvl="0" indent="0" algn="l" rtl="0">
              <a:spcBef>
                <a:spcPts val="1000"/>
              </a:spcBef>
              <a:spcAft>
                <a:spcPts val="0"/>
              </a:spcAft>
              <a:buNone/>
            </a:pPr>
            <a:endParaRPr sz="1900"/>
          </a:p>
          <a:p>
            <a:pPr marL="0" lvl="0" indent="0" algn="l" rtl="0">
              <a:spcBef>
                <a:spcPts val="800"/>
              </a:spcBef>
              <a:spcAft>
                <a:spcPts val="0"/>
              </a:spcAft>
              <a:buNone/>
            </a:pPr>
            <a:endParaRPr/>
          </a:p>
          <a:p>
            <a:pPr marL="0" lvl="0" indent="0" algn="l" rtl="0">
              <a:spcBef>
                <a:spcPts val="80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2"/>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endParaRPr/>
          </a:p>
        </p:txBody>
      </p:sp>
      <p:sp>
        <p:nvSpPr>
          <p:cNvPr id="235" name="Google Shape;235;p42"/>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u="sng">
                <a:solidFill>
                  <a:schemeClr val="hlink"/>
                </a:solidFill>
                <a:hlinkClick r:id="rId3"/>
              </a:rPr>
              <a:t>https://www.dol.gov/sites/dolgov/files/odep/topics/youth/softskills/softskills.pdf</a:t>
            </a:r>
            <a:endParaRPr/>
          </a:p>
          <a:p>
            <a:pPr marL="0" lvl="0" indent="0" algn="l" rtl="0">
              <a:spcBef>
                <a:spcPts val="1000"/>
              </a:spcBef>
              <a:spcAft>
                <a:spcPts val="0"/>
              </a:spcAft>
              <a:buNone/>
            </a:pPr>
            <a:r>
              <a:rPr lang="en" u="sng">
                <a:solidFill>
                  <a:schemeClr val="hlink"/>
                </a:solidFill>
                <a:hlinkClick r:id="rId4"/>
              </a:rPr>
              <a:t>https://www.dol.gov/agencies/odep/program-areas/individuals/youth/transition/soft-skills/videos</a:t>
            </a:r>
            <a:endParaRPr/>
          </a:p>
          <a:p>
            <a:pPr marL="0" lvl="0" indent="0" algn="l" rtl="0">
              <a:spcBef>
                <a:spcPts val="1000"/>
              </a:spcBef>
              <a:spcAft>
                <a:spcPts val="0"/>
              </a:spcAft>
              <a:buNone/>
            </a:pPr>
            <a:r>
              <a:rPr lang="en" u="sng">
                <a:solidFill>
                  <a:schemeClr val="hlink"/>
                </a:solidFill>
                <a:hlinkClick r:id="rId5"/>
              </a:rPr>
              <a:t>https://transitioncoalition.org/wp-content/uploads/2022/10/mapping-dreams-trainer-guide.pdf</a:t>
            </a:r>
            <a:endParaRPr/>
          </a:p>
          <a:p>
            <a:pPr marL="0" lvl="0" indent="0" algn="l" rtl="0">
              <a:spcBef>
                <a:spcPts val="1000"/>
              </a:spcBef>
              <a:spcAft>
                <a:spcPts val="0"/>
              </a:spcAft>
              <a:buNone/>
            </a:pPr>
            <a:r>
              <a:rPr lang="en" u="sng">
                <a:solidFill>
                  <a:schemeClr val="hlink"/>
                </a:solidFill>
                <a:hlinkClick r:id="rId6"/>
              </a:rPr>
              <a:t>https://transitioncoalition.org/courses/engaging-with-families/</a:t>
            </a:r>
            <a:endParaRPr/>
          </a:p>
          <a:p>
            <a:pPr marL="0" lvl="0" indent="0" algn="l" rtl="0">
              <a:spcBef>
                <a:spcPts val="1000"/>
              </a:spcBef>
              <a:spcAft>
                <a:spcPts val="0"/>
              </a:spcAft>
              <a:buNone/>
            </a:pPr>
            <a:r>
              <a:rPr lang="en" u="sng">
                <a:solidFill>
                  <a:schemeClr val="hlink"/>
                </a:solidFill>
                <a:hlinkClick r:id="rId7"/>
              </a:rPr>
              <a:t>https://transitioncoalition.org/courses/essentials-of-self-determination/</a:t>
            </a:r>
            <a:endParaRPr/>
          </a:p>
          <a:p>
            <a:pPr marL="0" lvl="0" indent="0" algn="l" rtl="0">
              <a:spcBef>
                <a:spcPts val="1000"/>
              </a:spcBef>
              <a:spcAft>
                <a:spcPts val="0"/>
              </a:spcAft>
              <a:buNone/>
            </a:pPr>
            <a:endParaRPr/>
          </a:p>
          <a:p>
            <a:pPr marL="457200" lvl="0" indent="0" algn="l" rtl="0">
              <a:spcBef>
                <a:spcPts val="1000"/>
              </a:spcBef>
              <a:spcAft>
                <a:spcPts val="0"/>
              </a:spcAft>
              <a:buNone/>
            </a:pPr>
            <a:endParaRPr/>
          </a:p>
          <a:p>
            <a:pPr marL="457200" lvl="0" indent="0" algn="l" rtl="0">
              <a:spcBef>
                <a:spcPts val="1000"/>
              </a:spcBef>
              <a:spcAft>
                <a:spcPts val="0"/>
              </a:spcAft>
              <a:buNone/>
            </a:pPr>
            <a:endParaRPr/>
          </a:p>
          <a:p>
            <a:pPr marL="457200" lvl="0" indent="0" algn="l" rtl="0">
              <a:spcBef>
                <a:spcPts val="1000"/>
              </a:spcBef>
              <a:spcAft>
                <a:spcPts val="0"/>
              </a:spcAft>
              <a:buNone/>
            </a:pPr>
            <a:endParaRPr/>
          </a:p>
          <a:p>
            <a:pPr marL="0" lvl="0" indent="0" algn="l" rtl="0">
              <a:spcBef>
                <a:spcPts val="1000"/>
              </a:spcBef>
              <a:spcAft>
                <a:spcPts val="0"/>
              </a:spcAft>
              <a:buNone/>
            </a:pPr>
            <a:endParaRPr/>
          </a:p>
          <a:p>
            <a:pPr marL="457200" lvl="0" indent="0" algn="l" rtl="0">
              <a:spcBef>
                <a:spcPts val="1000"/>
              </a:spcBef>
              <a:spcAft>
                <a:spcPts val="0"/>
              </a:spcAft>
              <a:buNone/>
            </a:pPr>
            <a:endParaRPr/>
          </a:p>
          <a:p>
            <a:pPr marL="457200" lvl="0" indent="0" algn="l" rtl="0">
              <a:spcBef>
                <a:spcPts val="1000"/>
              </a:spcBef>
              <a:spcAft>
                <a:spcPts val="0"/>
              </a:spcAft>
              <a:buNone/>
            </a:pPr>
            <a:endParaRPr/>
          </a:p>
          <a:p>
            <a:pPr marL="457200" lvl="0" indent="0" algn="l" rtl="0">
              <a:spcBef>
                <a:spcPts val="80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3"/>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endParaRPr/>
          </a:p>
        </p:txBody>
      </p:sp>
      <p:sp>
        <p:nvSpPr>
          <p:cNvPr id="241" name="Google Shape;241;p43"/>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Questions?</a:t>
            </a:r>
            <a:endParaRPr/>
          </a:p>
          <a:p>
            <a:pPr marL="0" lvl="0" indent="0" algn="l" rtl="0">
              <a:spcBef>
                <a:spcPts val="800"/>
              </a:spcBef>
              <a:spcAft>
                <a:spcPts val="0"/>
              </a:spcAft>
              <a:buNone/>
            </a:pPr>
            <a:endParaRPr/>
          </a:p>
          <a:p>
            <a:pPr marL="0" lvl="0" indent="0" algn="l" rtl="0">
              <a:spcBef>
                <a:spcPts val="800"/>
              </a:spcBef>
              <a:spcAft>
                <a:spcPts val="0"/>
              </a:spcAft>
              <a:buNone/>
            </a:pPr>
            <a:r>
              <a:rPr lang="en"/>
              <a:t>Please feel free to contact Holly Bailey at holly.bailey@wyo.gov</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628650" y="7297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Transition Activities </a:t>
            </a:r>
            <a:endParaRPr/>
          </a:p>
        </p:txBody>
      </p:sp>
      <p:sp>
        <p:nvSpPr>
          <p:cNvPr id="135" name="Google Shape;135;p26"/>
          <p:cNvSpPr txBox="1">
            <a:spLocks noGrp="1"/>
          </p:cNvSpPr>
          <p:nvPr>
            <p:ph type="body" idx="1"/>
          </p:nvPr>
        </p:nvSpPr>
        <p:spPr>
          <a:xfrm>
            <a:off x="628650" y="172394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-This is a required section of the post-secondary section of that IEP.</a:t>
            </a:r>
            <a:endParaRPr/>
          </a:p>
          <a:p>
            <a:pPr marL="0" lvl="0" indent="0" algn="l" rtl="0">
              <a:spcBef>
                <a:spcPts val="800"/>
              </a:spcBef>
              <a:spcAft>
                <a:spcPts val="0"/>
              </a:spcAft>
              <a:buNone/>
            </a:pPr>
            <a:r>
              <a:rPr lang="en"/>
              <a:t>- Transition activities should be meaningful and realistic activities that can be completed during the plan year.</a:t>
            </a:r>
            <a:endParaRPr/>
          </a:p>
          <a:p>
            <a:pPr marL="0" lvl="0" indent="0" algn="l" rtl="0">
              <a:spcBef>
                <a:spcPts val="800"/>
              </a:spcBef>
              <a:spcAft>
                <a:spcPts val="0"/>
              </a:spcAft>
              <a:buNone/>
            </a:pPr>
            <a:r>
              <a:rPr lang="en"/>
              <a:t>- Because goals are written to take place after the student leaves public school, transition activities list out what the team is going to do to help the student reach those goals.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628650" y="6903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Schedules</a:t>
            </a:r>
            <a:endParaRPr/>
          </a:p>
        </p:txBody>
      </p:sp>
      <p:sp>
        <p:nvSpPr>
          <p:cNvPr id="141" name="Google Shape;141;p27"/>
          <p:cNvSpPr txBox="1">
            <a:spLocks noGrp="1"/>
          </p:cNvSpPr>
          <p:nvPr>
            <p:ph type="body" idx="1"/>
          </p:nvPr>
        </p:nvSpPr>
        <p:spPr>
          <a:xfrm>
            <a:off x="628650" y="1684544"/>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Service Minutes must be based on student need not a school schedule</a:t>
            </a:r>
            <a:endParaRPr/>
          </a:p>
          <a:p>
            <a:pPr marL="0" lvl="0" indent="0" algn="l" rtl="0">
              <a:spcBef>
                <a:spcPts val="800"/>
              </a:spcBef>
              <a:spcAft>
                <a:spcPts val="0"/>
              </a:spcAft>
              <a:buNone/>
            </a:pPr>
            <a:endParaRPr/>
          </a:p>
          <a:p>
            <a:pPr marL="457200" lvl="0" indent="-317500" algn="l" rtl="0">
              <a:spcBef>
                <a:spcPts val="800"/>
              </a:spcBef>
              <a:spcAft>
                <a:spcPts val="0"/>
              </a:spcAft>
              <a:buSzPts val="1400"/>
              <a:buChar char="-"/>
            </a:pPr>
            <a:r>
              <a:rPr lang="en"/>
              <a:t>How can the student’s schedule and service minutes be optimized to incorporate a students transition activities?</a:t>
            </a:r>
            <a:endParaRPr/>
          </a:p>
          <a:p>
            <a:pPr marL="457200" lvl="0" indent="0" algn="l" rtl="0">
              <a:spcBef>
                <a:spcPts val="8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628650" y="731825"/>
            <a:ext cx="7886700" cy="7215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Thoughtful Partnerships</a:t>
            </a:r>
            <a:endParaRPr/>
          </a:p>
        </p:txBody>
      </p:sp>
      <p:sp>
        <p:nvSpPr>
          <p:cNvPr id="147" name="Google Shape;147;p28"/>
          <p:cNvSpPr txBox="1">
            <a:spLocks noGrp="1"/>
          </p:cNvSpPr>
          <p:nvPr>
            <p:ph type="body" idx="1"/>
          </p:nvPr>
        </p:nvSpPr>
        <p:spPr>
          <a:xfrm>
            <a:off x="628650" y="1453319"/>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Consider what transition activities and post-secondary skills are already taking place in student’s general education classroom </a:t>
            </a:r>
            <a:endParaRPr/>
          </a:p>
          <a:p>
            <a:pPr marL="457200" lvl="0" indent="-317500" algn="l" rtl="0">
              <a:spcBef>
                <a:spcPts val="1000"/>
              </a:spcBef>
              <a:spcAft>
                <a:spcPts val="0"/>
              </a:spcAft>
              <a:buSzPts val="1400"/>
              <a:buChar char="•"/>
            </a:pPr>
            <a:r>
              <a:rPr lang="en"/>
              <a:t>Share and leverage resources throughout the school community to support all students</a:t>
            </a:r>
            <a:endParaRPr/>
          </a:p>
          <a:p>
            <a:pPr marL="457200" lvl="0" indent="-317500" algn="l" rtl="0">
              <a:spcBef>
                <a:spcPts val="1000"/>
              </a:spcBef>
              <a:spcAft>
                <a:spcPts val="0"/>
              </a:spcAft>
              <a:buSzPts val="1400"/>
              <a:buChar char="•"/>
            </a:pPr>
            <a:r>
              <a:rPr lang="en"/>
              <a:t>Maximize the opportunities students have to practice skills throughout their day </a:t>
            </a:r>
            <a:endParaRPr/>
          </a:p>
          <a:p>
            <a:pPr marL="457200" lvl="0" indent="-317500" algn="l" rtl="0">
              <a:spcBef>
                <a:spcPts val="1000"/>
              </a:spcBef>
              <a:spcAft>
                <a:spcPts val="0"/>
              </a:spcAft>
              <a:buSzPts val="1400"/>
              <a:buChar char="•"/>
            </a:pPr>
            <a:r>
              <a:rPr lang="en"/>
              <a:t>Transition requires the collaboration of a team of stakeholders</a:t>
            </a:r>
            <a:endParaRPr/>
          </a:p>
          <a:p>
            <a:pPr marL="1371600" lvl="0" indent="0" algn="l" rtl="0">
              <a:spcBef>
                <a:spcPts val="1000"/>
              </a:spcBef>
              <a:spcAft>
                <a:spcPts val="0"/>
              </a:spcAft>
              <a:buNone/>
            </a:pPr>
            <a:endParaRPr/>
          </a:p>
        </p:txBody>
      </p:sp>
      <p:sp>
        <p:nvSpPr>
          <p:cNvPr id="148" name="Google Shape;148;p28"/>
          <p:cNvSpPr txBox="1"/>
          <p:nvPr/>
        </p:nvSpPr>
        <p:spPr>
          <a:xfrm>
            <a:off x="1549800" y="4044625"/>
            <a:ext cx="6044400" cy="462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100">
                <a:solidFill>
                  <a:schemeClr val="dk1"/>
                </a:solidFill>
                <a:latin typeface="Calibri"/>
                <a:ea typeface="Calibri"/>
                <a:cs typeface="Calibri"/>
                <a:sym typeface="Calibri"/>
              </a:rPr>
              <a:t>“No one person or agency can meet the needs of all transitioning students.” Iris Center</a:t>
            </a:r>
            <a:endParaRPr sz="21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628650" y="8462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Soft Skills/Functional Skills/ Executive Functioning </a:t>
            </a:r>
            <a:endParaRPr/>
          </a:p>
        </p:txBody>
      </p:sp>
      <p:sp>
        <p:nvSpPr>
          <p:cNvPr id="154" name="Google Shape;154;p29"/>
          <p:cNvSpPr txBox="1">
            <a:spLocks noGrp="1"/>
          </p:cNvSpPr>
          <p:nvPr>
            <p:ph type="body" idx="1"/>
          </p:nvPr>
        </p:nvSpPr>
        <p:spPr>
          <a:xfrm>
            <a:off x="628650" y="17479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-This should start in elementary school</a:t>
            </a:r>
            <a:endParaRPr/>
          </a:p>
          <a:p>
            <a:pPr marL="0" lvl="0" indent="0" algn="l" rtl="0">
              <a:spcBef>
                <a:spcPts val="800"/>
              </a:spcBef>
              <a:spcAft>
                <a:spcPts val="0"/>
              </a:spcAft>
              <a:buNone/>
            </a:pPr>
            <a:r>
              <a:rPr lang="en"/>
              <a:t>-Employer's state that new employees are often missing soft skills and functional skill and it impacts their work performance. </a:t>
            </a:r>
            <a:endParaRPr/>
          </a:p>
          <a:p>
            <a:pPr marL="0" lvl="0" indent="0" algn="l" rtl="0">
              <a:spcBef>
                <a:spcPts val="800"/>
              </a:spcBef>
              <a:spcAft>
                <a:spcPts val="0"/>
              </a:spcAft>
              <a:buNone/>
            </a:pPr>
            <a:r>
              <a:rPr lang="en"/>
              <a:t>-Teaching these skills early is key!</a:t>
            </a:r>
            <a:endParaRPr/>
          </a:p>
          <a:p>
            <a:pPr marL="0" lvl="0" indent="0" algn="l" rtl="0">
              <a:spcBef>
                <a:spcPts val="800"/>
              </a:spcBef>
              <a:spcAft>
                <a:spcPts val="0"/>
              </a:spcAft>
              <a:buNone/>
            </a:pPr>
            <a:r>
              <a:rPr lang="en"/>
              <a:t>-Teaching soft skills and functional skills can improve employability.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xfrm>
            <a:off x="628650" y="76651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Examples:</a:t>
            </a:r>
            <a:endParaRPr/>
          </a:p>
        </p:txBody>
      </p:sp>
      <p:sp>
        <p:nvSpPr>
          <p:cNvPr id="160" name="Google Shape;160;p30"/>
          <p:cNvSpPr txBox="1">
            <a:spLocks noGrp="1"/>
          </p:cNvSpPr>
          <p:nvPr>
            <p:ph type="body" idx="1"/>
          </p:nvPr>
        </p:nvSpPr>
        <p:spPr>
          <a:xfrm>
            <a:off x="655175" y="158306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-Teamwork</a:t>
            </a:r>
            <a:endParaRPr/>
          </a:p>
          <a:p>
            <a:pPr marL="0" lvl="0" indent="0" algn="l" rtl="0">
              <a:spcBef>
                <a:spcPts val="800"/>
              </a:spcBef>
              <a:spcAft>
                <a:spcPts val="0"/>
              </a:spcAft>
              <a:buNone/>
            </a:pPr>
            <a:r>
              <a:rPr lang="en"/>
              <a:t>-Communication</a:t>
            </a:r>
            <a:endParaRPr/>
          </a:p>
          <a:p>
            <a:pPr marL="0" lvl="0" indent="0" algn="l" rtl="0">
              <a:spcBef>
                <a:spcPts val="800"/>
              </a:spcBef>
              <a:spcAft>
                <a:spcPts val="0"/>
              </a:spcAft>
              <a:buNone/>
            </a:pPr>
            <a:r>
              <a:rPr lang="en"/>
              <a:t>-Patience</a:t>
            </a:r>
            <a:endParaRPr/>
          </a:p>
          <a:p>
            <a:pPr marL="0" lvl="0" indent="0" algn="l" rtl="0">
              <a:spcBef>
                <a:spcPts val="800"/>
              </a:spcBef>
              <a:spcAft>
                <a:spcPts val="0"/>
              </a:spcAft>
              <a:buNone/>
            </a:pPr>
            <a:r>
              <a:rPr lang="en"/>
              <a:t>-Time Management</a:t>
            </a:r>
            <a:endParaRPr/>
          </a:p>
          <a:p>
            <a:pPr marL="0" lvl="0" indent="0" algn="l" rtl="0">
              <a:spcBef>
                <a:spcPts val="800"/>
              </a:spcBef>
              <a:spcAft>
                <a:spcPts val="0"/>
              </a:spcAft>
              <a:buNone/>
            </a:pPr>
            <a:r>
              <a:rPr lang="en"/>
              <a:t>-Decision Making</a:t>
            </a:r>
            <a:endParaRPr/>
          </a:p>
          <a:p>
            <a:pPr marL="0" lvl="0" indent="0" algn="l" rtl="0">
              <a:spcBef>
                <a:spcPts val="800"/>
              </a:spcBef>
              <a:spcAft>
                <a:spcPts val="0"/>
              </a:spcAft>
              <a:buNone/>
            </a:pPr>
            <a:r>
              <a:rPr lang="en"/>
              <a:t>-Self-Advocacy </a:t>
            </a:r>
            <a:endParaRPr/>
          </a:p>
          <a:p>
            <a:pPr marL="0" lvl="0" indent="0" algn="l" rtl="0">
              <a:spcBef>
                <a:spcPts val="800"/>
              </a:spcBef>
              <a:spcAft>
                <a:spcPts val="0"/>
              </a:spcAft>
              <a:buNone/>
            </a:pPr>
            <a:r>
              <a:rPr lang="en"/>
              <a:t>Are these things you are already working on? How do you incorporate them into transition planning.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628650" y="56929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Profile of a Graduate</a:t>
            </a:r>
            <a:endParaRPr/>
          </a:p>
        </p:txBody>
      </p:sp>
      <p:sp>
        <p:nvSpPr>
          <p:cNvPr id="166" name="Google Shape;166;p31"/>
          <p:cNvSpPr txBox="1">
            <a:spLocks noGrp="1"/>
          </p:cNvSpPr>
          <p:nvPr>
            <p:ph type="body" idx="1"/>
          </p:nvPr>
        </p:nvSpPr>
        <p:spPr>
          <a:xfrm>
            <a:off x="1858025" y="1992725"/>
            <a:ext cx="34809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Learn</a:t>
            </a:r>
            <a:endParaRPr/>
          </a:p>
          <a:p>
            <a:pPr marL="457200" lvl="0" indent="-317500" algn="l" rtl="0">
              <a:spcBef>
                <a:spcPts val="0"/>
              </a:spcBef>
              <a:spcAft>
                <a:spcPts val="0"/>
              </a:spcAft>
              <a:buSzPts val="1400"/>
              <a:buChar char="•"/>
            </a:pPr>
            <a:r>
              <a:rPr lang="en"/>
              <a:t>Work</a:t>
            </a:r>
            <a:endParaRPr/>
          </a:p>
          <a:p>
            <a:pPr marL="457200" lvl="0" indent="-317500" algn="l" rtl="0">
              <a:spcBef>
                <a:spcPts val="0"/>
              </a:spcBef>
              <a:spcAft>
                <a:spcPts val="0"/>
              </a:spcAft>
              <a:buSzPts val="1400"/>
              <a:buChar char="•"/>
            </a:pPr>
            <a:r>
              <a:rPr lang="en"/>
              <a:t>Contribute</a:t>
            </a:r>
            <a:endParaRPr/>
          </a:p>
          <a:p>
            <a:pPr marL="457200" lvl="0" indent="-317500" algn="l" rtl="0">
              <a:spcBef>
                <a:spcPts val="0"/>
              </a:spcBef>
              <a:spcAft>
                <a:spcPts val="0"/>
              </a:spcAft>
              <a:buSzPts val="1400"/>
              <a:buChar char="•"/>
            </a:pPr>
            <a:r>
              <a:rPr lang="en"/>
              <a:t>Thrive</a:t>
            </a:r>
            <a:endParaRPr/>
          </a:p>
          <a:p>
            <a:pPr marL="0" lvl="0" indent="0" algn="l" rtl="0">
              <a:spcBef>
                <a:spcPts val="800"/>
              </a:spcBef>
              <a:spcAft>
                <a:spcPts val="0"/>
              </a:spcAft>
              <a:buNone/>
            </a:pPr>
            <a:endParaRPr/>
          </a:p>
        </p:txBody>
      </p:sp>
      <p:pic>
        <p:nvPicPr>
          <p:cNvPr id="167" name="Google Shape;167;p31"/>
          <p:cNvPicPr preferRelativeResize="0"/>
          <p:nvPr/>
        </p:nvPicPr>
        <p:blipFill rotWithShape="1">
          <a:blip r:embed="rId3">
            <a:alphaModFix/>
          </a:blip>
          <a:srcRect b="13337"/>
          <a:stretch/>
        </p:blipFill>
        <p:spPr>
          <a:xfrm>
            <a:off x="4412950" y="1872676"/>
            <a:ext cx="3687251" cy="1763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2"/>
          <p:cNvSpPr txBox="1">
            <a:spLocks noGrp="1"/>
          </p:cNvSpPr>
          <p:nvPr>
            <p:ph type="title"/>
          </p:nvPr>
        </p:nvSpPr>
        <p:spPr>
          <a:xfrm>
            <a:off x="628650" y="7824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Examples of IEP goals to support functional skills </a:t>
            </a:r>
            <a:endParaRPr/>
          </a:p>
        </p:txBody>
      </p:sp>
      <p:sp>
        <p:nvSpPr>
          <p:cNvPr id="173" name="Google Shape;173;p32"/>
          <p:cNvSpPr txBox="1">
            <a:spLocks noGrp="1"/>
          </p:cNvSpPr>
          <p:nvPr>
            <p:ph type="body" idx="1"/>
          </p:nvPr>
        </p:nvSpPr>
        <p:spPr>
          <a:xfrm>
            <a:off x="628650" y="177664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When given a daily planner, Tanner will write down his homework and important events in 4 out of 5 trials with no adult support. Tanner is currently writing his homework and important events in a planner 1 out of 5 trials with 5 adult prompts. The team will measure his progress by checking his planner at the end of the day. </a:t>
            </a:r>
            <a:endParaRPr/>
          </a:p>
          <a:p>
            <a:pPr marL="0" lvl="0" indent="0" algn="l" rtl="0">
              <a:spcBef>
                <a:spcPts val="800"/>
              </a:spcBef>
              <a:spcAft>
                <a:spcPts val="0"/>
              </a:spcAft>
              <a:buNone/>
            </a:pPr>
            <a:r>
              <a:rPr lang="en"/>
              <a:t>When given a situation that requires assistance, Sally will request help from a trusted adult 3 out of 4 trials with no adult prompting. Sally is currently asking for help 2 out of 4 trials with 2 adult prompts. The team will measure her progress by documenting every class period when Sally requests help and how many times an adult prompts her.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3"/>
          <p:cNvSpPr txBox="1">
            <a:spLocks noGrp="1"/>
          </p:cNvSpPr>
          <p:nvPr>
            <p:ph type="title"/>
          </p:nvPr>
        </p:nvSpPr>
        <p:spPr>
          <a:xfrm>
            <a:off x="628650" y="7824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Examples Continued</a:t>
            </a:r>
            <a:endParaRPr/>
          </a:p>
        </p:txBody>
      </p:sp>
      <p:sp>
        <p:nvSpPr>
          <p:cNvPr id="179" name="Google Shape;179;p33"/>
          <p:cNvSpPr txBox="1">
            <a:spLocks noGrp="1"/>
          </p:cNvSpPr>
          <p:nvPr>
            <p:ph type="body" idx="1"/>
          </p:nvPr>
        </p:nvSpPr>
        <p:spPr>
          <a:xfrm>
            <a:off x="628650" y="177664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When given the opportunity to have a social conversation with a peer, Tim will bring up two appropriate topics of the peers interest. Tim is currently unable to do this. His progress will be monitored by data taken during the lunch hour. </a:t>
            </a:r>
            <a:endParaRPr/>
          </a:p>
          <a:p>
            <a:pPr marL="0" lvl="0" indent="0" algn="l" rtl="0">
              <a:spcBef>
                <a:spcPts val="800"/>
              </a:spcBef>
              <a:spcAft>
                <a:spcPts val="0"/>
              </a:spcAft>
              <a:buNone/>
            </a:pPr>
            <a:r>
              <a:rPr lang="en"/>
              <a:t>When given three choices of an activity to do for leisure time, Jill will make a choice and continue with her decision for the whole 15 minutes. Jill is currently not able to make a choice within the 15 minutes. Her progress will be measured by data taken during one leisure time a day.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1810</Words>
  <Application>Microsoft Office PowerPoint</Application>
  <PresentationFormat>On-screen Show (16:9)</PresentationFormat>
  <Paragraphs>123</Paragraphs>
  <Slides>19</Slides>
  <Notes>19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Arial</vt:lpstr>
      <vt:lpstr>Calibri</vt:lpstr>
      <vt:lpstr>Simple Light</vt:lpstr>
      <vt:lpstr>Office Theme</vt:lpstr>
      <vt:lpstr>PowerPoint Presentation</vt:lpstr>
      <vt:lpstr>Transition Activities </vt:lpstr>
      <vt:lpstr>Schedules</vt:lpstr>
      <vt:lpstr>Thoughtful Partnerships</vt:lpstr>
      <vt:lpstr>Soft Skills/Functional Skills/ Executive Functioning </vt:lpstr>
      <vt:lpstr>Examples:</vt:lpstr>
      <vt:lpstr>Profile of a Graduate</vt:lpstr>
      <vt:lpstr>Examples of IEP goals to support functional skills </vt:lpstr>
      <vt:lpstr>Examples Continued</vt:lpstr>
      <vt:lpstr>How to incorporate PBIS with Functional Skills</vt:lpstr>
      <vt:lpstr>Work together with Families</vt:lpstr>
      <vt:lpstr>Practice, practice, practice!</vt:lpstr>
      <vt:lpstr>Creativity is key!</vt:lpstr>
      <vt:lpstr>Electives and Extracurricular Activities</vt:lpstr>
      <vt:lpstr>Examples of electives and extracurricular </vt:lpstr>
      <vt:lpstr>Examples of incorporation of transition services into the students schedule</vt:lpstr>
      <vt:lpstr>Resources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Ogley</dc:creator>
  <cp:lastModifiedBy>Carol Ogley</cp:lastModifiedBy>
  <cp:revision>1</cp:revision>
  <dcterms:modified xsi:type="dcterms:W3CDTF">2023-12-18T18:27:40Z</dcterms:modified>
</cp:coreProperties>
</file>