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Lst>
  <p:sldSz cx="12188825"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67" y="-80"/>
      </p:cViewPr>
      <p:guideLst>
        <p:guide orient="horz" pos="2160"/>
        <p:guide pos="3839"/>
      </p:guideLst>
    </p:cSldViewPr>
  </p:slideViewPr>
  <p:notesTextViewPr>
    <p:cViewPr>
      <p:scale>
        <a:sx n="1" d="1"/>
        <a:sy n="1" d="1"/>
      </p:scale>
      <p:origin x="0" y="0"/>
    </p:cViewPr>
  </p:notesTextViewPr>
  <p:notesViewPr>
    <p:cSldViewPr snapToGrid="0">
      <p:cViewPr>
        <p:scale>
          <a:sx n="100" d="100"/>
          <a:sy n="100" d="100"/>
        </p:scale>
        <p:origin x="-1979" y="254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ctr"/>
          <a:lstStyle>
            <a:lvl1pPr algn="l">
              <a:defRPr sz="1300"/>
            </a:lvl1pPr>
          </a:lstStyle>
          <a:p>
            <a:pPr>
              <a:tabLst>
                <a:tab pos="483306" algn="l"/>
              </a:tabLst>
            </a:pPr>
            <a:r>
              <a:rPr lang="en-US" dirty="0" smtClean="0"/>
              <a:t>	© 2016 Walsh Gallegos</a:t>
            </a:r>
            <a:endParaRPr lang="en-US" dirty="0"/>
          </a:p>
        </p:txBody>
      </p:sp>
      <p:sp>
        <p:nvSpPr>
          <p:cNvPr id="5" name="Slide Number Placeholder 4"/>
          <p:cNvSpPr>
            <a:spLocks noGrp="1"/>
          </p:cNvSpPr>
          <p:nvPr>
            <p:ph type="sldNum" sz="quarter" idx="3"/>
          </p:nvPr>
        </p:nvSpPr>
        <p:spPr>
          <a:xfrm>
            <a:off x="4143588" y="9119474"/>
            <a:ext cx="2683933" cy="480060"/>
          </a:xfrm>
          <a:prstGeom prst="rect">
            <a:avLst/>
          </a:prstGeom>
        </p:spPr>
        <p:txBody>
          <a:bodyPr vert="horz" lIns="96661" tIns="48331" rIns="96661" bIns="48331" rtlCol="0" anchor="ctr"/>
          <a:lstStyle>
            <a:lvl1pPr algn="r">
              <a:defRPr sz="1300"/>
            </a:lvl1pPr>
          </a:lstStyle>
          <a:p>
            <a:fld id="{BC5BF4DE-B978-49BD-AD8D-3D983C7AF759}" type="slidenum">
              <a:rPr lang="en-US" sz="1100"/>
              <a:t>‹#›</a:t>
            </a:fld>
            <a:endParaRPr lang="en-US" sz="1100" dirty="0"/>
          </a:p>
        </p:txBody>
      </p:sp>
    </p:spTree>
    <p:extLst>
      <p:ext uri="{BB962C8B-B14F-4D97-AF65-F5344CB8AC3E}">
        <p14:creationId xmlns:p14="http://schemas.microsoft.com/office/powerpoint/2010/main" val="34039438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6093" y="630939"/>
            <a:ext cx="5234211"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242" y="1098388"/>
            <a:ext cx="10315731"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4469" y="5979199"/>
            <a:ext cx="8043278"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241" y="6375679"/>
            <a:ext cx="2329116" cy="348462"/>
          </a:xfrm>
        </p:spPr>
        <p:txBody>
          <a:bodyPr/>
          <a:lstStyle>
            <a:lvl1pPr>
              <a:defRPr baseline="0">
                <a:solidFill>
                  <a:schemeClr val="accent1">
                    <a:lumMod val="50000"/>
                  </a:schemeClr>
                </a:solidFill>
              </a:defRPr>
            </a:lvl1pPr>
          </a:lstStyle>
          <a:p>
            <a:fld id="{242BDD94-00D4-4EF6-BAF2-388530B6B21E}" type="datetimeFigureOut">
              <a:rPr lang="en-US" smtClean="0"/>
              <a:pPr/>
              <a:t>6/20/2016</a:t>
            </a:fld>
            <a:endParaRPr lang="en-US"/>
          </a:p>
        </p:txBody>
      </p:sp>
      <p:sp>
        <p:nvSpPr>
          <p:cNvPr id="5" name="Footer Placeholder 4"/>
          <p:cNvSpPr>
            <a:spLocks noGrp="1"/>
          </p:cNvSpPr>
          <p:nvPr>
            <p:ph type="ftr" sz="quarter" idx="11"/>
          </p:nvPr>
        </p:nvSpPr>
        <p:spPr>
          <a:xfrm>
            <a:off x="4179244" y="6375679"/>
            <a:ext cx="4113728"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4857" y="6375679"/>
            <a:ext cx="2329116" cy="345796"/>
          </a:xfrm>
        </p:spPr>
        <p:txBody>
          <a:bodyPr/>
          <a:lstStyle>
            <a:lvl1pPr>
              <a:defRPr baseline="0">
                <a:solidFill>
                  <a:schemeClr val="accent1">
                    <a:lumMod val="50000"/>
                  </a:schemeClr>
                </a:solidFill>
              </a:defRPr>
            </a:lvl1pPr>
          </a:lstStyle>
          <a:p>
            <a:fld id="{269B4540-DF72-496B-BA48-F3A06F5EFB0B}" type="slidenum">
              <a:rPr lang="en-US" smtClean="0"/>
              <a:pPr/>
              <a:t>‹#›</a:t>
            </a:fld>
            <a:endParaRPr lang="en-US"/>
          </a:p>
        </p:txBody>
      </p:sp>
      <p:sp>
        <p:nvSpPr>
          <p:cNvPr id="13" name="Rectangle 12" title="left edge border"/>
          <p:cNvSpPr/>
          <p:nvPr/>
        </p:nvSpPr>
        <p:spPr>
          <a:xfrm>
            <a:off x="0" y="0"/>
            <a:ext cx="28339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2BDD94-00D4-4EF6-BAF2-388530B6B21E}" type="datetimeFigureOut">
              <a:rPr lang="en-US" smtClean="0"/>
              <a:pPr/>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B4540-DF72-496B-BA48-F3A06F5EFB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3701" y="382386"/>
            <a:ext cx="1491744"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6974" y="382388"/>
            <a:ext cx="8390400"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2BDD94-00D4-4EF6-BAF2-388530B6B21E}" type="datetimeFigureOut">
              <a:rPr lang="en-US" smtClean="0"/>
              <a:pPr/>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B4540-DF72-496B-BA48-F3A06F5EFB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a:defRPr sz="4800" cap="small" baseline="0">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251352" y="2170254"/>
            <a:ext cx="10175672" cy="4010627"/>
          </a:xfrm>
        </p:spPr>
        <p:txBody>
          <a:bodyPr/>
          <a:lstStyle>
            <a:lvl1pPr marL="463550" indent="-463550">
              <a:buClr>
                <a:schemeClr val="accent1"/>
              </a:buClr>
              <a:buFont typeface="Wingdings" panose="05000000000000000000" pitchFamily="2" charset="2"/>
              <a:buChar char="Ø"/>
              <a:defRPr sz="2800">
                <a:solidFill>
                  <a:schemeClr val="accent5"/>
                </a:solidFill>
              </a:defRPr>
            </a:lvl1pPr>
            <a:lvl2pPr marL="914400" indent="-225425">
              <a:buClr>
                <a:schemeClr val="accent2"/>
              </a:buClr>
              <a:defRPr sz="2600">
                <a:solidFill>
                  <a:schemeClr val="accent5"/>
                </a:solidFill>
              </a:defRPr>
            </a:lvl2pPr>
            <a:lvl3pPr>
              <a:defRPr sz="2400">
                <a:solidFill>
                  <a:schemeClr val="accent5"/>
                </a:solidFill>
              </a:defRPr>
            </a:lvl3pPr>
            <a:lvl4pPr>
              <a:defRPr>
                <a:solidFill>
                  <a:schemeClr val="accent5"/>
                </a:solidFill>
              </a:defRPr>
            </a:lvl4pPr>
            <a:lvl5pPr>
              <a:defRPr>
                <a:solidFill>
                  <a:schemeClr val="accent5"/>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42BDD94-00D4-4EF6-BAF2-388530B6B21E}" type="datetimeFigureOut">
              <a:rPr lang="en-US" smtClean="0"/>
              <a:pPr/>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B4540-DF72-496B-BA48-F3A06F5EFB0B}"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6" presetClass="entr" presetSubtype="2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arn(inVertical)">
                      <p:cBhvr>
                        <p:cTn dur="500"/>
                        <p:tgtEl>
                          <p:spTgt spid="3"/>
                        </p:tgtEl>
                      </p:cBhvr>
                    </p:animEffect>
                  </p:childTnLst>
                </p:cTn>
              </p:par>
            </p:tnLst>
          </p:tmpl>
          <p:tmpl lvl="2">
            <p:tnLst>
              <p:par>
                <p:cTn presetID="16" presetClass="entr" presetSubtype="2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arn(inVertical)">
                      <p:cBhvr>
                        <p:cTn dur="500"/>
                        <p:tgtEl>
                          <p:spTgt spid="3"/>
                        </p:tgtEl>
                      </p:cBhvr>
                    </p:animEffect>
                  </p:childTnLst>
                </p:cTn>
              </p:par>
            </p:tnLst>
          </p:tmpl>
          <p:tmpl lvl="3">
            <p:tnLst>
              <p:par>
                <p:cTn presetID="16" presetClass="entr" presetSubtype="2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arn(inVertical)">
                      <p:cBhvr>
                        <p:cTn dur="500"/>
                        <p:tgtEl>
                          <p:spTgt spid="3"/>
                        </p:tgtEl>
                      </p:cBhvr>
                    </p:animEffect>
                  </p:childTnLst>
                </p:cTn>
              </p:par>
            </p:tnLst>
          </p:tmpl>
          <p:tmpl lvl="4">
            <p:tnLst>
              <p:par>
                <p:cTn presetID="16" presetClass="entr" presetSubtype="2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arn(inVertical)">
                      <p:cBhvr>
                        <p:cTn dur="500"/>
                        <p:tgtEl>
                          <p:spTgt spid="3"/>
                        </p:tgtEl>
                      </p:cBhvr>
                    </p:animEffect>
                  </p:childTnLst>
                </p:cTn>
              </p:par>
            </p:tnLst>
          </p:tmpl>
          <p:tmpl lvl="5">
            <p:tnLst>
              <p:par>
                <p:cTn presetID="16" presetClass="entr" presetSubtype="2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arn(inVertical)">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086" y="1073891"/>
            <a:ext cx="8184939"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086" y="5159784"/>
            <a:ext cx="7015661"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5704" y="6375679"/>
            <a:ext cx="1493558" cy="348462"/>
          </a:xfrm>
        </p:spPr>
        <p:txBody>
          <a:bodyPr/>
          <a:lstStyle>
            <a:lvl1pPr>
              <a:defRPr baseline="0">
                <a:solidFill>
                  <a:schemeClr val="tx2"/>
                </a:solidFill>
              </a:defRPr>
            </a:lvl1pPr>
          </a:lstStyle>
          <a:p>
            <a:fld id="{242BDD94-00D4-4EF6-BAF2-388530B6B21E}" type="datetimeFigureOut">
              <a:rPr lang="en-US" smtClean="0"/>
              <a:pPr/>
              <a:t>6/20/2016</a:t>
            </a:fld>
            <a:endParaRPr lang="en-US"/>
          </a:p>
        </p:txBody>
      </p:sp>
      <p:sp>
        <p:nvSpPr>
          <p:cNvPr id="5" name="Footer Placeholder 4"/>
          <p:cNvSpPr>
            <a:spLocks noGrp="1"/>
          </p:cNvSpPr>
          <p:nvPr>
            <p:ph type="ftr" sz="quarter" idx="11"/>
          </p:nvPr>
        </p:nvSpPr>
        <p:spPr>
          <a:xfrm>
            <a:off x="5277689" y="6375679"/>
            <a:ext cx="4113728"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39845" y="6375679"/>
            <a:ext cx="1487180" cy="345796"/>
          </a:xfrm>
        </p:spPr>
        <p:txBody>
          <a:bodyPr/>
          <a:lstStyle>
            <a:lvl1pPr>
              <a:defRPr baseline="0">
                <a:solidFill>
                  <a:schemeClr val="tx2"/>
                </a:solidFill>
              </a:defRPr>
            </a:lvl1pPr>
          </a:lstStyle>
          <a:p>
            <a:fld id="{269B4540-DF72-496B-BA48-F3A06F5EFB0B}" type="slidenum">
              <a:rPr lang="en-US" smtClean="0"/>
              <a:pPr/>
              <a:t>‹#›</a:t>
            </a:fld>
            <a:endParaRPr lang="en-US"/>
          </a:p>
        </p:txBody>
      </p:sp>
      <p:grpSp>
        <p:nvGrpSpPr>
          <p:cNvPr id="7" name="Group 6" title="left scallop shape"/>
          <p:cNvGrpSpPr/>
          <p:nvPr/>
        </p:nvGrpSpPr>
        <p:grpSpPr>
          <a:xfrm>
            <a:off x="2" y="0"/>
            <a:ext cx="2813906"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6974" y="2286000"/>
            <a:ext cx="479935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6065" y="2286000"/>
            <a:ext cx="479935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2BDD94-00D4-4EF6-BAF2-388530B6B21E}" type="datetimeFigureOut">
              <a:rPr lang="en-US" smtClean="0"/>
              <a:pPr/>
              <a:t>6/20/2016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B4540-DF72-496B-BA48-F3A06F5EFB0B}" type="slidenum">
              <a:rPr lang="en-US" smtClean="0"/>
              <a:pPr/>
              <a:t>‹#›</a:t>
            </a:fld>
            <a:endParaRPr lang="en-US"/>
          </a:p>
        </p:txBody>
      </p:sp>
    </p:spTree>
  </p:cSld>
  <p:clrMapOvr>
    <a:masterClrMapping/>
  </p:clrMapOvr>
  <p:extLst mod="1">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403" y="381003"/>
            <a:ext cx="10170051"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353" y="2199636"/>
            <a:ext cx="479935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6974" y="2909102"/>
            <a:ext cx="479935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2136" y="2199636"/>
            <a:ext cx="479935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2136" y="2909102"/>
            <a:ext cx="479935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2BDD94-00D4-4EF6-BAF2-388530B6B21E}" type="datetimeFigureOut">
              <a:rPr lang="en-US" smtClean="0"/>
              <a:pPr/>
              <a:t>6/20/2016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9B4540-DF72-496B-BA48-F3A06F5EFB0B}" type="slidenum">
              <a:rPr lang="en-US" smtClean="0"/>
              <a:pPr/>
              <a:t>‹#›</a:t>
            </a:fld>
            <a:endParaRPr lang="en-US"/>
          </a:p>
        </p:txBody>
      </p:sp>
    </p:spTree>
  </p:cSld>
  <p:clrMapOvr>
    <a:masterClrMapping/>
  </p:clrMapOvr>
  <p:extLst mod="1">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42BDD94-00D4-4EF6-BAF2-388530B6B21E}" type="datetimeFigureOut">
              <a:rPr lang="en-US" smtClean="0"/>
              <a:pPr/>
              <a:t>6/20/2016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9B4540-DF72-496B-BA48-F3A06F5EFB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BDD94-00D4-4EF6-BAF2-388530B6B21E}" type="datetimeFigureOut">
              <a:rPr lang="en-US" smtClean="0"/>
              <a:pPr/>
              <a:t>6/20/2016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9B4540-DF72-496B-BA48-F3A06F5EFB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7889" y="0"/>
            <a:ext cx="4800937"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5714" y="457202"/>
            <a:ext cx="3091310"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4852" y="920377"/>
            <a:ext cx="6156815"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5714" y="1741336"/>
            <a:ext cx="3091310"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4853" y="6375679"/>
            <a:ext cx="1233034" cy="348462"/>
          </a:xfrm>
        </p:spPr>
        <p:txBody>
          <a:bodyPr/>
          <a:lstStyle/>
          <a:p>
            <a:fld id="{242BDD94-00D4-4EF6-BAF2-388530B6B21E}" type="datetimeFigureOut">
              <a:rPr lang="en-US" smtClean="0"/>
              <a:pPr/>
              <a:t>6/20/2016</a:t>
            </a:fld>
            <a:endParaRPr lang="en-US"/>
          </a:p>
        </p:txBody>
      </p:sp>
      <p:sp>
        <p:nvSpPr>
          <p:cNvPr id="6" name="Footer Placeholder 5"/>
          <p:cNvSpPr>
            <a:spLocks noGrp="1"/>
          </p:cNvSpPr>
          <p:nvPr>
            <p:ph type="ftr" sz="quarter" idx="11"/>
          </p:nvPr>
        </p:nvSpPr>
        <p:spPr>
          <a:xfrm>
            <a:off x="2103074" y="6375679"/>
            <a:ext cx="3481272" cy="345796"/>
          </a:xfrm>
        </p:spPr>
        <p:txBody>
          <a:bodyPr/>
          <a:lstStyle/>
          <a:p>
            <a:endParaRPr lang="en-US"/>
          </a:p>
        </p:txBody>
      </p:sp>
      <p:sp>
        <p:nvSpPr>
          <p:cNvPr id="7" name="Slide Number Placeholder 6"/>
          <p:cNvSpPr>
            <a:spLocks noGrp="1"/>
          </p:cNvSpPr>
          <p:nvPr>
            <p:ph type="sldNum" sz="quarter" idx="12"/>
          </p:nvPr>
        </p:nvSpPr>
        <p:spPr>
          <a:xfrm>
            <a:off x="5689533" y="6375679"/>
            <a:ext cx="1232135" cy="345796"/>
          </a:xfrm>
        </p:spPr>
        <p:txBody>
          <a:bodyPr/>
          <a:lstStyle/>
          <a:p>
            <a:fld id="{269B4540-DF72-496B-BA48-F3A06F5EFB0B}" type="slidenum">
              <a:rPr lang="en-US" smtClean="0"/>
              <a:pPr/>
              <a:t>‹#›</a:t>
            </a:fld>
            <a:endParaRPr lang="en-US"/>
          </a:p>
        </p:txBody>
      </p:sp>
      <p:sp>
        <p:nvSpPr>
          <p:cNvPr id="8" name="Rectangle 7" title="left edge border"/>
          <p:cNvSpPr/>
          <p:nvPr/>
        </p:nvSpPr>
        <p:spPr>
          <a:xfrm>
            <a:off x="0" y="0"/>
            <a:ext cx="28339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391" y="3"/>
            <a:ext cx="735367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7889" y="0"/>
            <a:ext cx="4800937"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39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5713" y="457200"/>
            <a:ext cx="3091312"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5713" y="1741336"/>
            <a:ext cx="3091312"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752" y="6375679"/>
            <a:ext cx="1232135" cy="348462"/>
          </a:xfrm>
        </p:spPr>
        <p:txBody>
          <a:bodyPr/>
          <a:lstStyle/>
          <a:p>
            <a:fld id="{242BDD94-00D4-4EF6-BAF2-388530B6B21E}" type="datetimeFigureOut">
              <a:rPr lang="en-US" smtClean="0"/>
              <a:pPr/>
              <a:t>6/20/2016</a:t>
            </a:fld>
            <a:endParaRPr lang="en-US"/>
          </a:p>
        </p:txBody>
      </p:sp>
      <p:sp>
        <p:nvSpPr>
          <p:cNvPr id="6" name="Footer Placeholder 5"/>
          <p:cNvSpPr>
            <a:spLocks noGrp="1"/>
          </p:cNvSpPr>
          <p:nvPr>
            <p:ph type="ftr" sz="quarter" idx="11"/>
          </p:nvPr>
        </p:nvSpPr>
        <p:spPr>
          <a:xfrm>
            <a:off x="2103074" y="6375679"/>
            <a:ext cx="3481272" cy="345796"/>
          </a:xfrm>
        </p:spPr>
        <p:txBody>
          <a:bodyPr/>
          <a:lstStyle/>
          <a:p>
            <a:endParaRPr lang="en-US"/>
          </a:p>
        </p:txBody>
      </p:sp>
      <p:sp>
        <p:nvSpPr>
          <p:cNvPr id="7" name="Slide Number Placeholder 6"/>
          <p:cNvSpPr>
            <a:spLocks noGrp="1"/>
          </p:cNvSpPr>
          <p:nvPr>
            <p:ph type="sldNum" sz="quarter" idx="12"/>
          </p:nvPr>
        </p:nvSpPr>
        <p:spPr>
          <a:xfrm>
            <a:off x="5686087" y="6375679"/>
            <a:ext cx="1234119" cy="345796"/>
          </a:xfrm>
        </p:spPr>
        <p:txBody>
          <a:bodyPr/>
          <a:lstStyle/>
          <a:p>
            <a:fld id="{269B4540-DF72-496B-BA48-F3A06F5EFB0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352" y="382385"/>
            <a:ext cx="1017567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352" y="2286004"/>
            <a:ext cx="1017567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351" y="6375679"/>
            <a:ext cx="2329116"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242BDD94-00D4-4EF6-BAF2-388530B6B21E}" type="datetimeFigureOut">
              <a:rPr lang="en-US" smtClean="0"/>
              <a:pPr/>
              <a:t>6/20/2016</a:t>
            </a:fld>
            <a:endParaRPr lang="en-US"/>
          </a:p>
        </p:txBody>
      </p:sp>
      <p:sp>
        <p:nvSpPr>
          <p:cNvPr id="5" name="Footer Placeholder 4"/>
          <p:cNvSpPr>
            <a:spLocks noGrp="1"/>
          </p:cNvSpPr>
          <p:nvPr>
            <p:ph type="ftr" sz="quarter" idx="3"/>
          </p:nvPr>
        </p:nvSpPr>
        <p:spPr>
          <a:xfrm>
            <a:off x="4037549" y="6375679"/>
            <a:ext cx="4113728"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08360" y="6375679"/>
            <a:ext cx="2818665"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69B4540-DF72-496B-BA48-F3A06F5EFB0B}" type="slidenum">
              <a:rPr lang="en-US" smtClean="0"/>
              <a:pPr/>
              <a:t>‹#›</a:t>
            </a:fld>
            <a:endParaRPr lang="en-US"/>
          </a:p>
        </p:txBody>
      </p:sp>
      <p:sp>
        <p:nvSpPr>
          <p:cNvPr id="11" name="Freeform 6" title="Left scallop edge"/>
          <p:cNvSpPr/>
          <p:nvPr/>
        </p:nvSpPr>
        <p:spPr bwMode="auto">
          <a:xfrm>
            <a:off x="0" y="0"/>
            <a:ext cx="88559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5436" y="0"/>
            <a:ext cx="28339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walshgallegos.com/" TargetMode="External"/><Relationship Id="rId2" Type="http://schemas.openxmlformats.org/officeDocument/2006/relationships/hyperlink" Target="http://www.jwalsh@wabsa.com/" TargetMode="Externa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hyperlink" Target="http://twitter.com/JWalshtxlawdawg"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cap="small" dirty="0" smtClean="0"/>
              <a:t>Special Education </a:t>
            </a:r>
            <a:br>
              <a:rPr lang="en-US" sz="3600" cap="small" dirty="0" smtClean="0"/>
            </a:br>
            <a:r>
              <a:rPr lang="en-US" sz="3600" cap="small" dirty="0" smtClean="0"/>
              <a:t>&amp; Law Enforcement: </a:t>
            </a:r>
            <a:r>
              <a:rPr lang="en-US" sz="3400" cap="small" dirty="0" smtClean="0"/>
              <a:t/>
            </a:r>
            <a:br>
              <a:rPr lang="en-US" sz="3400" cap="small" dirty="0" smtClean="0"/>
            </a:br>
            <a:r>
              <a:rPr lang="en-US" sz="1400" cap="small" dirty="0" smtClean="0"/>
              <a:t/>
            </a:r>
            <a:br>
              <a:rPr lang="en-US" sz="1400" cap="small" dirty="0" smtClean="0"/>
            </a:br>
            <a:r>
              <a:rPr lang="en-US" sz="3600" cap="small" dirty="0" smtClean="0"/>
              <a:t>The Legal Issues</a:t>
            </a:r>
            <a:endParaRPr lang="en-US" sz="3400" cap="small" dirty="0"/>
          </a:p>
        </p:txBody>
      </p:sp>
      <p:sp>
        <p:nvSpPr>
          <p:cNvPr id="3" name="Subtitle 2"/>
          <p:cNvSpPr>
            <a:spLocks noGrp="1"/>
          </p:cNvSpPr>
          <p:nvPr>
            <p:ph type="subTitle" idx="1"/>
          </p:nvPr>
        </p:nvSpPr>
        <p:spPr>
          <a:xfrm>
            <a:off x="842878" y="5920584"/>
            <a:ext cx="4584906" cy="742279"/>
          </a:xfrm>
        </p:spPr>
        <p:txBody>
          <a:bodyPr>
            <a:normAutofit lnSpcReduction="10000"/>
          </a:bodyPr>
          <a:lstStyle/>
          <a:p>
            <a:pPr algn="l"/>
            <a:r>
              <a:rPr lang="en-US" cap="none" dirty="0" smtClean="0">
                <a:solidFill>
                  <a:schemeClr val="tx1"/>
                </a:solidFill>
              </a:rPr>
              <a:t>Presented by:</a:t>
            </a:r>
          </a:p>
          <a:p>
            <a:pPr algn="l"/>
            <a:r>
              <a:rPr lang="en-US" cap="none" dirty="0" smtClean="0">
                <a:solidFill>
                  <a:schemeClr val="tx1"/>
                </a:solidFill>
              </a:rPr>
              <a:t>JIM WALSH</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956" y="6126948"/>
            <a:ext cx="3627127" cy="371857"/>
          </a:xfrm>
          <a:prstGeom prst="rect">
            <a:avLst/>
          </a:prstGeom>
        </p:spPr>
      </p:pic>
    </p:spTree>
    <p:extLst>
      <p:ext uri="{BB962C8B-B14F-4D97-AF65-F5344CB8AC3E}">
        <p14:creationId xmlns:p14="http://schemas.microsoft.com/office/powerpoint/2010/main" val="27147999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Types of Conduct</a:t>
            </a:r>
            <a:endParaRPr lang="en-US" dirty="0"/>
          </a:p>
        </p:txBody>
      </p:sp>
      <p:sp>
        <p:nvSpPr>
          <p:cNvPr id="3" name="Content Placeholder 2"/>
          <p:cNvSpPr>
            <a:spLocks noGrp="1"/>
          </p:cNvSpPr>
          <p:nvPr>
            <p:ph idx="1"/>
          </p:nvPr>
        </p:nvSpPr>
        <p:spPr/>
        <p:txBody>
          <a:bodyPr/>
          <a:lstStyle/>
          <a:p>
            <a:r>
              <a:rPr lang="en-US" dirty="0" smtClean="0"/>
              <a:t>Possession of a weapon.</a:t>
            </a:r>
          </a:p>
          <a:p>
            <a:r>
              <a:rPr lang="en-US" dirty="0" smtClean="0"/>
              <a:t>Drug offenses: </a:t>
            </a:r>
            <a:r>
              <a:rPr lang="en-US" dirty="0" smtClean="0"/>
              <a:t> possession</a:t>
            </a:r>
            <a:r>
              <a:rPr lang="en-US" dirty="0" smtClean="0"/>
              <a:t>, use, sale, soliciting the sale.</a:t>
            </a:r>
          </a:p>
          <a:p>
            <a:r>
              <a:rPr lang="en-US" dirty="0" smtClean="0"/>
              <a:t>Infliction of serious bodily injury.</a:t>
            </a:r>
          </a:p>
          <a:p>
            <a:r>
              <a:rPr lang="en-US" dirty="0" smtClean="0"/>
              <a:t>School officials can order removal to IAES for up to 45 school days.  But don’t use all 45 days for the SWD unless you would do so for the non-disabled student.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327" y="6345114"/>
            <a:ext cx="352045" cy="352045"/>
          </a:xfrm>
          <a:prstGeom prst="rect">
            <a:avLst/>
          </a:prstGeom>
        </p:spPr>
      </p:pic>
    </p:spTree>
    <p:extLst>
      <p:ext uri="{BB962C8B-B14F-4D97-AF65-F5344CB8AC3E}">
        <p14:creationId xmlns:p14="http://schemas.microsoft.com/office/powerpoint/2010/main" val="2946351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Putting “Call the Cops” into a BIP is a Mistake</a:t>
            </a:r>
            <a:endParaRPr lang="en-US" dirty="0"/>
          </a:p>
        </p:txBody>
      </p:sp>
      <p:sp>
        <p:nvSpPr>
          <p:cNvPr id="3" name="Content Placeholder 2"/>
          <p:cNvSpPr>
            <a:spLocks noGrp="1"/>
          </p:cNvSpPr>
          <p:nvPr>
            <p:ph idx="1"/>
          </p:nvPr>
        </p:nvSpPr>
        <p:spPr/>
        <p:txBody>
          <a:bodyPr/>
          <a:lstStyle/>
          <a:p>
            <a:r>
              <a:rPr lang="en-US" dirty="0" smtClean="0"/>
              <a:t>BIPs are about positive behavioral interventions, supports and strategies. Calling the cops is not that. </a:t>
            </a:r>
          </a:p>
          <a:p>
            <a:r>
              <a:rPr lang="en-US" dirty="0" smtClean="0"/>
              <a:t>The BIP is developed by the IEP Team and thus calls for parental approval.  The school does not need parent approval to call the cops.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327" y="6345114"/>
            <a:ext cx="352045" cy="352045"/>
          </a:xfrm>
          <a:prstGeom prst="rect">
            <a:avLst/>
          </a:prstGeom>
        </p:spPr>
      </p:pic>
    </p:spTree>
    <p:extLst>
      <p:ext uri="{BB962C8B-B14F-4D97-AF65-F5344CB8AC3E}">
        <p14:creationId xmlns:p14="http://schemas.microsoft.com/office/powerpoint/2010/main" val="1898364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 How to Handle?</a:t>
            </a:r>
            <a:endParaRPr lang="en-US" dirty="0"/>
          </a:p>
        </p:txBody>
      </p:sp>
      <p:sp>
        <p:nvSpPr>
          <p:cNvPr id="3" name="Content Placeholder 2"/>
          <p:cNvSpPr>
            <a:spLocks noGrp="1"/>
          </p:cNvSpPr>
          <p:nvPr>
            <p:ph idx="1"/>
          </p:nvPr>
        </p:nvSpPr>
        <p:spPr/>
        <p:txBody>
          <a:bodyPr/>
          <a:lstStyle/>
          <a:p>
            <a:pPr algn="just"/>
            <a:r>
              <a:rPr lang="en-US" dirty="0" smtClean="0"/>
              <a:t>The Code of Conduct should make clear that school officials may call the police.  Then make it clear that the Code applies to all:</a:t>
            </a:r>
          </a:p>
          <a:p>
            <a:pPr lvl="1" algn="just"/>
            <a:r>
              <a:rPr lang="en-US" i="1" dirty="0" smtClean="0"/>
              <a:t>This Code of Conduct applies to all students.  However, when enforcing its Code of Conduct the district will comply with federal and state law pertaining to students with disabilities.</a:t>
            </a:r>
            <a:endParaRPr lang="en-US"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327" y="6345114"/>
            <a:ext cx="352045" cy="352045"/>
          </a:xfrm>
          <a:prstGeom prst="rect">
            <a:avLst/>
          </a:prstGeom>
        </p:spPr>
      </p:pic>
    </p:spTree>
    <p:extLst>
      <p:ext uri="{BB962C8B-B14F-4D97-AF65-F5344CB8AC3E}">
        <p14:creationId xmlns:p14="http://schemas.microsoft.com/office/powerpoint/2010/main" val="2246744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Put in the BIP</a:t>
            </a:r>
            <a:endParaRPr lang="en-US" dirty="0"/>
          </a:p>
        </p:txBody>
      </p:sp>
      <p:sp>
        <p:nvSpPr>
          <p:cNvPr id="3" name="Content Placeholder 2"/>
          <p:cNvSpPr>
            <a:spLocks noGrp="1"/>
          </p:cNvSpPr>
          <p:nvPr>
            <p:ph idx="1"/>
          </p:nvPr>
        </p:nvSpPr>
        <p:spPr/>
        <p:txBody>
          <a:bodyPr/>
          <a:lstStyle/>
          <a:p>
            <a:pPr algn="just"/>
            <a:r>
              <a:rPr lang="en-US" dirty="0" smtClean="0"/>
              <a:t>Then say this on the first page of a BIP:</a:t>
            </a:r>
          </a:p>
          <a:p>
            <a:pPr lvl="1" algn="just"/>
            <a:r>
              <a:rPr lang="en-US" i="1" dirty="0" smtClean="0"/>
              <a:t>The Student Code of Conduct applies to all students and will be enforced consistent with the requirements of federal and state law that apply to students with disabilities</a:t>
            </a:r>
            <a:r>
              <a:rPr lang="en-US" i="1" dirty="0" smtClean="0"/>
              <a:t>. This </a:t>
            </a:r>
            <a:r>
              <a:rPr lang="en-US" i="1" dirty="0" smtClean="0"/>
              <a:t>BIP is designed to assist the child to comply with the Code of Conduct by providing positive behavior interventions, supports and strategies.</a:t>
            </a:r>
            <a:endParaRPr lang="en-US"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327" y="6345114"/>
            <a:ext cx="352045" cy="352045"/>
          </a:xfrm>
          <a:prstGeom prst="rect">
            <a:avLst/>
          </a:prstGeom>
        </p:spPr>
      </p:pic>
    </p:spTree>
    <p:extLst>
      <p:ext uri="{BB962C8B-B14F-4D97-AF65-F5344CB8AC3E}">
        <p14:creationId xmlns:p14="http://schemas.microsoft.com/office/powerpoint/2010/main" val="9529341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Tell the Police</a:t>
            </a:r>
            <a:endParaRPr lang="en-US" dirty="0"/>
          </a:p>
        </p:txBody>
      </p:sp>
      <p:sp>
        <p:nvSpPr>
          <p:cNvPr id="3" name="Content Placeholder 2"/>
          <p:cNvSpPr>
            <a:spLocks noGrp="1"/>
          </p:cNvSpPr>
          <p:nvPr>
            <p:ph idx="1"/>
          </p:nvPr>
        </p:nvSpPr>
        <p:spPr/>
        <p:txBody>
          <a:bodyPr/>
          <a:lstStyle/>
          <a:p>
            <a:r>
              <a:rPr lang="en-US" dirty="0" smtClean="0"/>
              <a:t>The officer comes to arrest a child at school and </a:t>
            </a:r>
            <a:r>
              <a:rPr lang="en-US" dirty="0" smtClean="0"/>
              <a:t>asks, </a:t>
            </a:r>
            <a:r>
              <a:rPr lang="en-US" dirty="0" smtClean="0"/>
              <a:t>“Is this kid one of your special </a:t>
            </a:r>
            <a:r>
              <a:rPr lang="en-US" dirty="0" err="1" smtClean="0"/>
              <a:t>ed</a:t>
            </a:r>
            <a:r>
              <a:rPr lang="en-US" dirty="0" smtClean="0"/>
              <a:t> kids?”</a:t>
            </a:r>
          </a:p>
          <a:p>
            <a:r>
              <a:rPr lang="en-US" dirty="0" smtClean="0"/>
              <a:t>Response: </a:t>
            </a:r>
            <a:r>
              <a:rPr lang="en-US" dirty="0" smtClean="0"/>
              <a:t> “</a:t>
            </a:r>
            <a:r>
              <a:rPr lang="en-US" dirty="0" smtClean="0"/>
              <a:t>He’s one of our kids.  And they are all special to us.”</a:t>
            </a:r>
          </a:p>
          <a:p>
            <a:r>
              <a:rPr lang="en-US" dirty="0" smtClean="0"/>
              <a:t>The </a:t>
            </a:r>
            <a:r>
              <a:rPr lang="en-US" dirty="0" smtClean="0"/>
              <a:t>point: information </a:t>
            </a:r>
            <a:r>
              <a:rPr lang="en-US" dirty="0" smtClean="0"/>
              <a:t>about a student’s special </a:t>
            </a:r>
            <a:r>
              <a:rPr lang="en-US" dirty="0" err="1" smtClean="0"/>
              <a:t>ed</a:t>
            </a:r>
            <a:r>
              <a:rPr lang="en-US" dirty="0" smtClean="0"/>
              <a:t> status is confidential.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327" y="6345114"/>
            <a:ext cx="352045" cy="352045"/>
          </a:xfrm>
          <a:prstGeom prst="rect">
            <a:avLst/>
          </a:prstGeom>
        </p:spPr>
      </p:pic>
    </p:spTree>
    <p:extLst>
      <p:ext uri="{BB962C8B-B14F-4D97-AF65-F5344CB8AC3E}">
        <p14:creationId xmlns:p14="http://schemas.microsoft.com/office/powerpoint/2010/main" val="1954611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About Our Own Police or SROs?</a:t>
            </a:r>
            <a:endParaRPr lang="en-US" dirty="0"/>
          </a:p>
        </p:txBody>
      </p:sp>
      <p:sp>
        <p:nvSpPr>
          <p:cNvPr id="3" name="Content Placeholder 2"/>
          <p:cNvSpPr>
            <a:spLocks noGrp="1"/>
          </p:cNvSpPr>
          <p:nvPr>
            <p:ph idx="1"/>
          </p:nvPr>
        </p:nvSpPr>
        <p:spPr/>
        <p:txBody>
          <a:bodyPr/>
          <a:lstStyle/>
          <a:p>
            <a:r>
              <a:rPr lang="en-US" dirty="0" smtClean="0"/>
              <a:t>If the school has its own police on staff, or designates them as SROs, look to your school policy on this. </a:t>
            </a:r>
          </a:p>
          <a:p>
            <a:r>
              <a:rPr lang="en-US" dirty="0" smtClean="0"/>
              <a:t>However, your school policy has to comply with FERPA. </a:t>
            </a:r>
            <a:r>
              <a:rPr lang="en-US" dirty="0" smtClean="0"/>
              <a:t> FERPA </a:t>
            </a:r>
            <a:r>
              <a:rPr lang="en-US" dirty="0" smtClean="0"/>
              <a:t>does NOT permit all information about all kids to be shared with all school employees.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327" y="6345114"/>
            <a:ext cx="352045" cy="352045"/>
          </a:xfrm>
          <a:prstGeom prst="rect">
            <a:avLst/>
          </a:prstGeom>
        </p:spPr>
      </p:pic>
    </p:spTree>
    <p:extLst>
      <p:ext uri="{BB962C8B-B14F-4D97-AF65-F5344CB8AC3E}">
        <p14:creationId xmlns:p14="http://schemas.microsoft.com/office/powerpoint/2010/main" val="3589935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FERPA Exception</a:t>
            </a:r>
            <a:endParaRPr lang="en-US" dirty="0"/>
          </a:p>
        </p:txBody>
      </p:sp>
      <p:sp>
        <p:nvSpPr>
          <p:cNvPr id="3" name="Content Placeholder 2"/>
          <p:cNvSpPr>
            <a:spLocks noGrp="1"/>
          </p:cNvSpPr>
          <p:nvPr>
            <p:ph idx="1"/>
          </p:nvPr>
        </p:nvSpPr>
        <p:spPr/>
        <p:txBody>
          <a:bodyPr>
            <a:normAutofit/>
          </a:bodyPr>
          <a:lstStyle/>
          <a:p>
            <a:r>
              <a:rPr lang="en-US" dirty="0" smtClean="0"/>
              <a:t>FERPA allows personally identifiable information from a student’s education records to be shared with school officials who have “a legitimate educational interest” in those records. </a:t>
            </a:r>
          </a:p>
          <a:p>
            <a:r>
              <a:rPr lang="en-US" dirty="0" smtClean="0"/>
              <a:t>Before disclosing to SROs or district-employed police, ask yourself: </a:t>
            </a:r>
            <a:r>
              <a:rPr lang="en-US" dirty="0" smtClean="0"/>
              <a:t> </a:t>
            </a:r>
          </a:p>
          <a:p>
            <a:pPr lvl="1"/>
            <a:r>
              <a:rPr lang="en-US" dirty="0" smtClean="0"/>
              <a:t>What </a:t>
            </a:r>
            <a:r>
              <a:rPr lang="en-US" dirty="0" smtClean="0"/>
              <a:t>does local policy say about this? </a:t>
            </a:r>
            <a:endParaRPr lang="en-US" dirty="0" smtClean="0"/>
          </a:p>
          <a:p>
            <a:pPr lvl="1"/>
            <a:r>
              <a:rPr lang="en-US" dirty="0" smtClean="0"/>
              <a:t>What </a:t>
            </a:r>
            <a:r>
              <a:rPr lang="en-US" dirty="0" smtClean="0"/>
              <a:t>is the “educational” interest?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327" y="6345114"/>
            <a:ext cx="352045" cy="352045"/>
          </a:xfrm>
          <a:prstGeom prst="rect">
            <a:avLst/>
          </a:prstGeom>
        </p:spPr>
      </p:pic>
    </p:spTree>
    <p:extLst>
      <p:ext uri="{BB962C8B-B14F-4D97-AF65-F5344CB8AC3E}">
        <p14:creationId xmlns:p14="http://schemas.microsoft.com/office/powerpoint/2010/main" val="42422322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 and Records</a:t>
            </a:r>
            <a:endParaRPr lang="en-US" dirty="0"/>
          </a:p>
        </p:txBody>
      </p:sp>
      <p:sp>
        <p:nvSpPr>
          <p:cNvPr id="3" name="Content Placeholder 2"/>
          <p:cNvSpPr>
            <a:spLocks noGrp="1"/>
          </p:cNvSpPr>
          <p:nvPr>
            <p:ph idx="1"/>
          </p:nvPr>
        </p:nvSpPr>
        <p:spPr/>
        <p:txBody>
          <a:bodyPr>
            <a:normAutofit/>
          </a:bodyPr>
          <a:lstStyle/>
          <a:p>
            <a:r>
              <a:rPr lang="en-US" dirty="0" smtClean="0"/>
              <a:t>IDEA requires an agency that reports a crime committed by a child with a disability to “ensure that copies of the special education and disciplinary records of the child are transmitted for consideration by the appropriate authorities to whom the agency reports the crime.”  </a:t>
            </a:r>
          </a:p>
          <a:p>
            <a:r>
              <a:rPr lang="en-US" dirty="0" smtClean="0"/>
              <a:t>But it also requires that this be done only as permitted by FERPA</a:t>
            </a:r>
            <a:r>
              <a:rPr lang="en-US" dirty="0" smtClean="0"/>
              <a: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327" y="6345114"/>
            <a:ext cx="352045" cy="352045"/>
          </a:xfrm>
          <a:prstGeom prst="rect">
            <a:avLst/>
          </a:prstGeom>
        </p:spPr>
      </p:pic>
    </p:spTree>
    <p:extLst>
      <p:ext uri="{BB962C8B-B14F-4D97-AF65-F5344CB8AC3E}">
        <p14:creationId xmlns:p14="http://schemas.microsoft.com/office/powerpoint/2010/main" val="42498036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FERPA Permits</a:t>
            </a:r>
            <a:endParaRPr lang="en-US" dirty="0"/>
          </a:p>
        </p:txBody>
      </p:sp>
      <p:sp>
        <p:nvSpPr>
          <p:cNvPr id="3" name="Content Placeholder 2"/>
          <p:cNvSpPr>
            <a:spLocks noGrp="1"/>
          </p:cNvSpPr>
          <p:nvPr>
            <p:ph idx="1"/>
          </p:nvPr>
        </p:nvSpPr>
        <p:spPr/>
        <p:txBody>
          <a:bodyPr/>
          <a:lstStyle/>
          <a:p>
            <a:r>
              <a:rPr lang="en-US" dirty="0" smtClean="0"/>
              <a:t>FERPA permits disclosure of records to “appropriate authorities” only 1) with parent consent; 2) with a subpoena or court order; 3) in a health and safety emergency; and 4) pursuant to state statute if done in compliance with 34 CFR 99.38.</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327" y="6345114"/>
            <a:ext cx="352045" cy="352045"/>
          </a:xfrm>
          <a:prstGeom prst="rect">
            <a:avLst/>
          </a:prstGeom>
        </p:spPr>
      </p:pic>
    </p:spTree>
    <p:extLst>
      <p:ext uri="{BB962C8B-B14F-4D97-AF65-F5344CB8AC3E}">
        <p14:creationId xmlns:p14="http://schemas.microsoft.com/office/powerpoint/2010/main" val="2834201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 CFR 99.38</a:t>
            </a:r>
            <a:endParaRPr lang="en-US" dirty="0"/>
          </a:p>
        </p:txBody>
      </p:sp>
      <p:sp>
        <p:nvSpPr>
          <p:cNvPr id="3" name="Content Placeholder 2"/>
          <p:cNvSpPr>
            <a:spLocks noGrp="1"/>
          </p:cNvSpPr>
          <p:nvPr>
            <p:ph idx="1"/>
          </p:nvPr>
        </p:nvSpPr>
        <p:spPr/>
        <p:txBody>
          <a:bodyPr/>
          <a:lstStyle/>
          <a:p>
            <a:r>
              <a:rPr lang="en-US" dirty="0" smtClean="0"/>
              <a:t>The student’s records may be disclosed if there is a state law that “concerns the juvenile justice system and the system’s ability to effectively serve, prior to adjudication, the student.”  </a:t>
            </a:r>
          </a:p>
          <a:p>
            <a:r>
              <a:rPr lang="en-US" dirty="0" smtClean="0"/>
              <a:t>However, the juvenile authorities must certify in writing that the information will not be further disclosed absent parent consent.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327" y="6345114"/>
            <a:ext cx="352045" cy="352045"/>
          </a:xfrm>
          <a:prstGeom prst="rect">
            <a:avLst/>
          </a:prstGeom>
        </p:spPr>
      </p:pic>
    </p:spTree>
    <p:extLst>
      <p:ext uri="{BB962C8B-B14F-4D97-AF65-F5344CB8AC3E}">
        <p14:creationId xmlns:p14="http://schemas.microsoft.com/office/powerpoint/2010/main" val="1020942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accent1"/>
                </a:solidFill>
              </a:rPr>
              <a:t>First, Some Basics</a:t>
            </a:r>
            <a:endParaRPr lang="en-US" sz="4400" dirty="0">
              <a:solidFill>
                <a:schemeClr val="accent1"/>
              </a:solidFill>
            </a:endParaRPr>
          </a:p>
        </p:txBody>
      </p:sp>
      <p:sp>
        <p:nvSpPr>
          <p:cNvPr id="3" name="Content Placeholder 2"/>
          <p:cNvSpPr>
            <a:spLocks noGrp="1"/>
          </p:cNvSpPr>
          <p:nvPr>
            <p:ph idx="1"/>
          </p:nvPr>
        </p:nvSpPr>
        <p:spPr/>
        <p:txBody>
          <a:bodyPr>
            <a:normAutofit/>
          </a:bodyPr>
          <a:lstStyle/>
          <a:p>
            <a:pPr>
              <a:buClr>
                <a:schemeClr val="accent1"/>
              </a:buClr>
            </a:pPr>
            <a:r>
              <a:rPr lang="en-US" sz="2800" dirty="0" smtClean="0">
                <a:solidFill>
                  <a:schemeClr val="accent5"/>
                </a:solidFill>
              </a:rPr>
              <a:t>Discipline of students with disabilities is largely controlled by federal law.</a:t>
            </a:r>
          </a:p>
          <a:p>
            <a:pPr>
              <a:buClr>
                <a:schemeClr val="accent1"/>
              </a:buClr>
            </a:pPr>
            <a:r>
              <a:rPr lang="en-US" sz="2800" dirty="0" smtClean="0">
                <a:solidFill>
                  <a:schemeClr val="accent5"/>
                </a:solidFill>
              </a:rPr>
              <a:t>Key concepts: </a:t>
            </a:r>
            <a:r>
              <a:rPr lang="en-US" sz="2800" dirty="0" smtClean="0">
                <a:solidFill>
                  <a:schemeClr val="accent5"/>
                </a:solidFill>
              </a:rPr>
              <a:t> a </a:t>
            </a:r>
            <a:r>
              <a:rPr lang="en-US" sz="2800" dirty="0" smtClean="0">
                <a:solidFill>
                  <a:schemeClr val="accent5"/>
                </a:solidFill>
              </a:rPr>
              <a:t>“change of placement” requires IEP Team action. </a:t>
            </a:r>
          </a:p>
          <a:p>
            <a:pPr>
              <a:buClr>
                <a:schemeClr val="accent1"/>
              </a:buClr>
            </a:pPr>
            <a:r>
              <a:rPr lang="en-US" sz="2800" dirty="0" smtClean="0">
                <a:solidFill>
                  <a:schemeClr val="accent5"/>
                </a:solidFill>
              </a:rPr>
              <a:t>Students are ALWAYS entitled to FAPE, regardless of conduct.</a:t>
            </a:r>
          </a:p>
          <a:p>
            <a:pPr>
              <a:buClr>
                <a:schemeClr val="accent1"/>
              </a:buClr>
            </a:pPr>
            <a:r>
              <a:rPr lang="en-US" sz="2800" dirty="0" smtClean="0">
                <a:solidFill>
                  <a:schemeClr val="accent5"/>
                </a:solidFill>
              </a:rPr>
              <a:t>Behavior Plans can be developed by IEP Teams. </a:t>
            </a:r>
            <a:endParaRPr lang="en-US" sz="2800" dirty="0">
              <a:solidFill>
                <a:schemeClr val="accent5"/>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327" y="6345114"/>
            <a:ext cx="352045" cy="352045"/>
          </a:xfrm>
          <a:prstGeom prst="rect">
            <a:avLst/>
          </a:prstGeom>
        </p:spPr>
      </p:pic>
    </p:spTree>
    <p:extLst>
      <p:ext uri="{BB962C8B-B14F-4D97-AF65-F5344CB8AC3E}">
        <p14:creationId xmlns:p14="http://schemas.microsoft.com/office/powerpoint/2010/main" val="16586327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Case Law</a:t>
            </a:r>
            <a:endParaRPr lang="en-US" dirty="0"/>
          </a:p>
        </p:txBody>
      </p:sp>
      <p:sp>
        <p:nvSpPr>
          <p:cNvPr id="3" name="Content Placeholder 2"/>
          <p:cNvSpPr>
            <a:spLocks noGrp="1"/>
          </p:cNvSpPr>
          <p:nvPr>
            <p:ph idx="1"/>
          </p:nvPr>
        </p:nvSpPr>
        <p:spPr/>
        <p:txBody>
          <a:bodyPr>
            <a:normAutofit lnSpcReduction="10000"/>
          </a:bodyPr>
          <a:lstStyle/>
          <a:p>
            <a:r>
              <a:rPr lang="en-US" i="1" dirty="0" err="1" smtClean="0"/>
              <a:t>Chigano</a:t>
            </a:r>
            <a:r>
              <a:rPr lang="en-US" i="1" dirty="0" smtClean="0"/>
              <a:t> v. City of </a:t>
            </a:r>
            <a:r>
              <a:rPr lang="en-US" i="1" dirty="0" smtClean="0"/>
              <a:t>Knoxville</a:t>
            </a:r>
            <a:r>
              <a:rPr lang="en-US" dirty="0" smtClean="0"/>
              <a:t>: comes </a:t>
            </a:r>
            <a:r>
              <a:rPr lang="en-US" dirty="0" smtClean="0"/>
              <a:t>under the category of “no good deed goes unpunished.”</a:t>
            </a:r>
          </a:p>
          <a:p>
            <a:r>
              <a:rPr lang="en-US" i="1" dirty="0" smtClean="0"/>
              <a:t>E.C. v. County of </a:t>
            </a:r>
            <a:r>
              <a:rPr lang="en-US" i="1" dirty="0" smtClean="0"/>
              <a:t>Suffolk</a:t>
            </a:r>
            <a:r>
              <a:rPr lang="en-US" dirty="0" smtClean="0"/>
              <a:t>: six </a:t>
            </a:r>
            <a:r>
              <a:rPr lang="en-US" dirty="0" smtClean="0"/>
              <a:t>adults involved.</a:t>
            </a:r>
          </a:p>
          <a:p>
            <a:r>
              <a:rPr lang="en-US" i="1" dirty="0" smtClean="0"/>
              <a:t>BPS v. Colorado School for Deaf/Blind</a:t>
            </a:r>
            <a:r>
              <a:rPr lang="en-US" dirty="0" smtClean="0"/>
              <a:t>: failure to report can sometimes be the problem.</a:t>
            </a:r>
          </a:p>
          <a:p>
            <a:r>
              <a:rPr lang="en-US" i="1" dirty="0" smtClean="0"/>
              <a:t>Thomas v. New Orleans</a:t>
            </a:r>
            <a:r>
              <a:rPr lang="en-US" dirty="0" smtClean="0"/>
              <a:t>: excessive force cases usually get tossed out of federal court.</a:t>
            </a:r>
          </a:p>
          <a:p>
            <a:r>
              <a:rPr lang="en-US" i="1" dirty="0" err="1" smtClean="0"/>
              <a:t>Camac</a:t>
            </a:r>
            <a:r>
              <a:rPr lang="en-US" i="1" dirty="0" smtClean="0"/>
              <a:t> v. Long Beach</a:t>
            </a:r>
            <a:r>
              <a:rPr lang="en-US" dirty="0" smtClean="0"/>
              <a:t>:</a:t>
            </a:r>
            <a:r>
              <a:rPr lang="en-US" i="1" dirty="0" smtClean="0"/>
              <a:t> </a:t>
            </a:r>
            <a:r>
              <a:rPr lang="en-US" dirty="0" smtClean="0"/>
              <a:t>tell the truth!</a:t>
            </a:r>
            <a:endParaRPr lang="en-US"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327" y="6345114"/>
            <a:ext cx="352045" cy="352045"/>
          </a:xfrm>
          <a:prstGeom prst="rect">
            <a:avLst/>
          </a:prstGeom>
        </p:spPr>
      </p:pic>
    </p:spTree>
    <p:extLst>
      <p:ext uri="{BB962C8B-B14F-4D97-AF65-F5344CB8AC3E}">
        <p14:creationId xmlns:p14="http://schemas.microsoft.com/office/powerpoint/2010/main" val="2624292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Restorative Practices</a:t>
            </a:r>
            <a:endParaRPr lang="en-US" dirty="0"/>
          </a:p>
        </p:txBody>
      </p:sp>
      <p:sp>
        <p:nvSpPr>
          <p:cNvPr id="3" name="Content Placeholder 2"/>
          <p:cNvSpPr>
            <a:spLocks noGrp="1"/>
          </p:cNvSpPr>
          <p:nvPr>
            <p:ph idx="1"/>
          </p:nvPr>
        </p:nvSpPr>
        <p:spPr/>
        <p:txBody>
          <a:bodyPr/>
          <a:lstStyle/>
          <a:p>
            <a:r>
              <a:rPr lang="en-US" dirty="0" smtClean="0"/>
              <a:t>We encourage educators to explore using Restorative Practices.</a:t>
            </a:r>
          </a:p>
          <a:p>
            <a:r>
              <a:rPr lang="en-US" dirty="0" smtClean="0"/>
              <a:t>ESSA encourages this. </a:t>
            </a:r>
          </a:p>
          <a:p>
            <a:r>
              <a:rPr lang="en-US" dirty="0" smtClean="0"/>
              <a:t>Use of R.P. has implications for SROs and other use of law enforcement.  </a:t>
            </a:r>
          </a:p>
          <a:p>
            <a:r>
              <a:rPr lang="en-US" dirty="0" smtClean="0"/>
              <a:t>Let me tell you about the campus cop at Ed White Middle School in San Antonio….</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327" y="6345114"/>
            <a:ext cx="352045" cy="352045"/>
          </a:xfrm>
          <a:prstGeom prst="rect">
            <a:avLst/>
          </a:prstGeom>
        </p:spPr>
      </p:pic>
    </p:spTree>
    <p:extLst>
      <p:ext uri="{BB962C8B-B14F-4D97-AF65-F5344CB8AC3E}">
        <p14:creationId xmlns:p14="http://schemas.microsoft.com/office/powerpoint/2010/main" val="35600204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89538" y="2004413"/>
            <a:ext cx="10128739" cy="4585871"/>
          </a:xfrm>
          <a:prstGeom prst="rect">
            <a:avLst/>
          </a:prstGeom>
        </p:spPr>
        <p:txBody>
          <a:bodyPr wrap="square">
            <a:spAutoFit/>
          </a:bodyPr>
          <a:lstStyle/>
          <a:p>
            <a:pPr>
              <a:spcBef>
                <a:spcPts val="600"/>
              </a:spcBef>
              <a:defRPr/>
            </a:pPr>
            <a:r>
              <a:rPr lang="en-US" sz="2800" b="1" dirty="0"/>
              <a:t>JIM WALSH</a:t>
            </a:r>
          </a:p>
          <a:p>
            <a:pPr>
              <a:spcBef>
                <a:spcPts val="600"/>
              </a:spcBef>
              <a:defRPr/>
            </a:pPr>
            <a:r>
              <a:rPr lang="en-US" sz="2800" dirty="0"/>
              <a:t>Austin Office</a:t>
            </a:r>
          </a:p>
          <a:p>
            <a:pPr>
              <a:spcBef>
                <a:spcPts val="600"/>
              </a:spcBef>
              <a:defRPr/>
            </a:pPr>
            <a:r>
              <a:rPr lang="en-US" sz="2800" dirty="0"/>
              <a:t>P.O. Box 2156</a:t>
            </a:r>
          </a:p>
          <a:p>
            <a:pPr>
              <a:spcBef>
                <a:spcPts val="600"/>
              </a:spcBef>
              <a:defRPr/>
            </a:pPr>
            <a:r>
              <a:rPr lang="en-US" sz="2800" dirty="0"/>
              <a:t>Austin, Texas 78768</a:t>
            </a:r>
          </a:p>
          <a:p>
            <a:pPr>
              <a:spcBef>
                <a:spcPts val="600"/>
              </a:spcBef>
              <a:defRPr/>
            </a:pPr>
            <a:r>
              <a:rPr lang="en-US" sz="2800" dirty="0"/>
              <a:t>Phone: 512-454-6864</a:t>
            </a:r>
          </a:p>
          <a:p>
            <a:pPr>
              <a:spcBef>
                <a:spcPts val="600"/>
              </a:spcBef>
              <a:defRPr/>
            </a:pPr>
            <a:r>
              <a:rPr lang="en-US" sz="2800" dirty="0"/>
              <a:t>Fax: 512-467-9318</a:t>
            </a:r>
          </a:p>
          <a:p>
            <a:pPr>
              <a:spcBef>
                <a:spcPts val="600"/>
              </a:spcBef>
              <a:defRPr/>
            </a:pPr>
            <a:r>
              <a:rPr lang="en-US" sz="2800" dirty="0"/>
              <a:t>Email: </a:t>
            </a:r>
            <a:r>
              <a:rPr lang="en-US" sz="2800" dirty="0">
                <a:hlinkClick r:id="rId2"/>
              </a:rPr>
              <a:t>jwalsh@wabsa.com</a:t>
            </a:r>
            <a:r>
              <a:rPr lang="en-US" sz="2800" dirty="0"/>
              <a:t> </a:t>
            </a:r>
          </a:p>
          <a:p>
            <a:pPr>
              <a:spcBef>
                <a:spcPts val="600"/>
              </a:spcBef>
              <a:defRPr/>
            </a:pPr>
            <a:r>
              <a:rPr lang="en-US" sz="2800" dirty="0"/>
              <a:t>Web:  </a:t>
            </a:r>
            <a:r>
              <a:rPr lang="en-US" sz="2800" dirty="0">
                <a:hlinkClick r:id="rId3"/>
              </a:rPr>
              <a:t>www.WalshGallegos.com</a:t>
            </a:r>
            <a:r>
              <a:rPr lang="en-US" sz="2800" dirty="0"/>
              <a:t>  </a:t>
            </a:r>
            <a:endParaRPr lang="en-US" sz="2800" u="sng" dirty="0"/>
          </a:p>
          <a:p>
            <a:pPr>
              <a:spcBef>
                <a:spcPts val="600"/>
              </a:spcBef>
              <a:defRPr/>
            </a:pPr>
            <a:r>
              <a:rPr lang="en-US" sz="2800" dirty="0"/>
              <a:t>Twitter: </a:t>
            </a:r>
            <a:r>
              <a:rPr lang="en-US" sz="2800" dirty="0">
                <a:hlinkClick r:id="rId4"/>
              </a:rPr>
              <a:t>http://twitter.com/JWalshtxlawdawg</a:t>
            </a:r>
            <a:endParaRPr lang="en-US" sz="2800" dirty="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97977" y="769502"/>
            <a:ext cx="4549911" cy="650750"/>
          </a:xfrm>
          <a:prstGeom prst="rect">
            <a:avLst/>
          </a:prstGeom>
        </p:spPr>
      </p:pic>
    </p:spTree>
    <p:extLst>
      <p:ext uri="{BB962C8B-B14F-4D97-AF65-F5344CB8AC3E}">
        <p14:creationId xmlns:p14="http://schemas.microsoft.com/office/powerpoint/2010/main" val="23753384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76339" y="6353905"/>
            <a:ext cx="2098431" cy="276999"/>
          </a:xfrm>
          <a:prstGeom prst="rect">
            <a:avLst/>
          </a:prstGeom>
          <a:noFill/>
        </p:spPr>
        <p:txBody>
          <a:bodyPr wrap="square" rtlCol="0">
            <a:spAutoFit/>
          </a:bodyPr>
          <a:lstStyle/>
          <a:p>
            <a:pPr algn="ctr"/>
            <a:r>
              <a:rPr lang="en-US" sz="1200" b="1" dirty="0" smtClean="0">
                <a:solidFill>
                  <a:schemeClr val="tx2"/>
                </a:solidFill>
                <a:latin typeface="Calibri" panose="020F0502020204030204" pitchFamily="34" charset="0"/>
              </a:rPr>
              <a:t>© 2016 Walsh Gallegos</a:t>
            </a:r>
            <a:endParaRPr lang="en-US" sz="1200" b="1" dirty="0">
              <a:solidFill>
                <a:schemeClr val="tx2"/>
              </a:solidFill>
              <a:latin typeface="Calibri" panose="020F0502020204030204" pitchFamily="34" charset="0"/>
            </a:endParaRPr>
          </a:p>
        </p:txBody>
      </p:sp>
      <p:sp>
        <p:nvSpPr>
          <p:cNvPr id="6" name="Rectangle 5"/>
          <p:cNvSpPr/>
          <p:nvPr/>
        </p:nvSpPr>
        <p:spPr>
          <a:xfrm>
            <a:off x="4056178" y="2535761"/>
            <a:ext cx="6092825" cy="1938992"/>
          </a:xfrm>
          <a:prstGeom prst="rect">
            <a:avLst/>
          </a:prstGeom>
        </p:spPr>
        <p:txBody>
          <a:bodyPr>
            <a:spAutoFit/>
          </a:bodyPr>
          <a:lstStyle/>
          <a:p>
            <a:pPr algn="just">
              <a:defRPr/>
            </a:pPr>
            <a:r>
              <a:rPr lang="en-US" sz="2400" i="1" dirty="0">
                <a:solidFill>
                  <a:schemeClr val="tx2"/>
                </a:solidFill>
                <a:effectLst>
                  <a:outerShdw blurRad="38100" dist="38100" dir="2700000" algn="tl">
                    <a:srgbClr val="000000">
                      <a:alpha val="43137"/>
                    </a:srgbClr>
                  </a:outerShdw>
                </a:effectLst>
              </a:rPr>
              <a:t>The information in this handout was prepared by Walsh Gallegos Treviño Russo &amp; Kyle P.C. It is intended to be used for general information only and is not to be considered specific legal advice.  If specific legal advice is sought, consult an attorney.</a:t>
            </a:r>
            <a:endParaRPr lang="en-US" sz="2400" i="1" dirty="0">
              <a:solidFill>
                <a:schemeClr val="tx2"/>
              </a:solidFill>
              <a:effectLst>
                <a:outerShdw blurRad="38100" dist="38100" dir="2700000" algn="tl">
                  <a:srgbClr val="000000">
                    <a:alpha val="43137"/>
                  </a:srgbClr>
                </a:outerShdw>
              </a:effectLst>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5110" y="2781288"/>
            <a:ext cx="1440183" cy="1440183"/>
          </a:xfrm>
          <a:prstGeom prst="rect">
            <a:avLst/>
          </a:prstGeom>
        </p:spPr>
      </p:pic>
    </p:spTree>
    <p:extLst>
      <p:ext uri="{BB962C8B-B14F-4D97-AF65-F5344CB8AC3E}">
        <p14:creationId xmlns:p14="http://schemas.microsoft.com/office/powerpoint/2010/main" val="3562388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Enforcement?</a:t>
            </a:r>
            <a:endParaRPr lang="en-US" dirty="0"/>
          </a:p>
        </p:txBody>
      </p:sp>
      <p:sp>
        <p:nvSpPr>
          <p:cNvPr id="3" name="Content Placeholder 2"/>
          <p:cNvSpPr>
            <a:spLocks noGrp="1"/>
          </p:cNvSpPr>
          <p:nvPr>
            <p:ph idx="1"/>
          </p:nvPr>
        </p:nvSpPr>
        <p:spPr/>
        <p:txBody>
          <a:bodyPr/>
          <a:lstStyle/>
          <a:p>
            <a:r>
              <a:rPr lang="en-US" dirty="0" smtClean="0"/>
              <a:t>The original version of IDEA did not address law enforcement. </a:t>
            </a:r>
          </a:p>
          <a:p>
            <a:r>
              <a:rPr lang="en-US" dirty="0" smtClean="0"/>
              <a:t>Some parents alleged that a district that initiated “juvenile proceedings” was attempting to change the child’s placement without going through proper procedures, i.e., an IEP Team meeting.</a:t>
            </a:r>
          </a:p>
          <a:p>
            <a:r>
              <a:rPr lang="en-US" dirty="0" smtClean="0"/>
              <a:t>There was some success with this argument.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327" y="6345114"/>
            <a:ext cx="352045" cy="352045"/>
          </a:xfrm>
          <a:prstGeom prst="rect">
            <a:avLst/>
          </a:prstGeom>
        </p:spPr>
      </p:pic>
    </p:spTree>
    <p:extLst>
      <p:ext uri="{BB962C8B-B14F-4D97-AF65-F5344CB8AC3E}">
        <p14:creationId xmlns:p14="http://schemas.microsoft.com/office/powerpoint/2010/main" val="3953730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Morgan v. Chris L.</a:t>
            </a:r>
            <a:endParaRPr lang="en-US" dirty="0"/>
          </a:p>
        </p:txBody>
      </p:sp>
      <p:sp>
        <p:nvSpPr>
          <p:cNvPr id="3" name="Content Placeholder 2"/>
          <p:cNvSpPr>
            <a:spLocks noGrp="1"/>
          </p:cNvSpPr>
          <p:nvPr>
            <p:ph idx="1"/>
          </p:nvPr>
        </p:nvSpPr>
        <p:spPr/>
        <p:txBody>
          <a:bodyPr>
            <a:normAutofit/>
          </a:bodyPr>
          <a:lstStyle/>
          <a:p>
            <a:r>
              <a:rPr lang="en-US" dirty="0" smtClean="0"/>
              <a:t>In this case, the 6</a:t>
            </a:r>
            <a:r>
              <a:rPr lang="en-US" baseline="30000" dirty="0" smtClean="0"/>
              <a:t>th</a:t>
            </a:r>
            <a:r>
              <a:rPr lang="en-US" dirty="0" smtClean="0"/>
              <a:t> Circuit held that schools were required to hold an IEP Team meeting, thus involving the parents, prior to initiating juvenile proceedings.  </a:t>
            </a:r>
          </a:p>
          <a:p>
            <a:r>
              <a:rPr lang="en-US" dirty="0" smtClean="0"/>
              <a:t>This was the ruling of a federal district court in 1994, affirmed by the 6</a:t>
            </a:r>
            <a:r>
              <a:rPr lang="en-US" baseline="30000" dirty="0" smtClean="0"/>
              <a:t>th</a:t>
            </a:r>
            <a:r>
              <a:rPr lang="en-US" dirty="0" smtClean="0"/>
              <a:t> Circuit in 1997.</a:t>
            </a:r>
          </a:p>
          <a:p>
            <a:r>
              <a:rPr lang="en-US" dirty="0" smtClean="0"/>
              <a:t>That provoked Congress to act.</a:t>
            </a:r>
          </a:p>
          <a:p>
            <a:r>
              <a:rPr lang="en-US" dirty="0" smtClean="0"/>
              <a:t>SEE NEXT SLIDE!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327" y="6345114"/>
            <a:ext cx="352045" cy="352045"/>
          </a:xfrm>
          <a:prstGeom prst="rect">
            <a:avLst/>
          </a:prstGeom>
        </p:spPr>
      </p:pic>
    </p:spTree>
    <p:extLst>
      <p:ext uri="{BB962C8B-B14F-4D97-AF65-F5344CB8AC3E}">
        <p14:creationId xmlns:p14="http://schemas.microsoft.com/office/powerpoint/2010/main" val="2483200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 Acts</a:t>
            </a:r>
            <a:endParaRPr lang="en-US" dirty="0"/>
          </a:p>
        </p:txBody>
      </p:sp>
      <p:sp>
        <p:nvSpPr>
          <p:cNvPr id="3" name="Content Placeholder 2"/>
          <p:cNvSpPr>
            <a:spLocks noGrp="1"/>
          </p:cNvSpPr>
          <p:nvPr>
            <p:ph idx="1"/>
          </p:nvPr>
        </p:nvSpPr>
        <p:spPr/>
        <p:txBody>
          <a:bodyPr/>
          <a:lstStyle/>
          <a:p>
            <a:pPr marL="0" indent="0">
              <a:buNone/>
            </a:pPr>
            <a:r>
              <a:rPr lang="en-US" dirty="0" smtClean="0"/>
              <a:t>“Nothing in this subchapter shall be construed to prohibit an agency from reporting a crime committed by a child with a disability to appropriate authorities or to prevent State law enforcement and judicial authorities from exercising their responsibilities with regard to the application of Federal and state law to crimes committed by a child with a disability.”  20 U.S.C. 1415(k)(6)(A).</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327" y="6345114"/>
            <a:ext cx="352045" cy="352045"/>
          </a:xfrm>
          <a:prstGeom prst="rect">
            <a:avLst/>
          </a:prstGeom>
        </p:spPr>
      </p:pic>
    </p:spTree>
    <p:extLst>
      <p:ext uri="{BB962C8B-B14F-4D97-AF65-F5344CB8AC3E}">
        <p14:creationId xmlns:p14="http://schemas.microsoft.com/office/powerpoint/2010/main" val="2439360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Authority to Report Crimes</a:t>
            </a:r>
            <a:endParaRPr lang="en-US" dirty="0"/>
          </a:p>
        </p:txBody>
      </p:sp>
      <p:sp>
        <p:nvSpPr>
          <p:cNvPr id="3" name="Content Placeholder 2"/>
          <p:cNvSpPr>
            <a:spLocks noGrp="1"/>
          </p:cNvSpPr>
          <p:nvPr>
            <p:ph idx="1"/>
          </p:nvPr>
        </p:nvSpPr>
        <p:spPr/>
        <p:txBody>
          <a:bodyPr>
            <a:normAutofit lnSpcReduction="10000"/>
          </a:bodyPr>
          <a:lstStyle/>
          <a:p>
            <a:r>
              <a:rPr lang="en-US" dirty="0" smtClean="0"/>
              <a:t>The federal law does not AUTHORIZE the principal to report a possible crime. </a:t>
            </a:r>
          </a:p>
          <a:p>
            <a:r>
              <a:rPr lang="en-US" dirty="0" smtClean="0"/>
              <a:t>The AUTHORITY to do so is governed by state law and local school district policy.  </a:t>
            </a:r>
          </a:p>
          <a:p>
            <a:r>
              <a:rPr lang="en-US" dirty="0" smtClean="0"/>
              <a:t>OSERS notes that “Under most state and local laws, school personnel must report certain crimes that occur on school grounds to the appropriate authorities.”  OSERS Q and A</a:t>
            </a:r>
            <a:r>
              <a:rPr lang="en-US" dirty="0" smtClean="0"/>
              <a:t>, June </a:t>
            </a:r>
            <a:r>
              <a:rPr lang="en-US" dirty="0" smtClean="0"/>
              <a:t>2009.</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327" y="6345114"/>
            <a:ext cx="352045" cy="352045"/>
          </a:xfrm>
          <a:prstGeom prst="rect">
            <a:avLst/>
          </a:prstGeom>
        </p:spPr>
      </p:pic>
    </p:spTree>
    <p:extLst>
      <p:ext uri="{BB962C8B-B14F-4D97-AF65-F5344CB8AC3E}">
        <p14:creationId xmlns:p14="http://schemas.microsoft.com/office/powerpoint/2010/main" val="1521449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Principals Need to Know</a:t>
            </a:r>
            <a:endParaRPr lang="en-US" dirty="0"/>
          </a:p>
        </p:txBody>
      </p:sp>
      <p:sp>
        <p:nvSpPr>
          <p:cNvPr id="3" name="Content Placeholder 2"/>
          <p:cNvSpPr>
            <a:spLocks noGrp="1"/>
          </p:cNvSpPr>
          <p:nvPr>
            <p:ph idx="1"/>
          </p:nvPr>
        </p:nvSpPr>
        <p:spPr/>
        <p:txBody>
          <a:bodyPr/>
          <a:lstStyle/>
          <a:p>
            <a:r>
              <a:rPr lang="en-US" dirty="0" smtClean="0"/>
              <a:t>When does state law REQUIRE that I report a possible crime?</a:t>
            </a:r>
          </a:p>
          <a:p>
            <a:r>
              <a:rPr lang="en-US" dirty="0" smtClean="0"/>
              <a:t>Does local policy define when I am REQUIRED to report a possible crime?</a:t>
            </a:r>
          </a:p>
          <a:p>
            <a:r>
              <a:rPr lang="en-US" dirty="0" smtClean="0"/>
              <a:t>Does my district provide any guidelines about this?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327" y="6345114"/>
            <a:ext cx="352045" cy="352045"/>
          </a:xfrm>
          <a:prstGeom prst="rect">
            <a:avLst/>
          </a:prstGeom>
        </p:spPr>
      </p:pic>
    </p:spTree>
    <p:extLst>
      <p:ext uri="{BB962C8B-B14F-4D97-AF65-F5344CB8AC3E}">
        <p14:creationId xmlns:p14="http://schemas.microsoft.com/office/powerpoint/2010/main" val="1629279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 Treatment</a:t>
            </a:r>
            <a:endParaRPr lang="en-US" dirty="0"/>
          </a:p>
        </p:txBody>
      </p:sp>
      <p:sp>
        <p:nvSpPr>
          <p:cNvPr id="3" name="Content Placeholder 2"/>
          <p:cNvSpPr>
            <a:spLocks noGrp="1"/>
          </p:cNvSpPr>
          <p:nvPr>
            <p:ph idx="1"/>
          </p:nvPr>
        </p:nvSpPr>
        <p:spPr/>
        <p:txBody>
          <a:bodyPr/>
          <a:lstStyle/>
          <a:p>
            <a:r>
              <a:rPr lang="en-US" dirty="0" smtClean="0"/>
              <a:t>One fundamental rule about reporting possible crimes is to be evenhanded about it. </a:t>
            </a:r>
          </a:p>
          <a:p>
            <a:r>
              <a:rPr lang="en-US" dirty="0" smtClean="0"/>
              <a:t>We report based on the facts, not the people involved.  Students with disabilities should be treated equally with non-disabled students. </a:t>
            </a:r>
          </a:p>
          <a:p>
            <a:r>
              <a:rPr lang="en-US" dirty="0" smtClean="0"/>
              <a:t>This applies also to your handling of the “special circumstances” offenses.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327" y="6345114"/>
            <a:ext cx="352045" cy="352045"/>
          </a:xfrm>
          <a:prstGeom prst="rect">
            <a:avLst/>
          </a:prstGeom>
        </p:spPr>
      </p:pic>
    </p:spTree>
    <p:extLst>
      <p:ext uri="{BB962C8B-B14F-4D97-AF65-F5344CB8AC3E}">
        <p14:creationId xmlns:p14="http://schemas.microsoft.com/office/powerpoint/2010/main" val="31642845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Circumstances</a:t>
            </a:r>
            <a:endParaRPr lang="en-US" dirty="0"/>
          </a:p>
        </p:txBody>
      </p:sp>
      <p:sp>
        <p:nvSpPr>
          <p:cNvPr id="3" name="Content Placeholder 2"/>
          <p:cNvSpPr>
            <a:spLocks noGrp="1"/>
          </p:cNvSpPr>
          <p:nvPr>
            <p:ph idx="1"/>
          </p:nvPr>
        </p:nvSpPr>
        <p:spPr/>
        <p:txBody>
          <a:bodyPr/>
          <a:lstStyle/>
          <a:p>
            <a:r>
              <a:rPr lang="en-US" dirty="0" smtClean="0"/>
              <a:t>IDEA identifies three “special circumstances” in which students can be removed to an IAES (Interim Alternative Educational Setting) even when the behavior is a manifestation of disability. </a:t>
            </a:r>
          </a:p>
          <a:p>
            <a:r>
              <a:rPr lang="en-US" dirty="0" smtClean="0"/>
              <a:t>All three circumstances involve conduct that is also criminal.</a:t>
            </a:r>
          </a:p>
          <a:p>
            <a:r>
              <a:rPr lang="en-US" dirty="0" smtClean="0"/>
              <a:t>SEE NEXT SLIDE!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327" y="6345114"/>
            <a:ext cx="352045" cy="352045"/>
          </a:xfrm>
          <a:prstGeom prst="rect">
            <a:avLst/>
          </a:prstGeom>
        </p:spPr>
      </p:pic>
    </p:spTree>
    <p:extLst>
      <p:ext uri="{BB962C8B-B14F-4D97-AF65-F5344CB8AC3E}">
        <p14:creationId xmlns:p14="http://schemas.microsoft.com/office/powerpoint/2010/main" val="303129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Badge</Template>
  <TotalTime>198</TotalTime>
  <Words>1266</Words>
  <Application>Microsoft Office PowerPoint</Application>
  <PresentationFormat>Custom</PresentationFormat>
  <Paragraphs>91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Badge</vt:lpstr>
      <vt:lpstr>Special Education  &amp; Law Enforcement:   The Legal Issues</vt:lpstr>
      <vt:lpstr>First, Some Basics</vt:lpstr>
      <vt:lpstr>Law Enforcement?</vt:lpstr>
      <vt:lpstr>Morgan v. Chris L.</vt:lpstr>
      <vt:lpstr>Congress Acts</vt:lpstr>
      <vt:lpstr>Authority to Report Crimes</vt:lpstr>
      <vt:lpstr>What Principals Need to Know</vt:lpstr>
      <vt:lpstr>Equal Treatment</vt:lpstr>
      <vt:lpstr>Special Circumstances</vt:lpstr>
      <vt:lpstr>Three Types of Conduct</vt:lpstr>
      <vt:lpstr>Why Putting “Call the Cops” into a BIP is a Mistake</vt:lpstr>
      <vt:lpstr>So How to Handle?</vt:lpstr>
      <vt:lpstr>What to Put in the BIP</vt:lpstr>
      <vt:lpstr>What to Tell the Police</vt:lpstr>
      <vt:lpstr>What About Our Own Police or SROs?</vt:lpstr>
      <vt:lpstr>The FERPA Exception</vt:lpstr>
      <vt:lpstr>IDEA and Records</vt:lpstr>
      <vt:lpstr>What FERPA Permits</vt:lpstr>
      <vt:lpstr>34 CFR 99.38</vt:lpstr>
      <vt:lpstr>Some Case Law</vt:lpstr>
      <vt:lpstr>Restorative Practices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Education and Law Enforcement: The Legal Issues</dc:title>
  <dc:creator>Jim Walsh</dc:creator>
  <cp:lastModifiedBy>ogutierrez</cp:lastModifiedBy>
  <cp:revision>18</cp:revision>
  <dcterms:created xsi:type="dcterms:W3CDTF">2016-06-17T17:30:57Z</dcterms:created>
  <dcterms:modified xsi:type="dcterms:W3CDTF">2016-06-20T20:33:18Z</dcterms:modified>
</cp:coreProperties>
</file>