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4" r:id="rId2"/>
    <p:sldMasterId id="2147483681" r:id="rId3"/>
    <p:sldMasterId id="2147483691" r:id="rId4"/>
    <p:sldMasterId id="2147483694" r:id="rId5"/>
  </p:sldMasterIdLst>
  <p:notesMasterIdLst>
    <p:notesMasterId r:id="rId25"/>
  </p:notesMasterIdLst>
  <p:handoutMasterIdLst>
    <p:handoutMasterId r:id="rId26"/>
  </p:handoutMasterIdLst>
  <p:sldIdLst>
    <p:sldId id="308" r:id="rId6"/>
    <p:sldId id="260" r:id="rId7"/>
    <p:sldId id="323" r:id="rId8"/>
    <p:sldId id="257" r:id="rId9"/>
    <p:sldId id="259" r:id="rId10"/>
    <p:sldId id="262" r:id="rId11"/>
    <p:sldId id="311" r:id="rId12"/>
    <p:sldId id="265" r:id="rId13"/>
    <p:sldId id="312" r:id="rId14"/>
    <p:sldId id="269" r:id="rId15"/>
    <p:sldId id="313" r:id="rId16"/>
    <p:sldId id="314" r:id="rId17"/>
    <p:sldId id="317" r:id="rId18"/>
    <p:sldId id="322" r:id="rId19"/>
    <p:sldId id="319" r:id="rId20"/>
    <p:sldId id="270" r:id="rId21"/>
    <p:sldId id="320" r:id="rId22"/>
    <p:sldId id="321" r:id="rId23"/>
    <p:sldId id="309"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04" userDrawn="1">
          <p15:clr>
            <a:srgbClr val="A4A3A4"/>
          </p15:clr>
        </p15:guide>
        <p15:guide id="2" pos="5616" userDrawn="1">
          <p15:clr>
            <a:srgbClr val="A4A3A4"/>
          </p15:clr>
        </p15:guide>
        <p15:guide id="3" orient="horz" pos="36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son, Amy" initials="PA" lastIdx="25" clrIdx="0">
    <p:extLst>
      <p:ext uri="{19B8F6BF-5375-455C-9EA6-DF929625EA0E}">
        <p15:presenceInfo xmlns:p15="http://schemas.microsoft.com/office/powerpoint/2012/main" userId="S-1-5-21-1472932569-214068005-926709054-42316" providerId="AD"/>
      </p:ext>
    </p:extLst>
  </p:cmAuthor>
  <p:cmAuthor id="2" name="Scala, Jennifer (Jenny)" initials="SJ(" lastIdx="2" clrIdx="1">
    <p:extLst>
      <p:ext uri="{19B8F6BF-5375-455C-9EA6-DF929625EA0E}">
        <p15:presenceInfo xmlns:p15="http://schemas.microsoft.com/office/powerpoint/2012/main" userId="S-1-5-21-1472932569-214068005-926709054-40207" providerId="AD"/>
      </p:ext>
    </p:extLst>
  </p:cmAuthor>
  <p:cmAuthor id="3" name="Rosenstein, Amy" initials="RA" lastIdx="19" clrIdx="2">
    <p:extLst>
      <p:ext uri="{19B8F6BF-5375-455C-9EA6-DF929625EA0E}">
        <p15:presenceInfo xmlns:p15="http://schemas.microsoft.com/office/powerpoint/2012/main" userId="S-1-5-21-1472932569-214068005-926709054-577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2" autoAdjust="0"/>
    <p:restoredTop sz="77434" autoAdjust="0"/>
  </p:normalViewPr>
  <p:slideViewPr>
    <p:cSldViewPr snapToGrid="0">
      <p:cViewPr varScale="1">
        <p:scale>
          <a:sx n="91" d="100"/>
          <a:sy n="91" d="100"/>
        </p:scale>
        <p:origin x="1452" y="84"/>
      </p:cViewPr>
      <p:guideLst>
        <p:guide orient="horz" pos="1404"/>
        <p:guide pos="5616"/>
        <p:guide orient="horz" pos="3648"/>
      </p:guideLst>
    </p:cSldViewPr>
  </p:slideViewPr>
  <p:notesTextViewPr>
    <p:cViewPr>
      <p:scale>
        <a:sx n="150" d="100"/>
        <a:sy n="150" d="100"/>
      </p:scale>
      <p:origin x="0" y="0"/>
    </p:cViewPr>
  </p:notesTextViewPr>
  <p:notesViewPr>
    <p:cSldViewPr snapToGrid="0">
      <p:cViewPr>
        <p:scale>
          <a:sx n="100" d="100"/>
          <a:sy n="100" d="100"/>
        </p:scale>
        <p:origin x="1200" y="-13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3C5895F-457B-45D2-AC55-73625B28284C}" type="datetimeFigureOut">
              <a:rPr lang="en-US" smtClean="0"/>
              <a:t>12/16/2016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DA5355DF-9B71-4488-9243-AFCCD8095B62}" type="slidenum">
              <a:rPr lang="en-US" smtClean="0"/>
              <a:t>‹#›</a:t>
            </a:fld>
            <a:endParaRPr lang="en-US" dirty="0"/>
          </a:p>
        </p:txBody>
      </p:sp>
    </p:spTree>
    <p:extLst>
      <p:ext uri="{BB962C8B-B14F-4D97-AF65-F5344CB8AC3E}">
        <p14:creationId xmlns:p14="http://schemas.microsoft.com/office/powerpoint/2010/main" val="3919892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87BD382-8DAD-4386-944E-BA269E03275A}" type="datetimeFigureOut">
              <a:rPr lang="en-US" smtClean="0"/>
              <a:t>12/16/2016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8BE3736-F320-40A5-85FE-4445E88606F0}" type="slidenum">
              <a:rPr lang="en-US" smtClean="0"/>
              <a:t>‹#›</a:t>
            </a:fld>
            <a:endParaRPr lang="en-US" dirty="0"/>
          </a:p>
        </p:txBody>
      </p:sp>
    </p:spTree>
    <p:extLst>
      <p:ext uri="{BB962C8B-B14F-4D97-AF65-F5344CB8AC3E}">
        <p14:creationId xmlns:p14="http://schemas.microsoft.com/office/powerpoint/2010/main" val="2704323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816015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xfrm>
            <a:off x="1220788" y="706438"/>
            <a:ext cx="4725987" cy="3544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dirty="0" smtClean="0">
                <a:latin typeface="Calibri" charset="0"/>
              </a:rPr>
              <a:t>The</a:t>
            </a:r>
            <a:r>
              <a:rPr lang="en-US" baseline="0" dirty="0" smtClean="0">
                <a:latin typeface="Calibri" charset="0"/>
              </a:rPr>
              <a:t> first component, screening aims to: Review slide</a:t>
            </a:r>
          </a:p>
          <a:p>
            <a:endParaRPr lang="en-US" baseline="0" dirty="0" smtClean="0">
              <a:latin typeface="Calibri" charset="0"/>
            </a:endParaRPr>
          </a:p>
          <a:p>
            <a:r>
              <a:rPr lang="en-US" baseline="0" dirty="0" smtClean="0">
                <a:latin typeface="Calibri" charset="0"/>
              </a:rPr>
              <a:t>Traditionally in high schools we have lacked valid and reliable ways of identifying which students are at risk– that’s one reason that HS use MTSS broadly to support dropout prevention/grad rates. </a:t>
            </a:r>
            <a:endParaRPr lang="en-US" dirty="0">
              <a:latin typeface="Calibri" charset="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71426" indent="-296701">
              <a:defRPr sz="2400">
                <a:solidFill>
                  <a:schemeClr val="tx1"/>
                </a:solidFill>
                <a:latin typeface="Arial" charset="0"/>
                <a:ea typeface="ＭＳ Ｐゴシック" charset="0"/>
              </a:defRPr>
            </a:lvl2pPr>
            <a:lvl3pPr marL="1186809" indent="-237362">
              <a:defRPr sz="2400">
                <a:solidFill>
                  <a:schemeClr val="tx1"/>
                </a:solidFill>
                <a:latin typeface="Arial" charset="0"/>
                <a:ea typeface="ＭＳ Ｐゴシック" charset="0"/>
              </a:defRPr>
            </a:lvl3pPr>
            <a:lvl4pPr marL="1661531" indent="-237362">
              <a:defRPr sz="2400">
                <a:solidFill>
                  <a:schemeClr val="tx1"/>
                </a:solidFill>
                <a:latin typeface="Arial" charset="0"/>
                <a:ea typeface="ＭＳ Ｐゴシック" charset="0"/>
              </a:defRPr>
            </a:lvl4pPr>
            <a:lvl5pPr marL="2136254" indent="-237362">
              <a:defRPr sz="2400">
                <a:solidFill>
                  <a:schemeClr val="tx1"/>
                </a:solidFill>
                <a:latin typeface="Arial" charset="0"/>
                <a:ea typeface="ＭＳ Ｐゴシック" charset="0"/>
              </a:defRPr>
            </a:lvl5pPr>
            <a:lvl6pPr marL="2610979" indent="-237362" eaLnBrk="0" fontAlgn="base" hangingPunct="0">
              <a:spcBef>
                <a:spcPct val="0"/>
              </a:spcBef>
              <a:spcAft>
                <a:spcPct val="0"/>
              </a:spcAft>
              <a:defRPr sz="2400">
                <a:solidFill>
                  <a:schemeClr val="tx1"/>
                </a:solidFill>
                <a:latin typeface="Arial" charset="0"/>
                <a:ea typeface="ＭＳ Ｐゴシック" charset="0"/>
              </a:defRPr>
            </a:lvl6pPr>
            <a:lvl7pPr marL="3085701" indent="-237362" eaLnBrk="0" fontAlgn="base" hangingPunct="0">
              <a:spcBef>
                <a:spcPct val="0"/>
              </a:spcBef>
              <a:spcAft>
                <a:spcPct val="0"/>
              </a:spcAft>
              <a:defRPr sz="2400">
                <a:solidFill>
                  <a:schemeClr val="tx1"/>
                </a:solidFill>
                <a:latin typeface="Arial" charset="0"/>
                <a:ea typeface="ＭＳ Ｐゴシック" charset="0"/>
              </a:defRPr>
            </a:lvl7pPr>
            <a:lvl8pPr marL="3560425" indent="-237362" eaLnBrk="0" fontAlgn="base" hangingPunct="0">
              <a:spcBef>
                <a:spcPct val="0"/>
              </a:spcBef>
              <a:spcAft>
                <a:spcPct val="0"/>
              </a:spcAft>
              <a:defRPr sz="2400">
                <a:solidFill>
                  <a:schemeClr val="tx1"/>
                </a:solidFill>
                <a:latin typeface="Arial" charset="0"/>
                <a:ea typeface="ＭＳ Ｐゴシック" charset="0"/>
              </a:defRPr>
            </a:lvl8pPr>
            <a:lvl9pPr marL="4035148" indent="-237362" eaLnBrk="0" fontAlgn="base" hangingPunct="0">
              <a:spcBef>
                <a:spcPct val="0"/>
              </a:spcBef>
              <a:spcAft>
                <a:spcPct val="0"/>
              </a:spcAft>
              <a:defRPr sz="2400">
                <a:solidFill>
                  <a:schemeClr val="tx1"/>
                </a:solidFill>
                <a:latin typeface="Arial" charset="0"/>
                <a:ea typeface="ＭＳ Ｐゴシック" charset="0"/>
              </a:defRPr>
            </a:lvl9pPr>
          </a:lstStyle>
          <a:p>
            <a:fld id="{4B8469A1-66DE-EA4F-A8AB-DB78A55A953C}" type="slidenum">
              <a:rPr lang="en-US" sz="1200">
                <a:latin typeface="Arial" panose="020B0604020202020204" pitchFamily="34" charset="0"/>
              </a:rPr>
              <a:pPr/>
              <a:t>10</a:t>
            </a:fld>
            <a:endParaRPr lang="en-US" sz="1200" dirty="0">
              <a:latin typeface="Arial" panose="020B0604020202020204" pitchFamily="34" charset="0"/>
            </a:endParaRPr>
          </a:p>
        </p:txBody>
      </p:sp>
    </p:spTree>
    <p:extLst>
      <p:ext uri="{BB962C8B-B14F-4D97-AF65-F5344CB8AC3E}">
        <p14:creationId xmlns:p14="http://schemas.microsoft.com/office/powerpoint/2010/main" val="4160620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11</a:t>
            </a:fld>
            <a:endParaRPr lang="en-US" dirty="0"/>
          </a:p>
        </p:txBody>
      </p:sp>
    </p:spTree>
    <p:extLst>
      <p:ext uri="{BB962C8B-B14F-4D97-AF65-F5344CB8AC3E}">
        <p14:creationId xmlns:p14="http://schemas.microsoft.com/office/powerpoint/2010/main" val="93779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12</a:t>
            </a:fld>
            <a:endParaRPr lang="en-US" dirty="0"/>
          </a:p>
        </p:txBody>
      </p:sp>
    </p:spTree>
    <p:extLst>
      <p:ext uri="{BB962C8B-B14F-4D97-AF65-F5344CB8AC3E}">
        <p14:creationId xmlns:p14="http://schemas.microsoft.com/office/powerpoint/2010/main" val="3052046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13</a:t>
            </a:fld>
            <a:endParaRPr lang="en-US" dirty="0"/>
          </a:p>
        </p:txBody>
      </p:sp>
    </p:spTree>
    <p:extLst>
      <p:ext uri="{BB962C8B-B14F-4D97-AF65-F5344CB8AC3E}">
        <p14:creationId xmlns:p14="http://schemas.microsoft.com/office/powerpoint/2010/main" val="51691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14</a:t>
            </a:fld>
            <a:endParaRPr lang="en-US" dirty="0"/>
          </a:p>
        </p:txBody>
      </p:sp>
    </p:spTree>
    <p:extLst>
      <p:ext uri="{BB962C8B-B14F-4D97-AF65-F5344CB8AC3E}">
        <p14:creationId xmlns:p14="http://schemas.microsoft.com/office/powerpoint/2010/main" val="1304095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BE3736-F320-40A5-85FE-4445E88606F0}" type="slidenum">
              <a:rPr lang="en-US" smtClean="0"/>
              <a:t>15</a:t>
            </a:fld>
            <a:endParaRPr lang="en-US" dirty="0"/>
          </a:p>
        </p:txBody>
      </p:sp>
    </p:spTree>
    <p:extLst>
      <p:ext uri="{BB962C8B-B14F-4D97-AF65-F5344CB8AC3E}">
        <p14:creationId xmlns:p14="http://schemas.microsoft.com/office/powerpoint/2010/main" val="990174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220788" y="706438"/>
            <a:ext cx="4725987" cy="3544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sz="1000" dirty="0" smtClean="0">
                <a:latin typeface="Times New Roman" panose="02020603050405020304" pitchFamily="18" charset="0"/>
                <a:cs typeface="Times New Roman" panose="02020603050405020304" pitchFamily="18" charset="0"/>
              </a:rPr>
              <a:t>In thinking</a:t>
            </a:r>
            <a:r>
              <a:rPr lang="en-US" sz="1000" baseline="0" dirty="0" smtClean="0">
                <a:latin typeface="Times New Roman" panose="02020603050405020304" pitchFamily="18" charset="0"/>
                <a:cs typeface="Times New Roman" panose="02020603050405020304" pitchFamily="18" charset="0"/>
              </a:rPr>
              <a:t> about screening within the context of dropout prevention we can use an EWS as a screener with the focus on identifying whether a student is at risk of dropping out of high school. Research from the Consortium on Chicago School Research http://ccsr.uchicago.edu/publications/on-track-graduation and Everyone Graduates Center at Johns Hopkins http://www.every1graduates.org/ have identified key risk indicators at the middle and high school levels. These indicators or locally validated indicators typically focus on attendance, behavior, and academic indicators. These data are reviewed across multiple points of time within the year to monitor students and identify those that might be at risk. </a:t>
            </a:r>
          </a:p>
          <a:p>
            <a:endParaRPr lang="en-US" dirty="0">
              <a:latin typeface="Calibri" charset="0"/>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71426" indent="-296701">
              <a:defRPr sz="2400">
                <a:solidFill>
                  <a:schemeClr val="tx1"/>
                </a:solidFill>
                <a:latin typeface="Arial" charset="0"/>
                <a:ea typeface="ＭＳ Ｐゴシック" charset="0"/>
              </a:defRPr>
            </a:lvl2pPr>
            <a:lvl3pPr marL="1186809" indent="-237362">
              <a:defRPr sz="2400">
                <a:solidFill>
                  <a:schemeClr val="tx1"/>
                </a:solidFill>
                <a:latin typeface="Arial" charset="0"/>
                <a:ea typeface="ＭＳ Ｐゴシック" charset="0"/>
              </a:defRPr>
            </a:lvl3pPr>
            <a:lvl4pPr marL="1661531" indent="-237362">
              <a:defRPr sz="2400">
                <a:solidFill>
                  <a:schemeClr val="tx1"/>
                </a:solidFill>
                <a:latin typeface="Arial" charset="0"/>
                <a:ea typeface="ＭＳ Ｐゴシック" charset="0"/>
              </a:defRPr>
            </a:lvl4pPr>
            <a:lvl5pPr marL="2136254" indent="-237362">
              <a:defRPr sz="2400">
                <a:solidFill>
                  <a:schemeClr val="tx1"/>
                </a:solidFill>
                <a:latin typeface="Arial" charset="0"/>
                <a:ea typeface="ＭＳ Ｐゴシック" charset="0"/>
              </a:defRPr>
            </a:lvl5pPr>
            <a:lvl6pPr marL="2610979" indent="-237362" eaLnBrk="0" fontAlgn="base" hangingPunct="0">
              <a:spcBef>
                <a:spcPct val="0"/>
              </a:spcBef>
              <a:spcAft>
                <a:spcPct val="0"/>
              </a:spcAft>
              <a:defRPr sz="2400">
                <a:solidFill>
                  <a:schemeClr val="tx1"/>
                </a:solidFill>
                <a:latin typeface="Arial" charset="0"/>
                <a:ea typeface="ＭＳ Ｐゴシック" charset="0"/>
              </a:defRPr>
            </a:lvl6pPr>
            <a:lvl7pPr marL="3085701" indent="-237362" eaLnBrk="0" fontAlgn="base" hangingPunct="0">
              <a:spcBef>
                <a:spcPct val="0"/>
              </a:spcBef>
              <a:spcAft>
                <a:spcPct val="0"/>
              </a:spcAft>
              <a:defRPr sz="2400">
                <a:solidFill>
                  <a:schemeClr val="tx1"/>
                </a:solidFill>
                <a:latin typeface="Arial" charset="0"/>
                <a:ea typeface="ＭＳ Ｐゴシック" charset="0"/>
              </a:defRPr>
            </a:lvl7pPr>
            <a:lvl8pPr marL="3560425" indent="-237362" eaLnBrk="0" fontAlgn="base" hangingPunct="0">
              <a:spcBef>
                <a:spcPct val="0"/>
              </a:spcBef>
              <a:spcAft>
                <a:spcPct val="0"/>
              </a:spcAft>
              <a:defRPr sz="2400">
                <a:solidFill>
                  <a:schemeClr val="tx1"/>
                </a:solidFill>
                <a:latin typeface="Arial" charset="0"/>
                <a:ea typeface="ＭＳ Ｐゴシック" charset="0"/>
              </a:defRPr>
            </a:lvl8pPr>
            <a:lvl9pPr marL="4035148" indent="-237362" eaLnBrk="0" fontAlgn="base" hangingPunct="0">
              <a:spcBef>
                <a:spcPct val="0"/>
              </a:spcBef>
              <a:spcAft>
                <a:spcPct val="0"/>
              </a:spcAft>
              <a:defRPr sz="2400">
                <a:solidFill>
                  <a:schemeClr val="tx1"/>
                </a:solidFill>
                <a:latin typeface="Arial" charset="0"/>
                <a:ea typeface="ＭＳ Ｐゴシック" charset="0"/>
              </a:defRPr>
            </a:lvl9pPr>
          </a:lstStyle>
          <a:p>
            <a:fld id="{F109EA87-D8DA-2F43-A201-8E826F1EC0F0}" type="slidenum">
              <a:rPr lang="en-US" sz="1200">
                <a:latin typeface="Arial" panose="020B0604020202020204" pitchFamily="34" charset="0"/>
              </a:rPr>
              <a:pPr/>
              <a:t>16</a:t>
            </a:fld>
            <a:endParaRPr lang="en-US" sz="1200" dirty="0">
              <a:latin typeface="Arial" panose="020B0604020202020204" pitchFamily="34" charset="0"/>
            </a:endParaRPr>
          </a:p>
        </p:txBody>
      </p:sp>
    </p:spTree>
    <p:extLst>
      <p:ext uri="{BB962C8B-B14F-4D97-AF65-F5344CB8AC3E}">
        <p14:creationId xmlns:p14="http://schemas.microsoft.com/office/powerpoint/2010/main" val="1331161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17</a:t>
            </a:fld>
            <a:endParaRPr lang="en-US" dirty="0"/>
          </a:p>
        </p:txBody>
      </p:sp>
    </p:spTree>
    <p:extLst>
      <p:ext uri="{BB962C8B-B14F-4D97-AF65-F5344CB8AC3E}">
        <p14:creationId xmlns:p14="http://schemas.microsoft.com/office/powerpoint/2010/main" val="4145546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18</a:t>
            </a:fld>
            <a:endParaRPr lang="en-US" dirty="0"/>
          </a:p>
        </p:txBody>
      </p:sp>
    </p:spTree>
    <p:extLst>
      <p:ext uri="{BB962C8B-B14F-4D97-AF65-F5344CB8AC3E}">
        <p14:creationId xmlns:p14="http://schemas.microsoft.com/office/powerpoint/2010/main" val="123402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19</a:t>
            </a:fld>
            <a:endParaRPr lang="en-US" dirty="0"/>
          </a:p>
        </p:txBody>
      </p:sp>
    </p:spTree>
    <p:extLst>
      <p:ext uri="{BB962C8B-B14F-4D97-AF65-F5344CB8AC3E}">
        <p14:creationId xmlns:p14="http://schemas.microsoft.com/office/powerpoint/2010/main" val="4250773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2</a:t>
            </a:fld>
            <a:endParaRPr lang="en-US" dirty="0"/>
          </a:p>
        </p:txBody>
      </p:sp>
    </p:spTree>
    <p:extLst>
      <p:ext uri="{BB962C8B-B14F-4D97-AF65-F5344CB8AC3E}">
        <p14:creationId xmlns:p14="http://schemas.microsoft.com/office/powerpoint/2010/main" val="279754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400686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4</a:t>
            </a:fld>
            <a:endParaRPr lang="en-US" dirty="0"/>
          </a:p>
        </p:txBody>
      </p:sp>
    </p:spTree>
    <p:extLst>
      <p:ext uri="{BB962C8B-B14F-4D97-AF65-F5344CB8AC3E}">
        <p14:creationId xmlns:p14="http://schemas.microsoft.com/office/powerpoint/2010/main" val="3877542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5</a:t>
            </a:fld>
            <a:endParaRPr lang="en-US" dirty="0"/>
          </a:p>
        </p:txBody>
      </p:sp>
    </p:spTree>
    <p:extLst>
      <p:ext uri="{BB962C8B-B14F-4D97-AF65-F5344CB8AC3E}">
        <p14:creationId xmlns:p14="http://schemas.microsoft.com/office/powerpoint/2010/main" val="2217030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6</a:t>
            </a:fld>
            <a:endParaRPr lang="en-US" dirty="0"/>
          </a:p>
        </p:txBody>
      </p:sp>
    </p:spTree>
    <p:extLst>
      <p:ext uri="{BB962C8B-B14F-4D97-AF65-F5344CB8AC3E}">
        <p14:creationId xmlns:p14="http://schemas.microsoft.com/office/powerpoint/2010/main" val="209847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7</a:t>
            </a:fld>
            <a:endParaRPr lang="en-US" dirty="0"/>
          </a:p>
        </p:txBody>
      </p:sp>
    </p:spTree>
    <p:extLst>
      <p:ext uri="{BB962C8B-B14F-4D97-AF65-F5344CB8AC3E}">
        <p14:creationId xmlns:p14="http://schemas.microsoft.com/office/powerpoint/2010/main" val="15796083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220788" y="706438"/>
            <a:ext cx="4725987" cy="35448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Calibri" charset="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71426" indent="-296701">
              <a:defRPr sz="2400">
                <a:solidFill>
                  <a:schemeClr val="tx1"/>
                </a:solidFill>
                <a:latin typeface="Arial" charset="0"/>
                <a:ea typeface="ＭＳ Ｐゴシック" charset="0"/>
              </a:defRPr>
            </a:lvl2pPr>
            <a:lvl3pPr marL="1186809" indent="-237362">
              <a:defRPr sz="2400">
                <a:solidFill>
                  <a:schemeClr val="tx1"/>
                </a:solidFill>
                <a:latin typeface="Arial" charset="0"/>
                <a:ea typeface="ＭＳ Ｐゴシック" charset="0"/>
              </a:defRPr>
            </a:lvl3pPr>
            <a:lvl4pPr marL="1661531" indent="-237362">
              <a:defRPr sz="2400">
                <a:solidFill>
                  <a:schemeClr val="tx1"/>
                </a:solidFill>
                <a:latin typeface="Arial" charset="0"/>
                <a:ea typeface="ＭＳ Ｐゴシック" charset="0"/>
              </a:defRPr>
            </a:lvl4pPr>
            <a:lvl5pPr marL="2136254" indent="-237362">
              <a:defRPr sz="2400">
                <a:solidFill>
                  <a:schemeClr val="tx1"/>
                </a:solidFill>
                <a:latin typeface="Arial" charset="0"/>
                <a:ea typeface="ＭＳ Ｐゴシック" charset="0"/>
              </a:defRPr>
            </a:lvl5pPr>
            <a:lvl6pPr marL="2610979" indent="-237362" eaLnBrk="0" fontAlgn="base" hangingPunct="0">
              <a:spcBef>
                <a:spcPct val="0"/>
              </a:spcBef>
              <a:spcAft>
                <a:spcPct val="0"/>
              </a:spcAft>
              <a:defRPr sz="2400">
                <a:solidFill>
                  <a:schemeClr val="tx1"/>
                </a:solidFill>
                <a:latin typeface="Arial" charset="0"/>
                <a:ea typeface="ＭＳ Ｐゴシック" charset="0"/>
              </a:defRPr>
            </a:lvl6pPr>
            <a:lvl7pPr marL="3085701" indent="-237362" eaLnBrk="0" fontAlgn="base" hangingPunct="0">
              <a:spcBef>
                <a:spcPct val="0"/>
              </a:spcBef>
              <a:spcAft>
                <a:spcPct val="0"/>
              </a:spcAft>
              <a:defRPr sz="2400">
                <a:solidFill>
                  <a:schemeClr val="tx1"/>
                </a:solidFill>
                <a:latin typeface="Arial" charset="0"/>
                <a:ea typeface="ＭＳ Ｐゴシック" charset="0"/>
              </a:defRPr>
            </a:lvl7pPr>
            <a:lvl8pPr marL="3560425" indent="-237362" eaLnBrk="0" fontAlgn="base" hangingPunct="0">
              <a:spcBef>
                <a:spcPct val="0"/>
              </a:spcBef>
              <a:spcAft>
                <a:spcPct val="0"/>
              </a:spcAft>
              <a:defRPr sz="2400">
                <a:solidFill>
                  <a:schemeClr val="tx1"/>
                </a:solidFill>
                <a:latin typeface="Arial" charset="0"/>
                <a:ea typeface="ＭＳ Ｐゴシック" charset="0"/>
              </a:defRPr>
            </a:lvl8pPr>
            <a:lvl9pPr marL="4035148" indent="-237362" eaLnBrk="0" fontAlgn="base" hangingPunct="0">
              <a:spcBef>
                <a:spcPct val="0"/>
              </a:spcBef>
              <a:spcAft>
                <a:spcPct val="0"/>
              </a:spcAft>
              <a:defRPr sz="2400">
                <a:solidFill>
                  <a:schemeClr val="tx1"/>
                </a:solidFill>
                <a:latin typeface="Arial" charset="0"/>
                <a:ea typeface="ＭＳ Ｐゴシック" charset="0"/>
              </a:defRPr>
            </a:lvl9pPr>
          </a:lstStyle>
          <a:p>
            <a:fld id="{9F6BA1FA-C00E-C743-9949-B9427FD4E5AE}" type="slidenum">
              <a:rPr lang="en-US" sz="1200">
                <a:latin typeface="Arial" panose="020B0604020202020204" pitchFamily="34" charset="0"/>
              </a:rPr>
              <a:pPr/>
              <a:t>8</a:t>
            </a:fld>
            <a:endParaRPr lang="en-US" sz="1200" dirty="0">
              <a:latin typeface="Arial" panose="020B0604020202020204" pitchFamily="34" charset="0"/>
            </a:endParaRPr>
          </a:p>
        </p:txBody>
      </p:sp>
    </p:spTree>
    <p:extLst>
      <p:ext uri="{BB962C8B-B14F-4D97-AF65-F5344CB8AC3E}">
        <p14:creationId xmlns:p14="http://schemas.microsoft.com/office/powerpoint/2010/main" val="1201128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8BE3736-F320-40A5-85FE-4445E88606F0}" type="slidenum">
              <a:rPr lang="en-US" smtClean="0"/>
              <a:t>9</a:t>
            </a:fld>
            <a:endParaRPr lang="en-US" dirty="0"/>
          </a:p>
        </p:txBody>
      </p:sp>
    </p:spTree>
    <p:extLst>
      <p:ext uri="{BB962C8B-B14F-4D97-AF65-F5344CB8AC3E}">
        <p14:creationId xmlns:p14="http://schemas.microsoft.com/office/powerpoint/2010/main" val="234301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6016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75840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sp>
        <p:nvSpPr>
          <p:cNvPr id="7" name="Rectangle 6"/>
          <p:cNvSpPr/>
          <p:nvPr userDrawn="1"/>
        </p:nvSpPr>
        <p:spPr bwMode="gray">
          <a:xfrm>
            <a:off x="0" y="1701579"/>
            <a:ext cx="9144000" cy="2623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1"/>
          <p:cNvSpPr>
            <a:spLocks noGrp="1"/>
          </p:cNvSpPr>
          <p:nvPr>
            <p:ph type="title"/>
          </p:nvPr>
        </p:nvSpPr>
        <p:spPr>
          <a:xfrm>
            <a:off x="114300" y="314394"/>
            <a:ext cx="8915400" cy="659273"/>
          </a:xfrm>
        </p:spPr>
        <p:txBody>
          <a:bodyPr/>
          <a:lstStyle>
            <a:lvl1pPr algn="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a:t>
            </a:fld>
            <a:endParaRPr lang="en-US" dirty="0"/>
          </a:p>
        </p:txBody>
      </p:sp>
      <p:sp>
        <p:nvSpPr>
          <p:cNvPr id="6" name="Content Placeholder 5"/>
          <p:cNvSpPr>
            <a:spLocks noGrp="1"/>
          </p:cNvSpPr>
          <p:nvPr>
            <p:ph sz="quarter" idx="11"/>
          </p:nvPr>
        </p:nvSpPr>
        <p:spPr>
          <a:xfrm>
            <a:off x="114300" y="1125537"/>
            <a:ext cx="8915400" cy="4759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3815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C610893-2AE7-4241-B7AC-591573B1EF66}" type="datetimeFigureOut">
              <a:rPr lang="en-US" smtClean="0"/>
              <a:t>12/16/2016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9248284-0075-44FB-B623-268BF592FF94}" type="slidenum">
              <a:rPr lang="en-US" smtClean="0"/>
              <a:t>‹#›</a:t>
            </a:fld>
            <a:endParaRPr lang="en-US" dirty="0"/>
          </a:p>
        </p:txBody>
      </p:sp>
    </p:spTree>
    <p:extLst>
      <p:ext uri="{BB962C8B-B14F-4D97-AF65-F5344CB8AC3E}">
        <p14:creationId xmlns:p14="http://schemas.microsoft.com/office/powerpoint/2010/main" val="17268916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C610893-2AE7-4241-B7AC-591573B1EF66}" type="datetimeFigureOut">
              <a:rPr lang="en-US" smtClean="0"/>
              <a:t>12/16/2016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19248284-0075-44FB-B623-268BF592FF94}" type="slidenum">
              <a:rPr lang="en-US" smtClean="0"/>
              <a:t>‹#›</a:t>
            </a:fld>
            <a:endParaRPr lang="en-US" dirty="0"/>
          </a:p>
        </p:txBody>
      </p:sp>
    </p:spTree>
    <p:extLst>
      <p:ext uri="{BB962C8B-B14F-4D97-AF65-F5344CB8AC3E}">
        <p14:creationId xmlns:p14="http://schemas.microsoft.com/office/powerpoint/2010/main" val="3994554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859630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151515"/>
                </a:solidFill>
              </a:defRPr>
            </a:lvl1pPr>
            <a:lvl2pPr>
              <a:defRPr>
                <a:solidFill>
                  <a:srgbClr val="151515"/>
                </a:solidFill>
              </a:defRPr>
            </a:lvl2pPr>
            <a:lvl3pPr>
              <a:defRPr>
                <a:solidFill>
                  <a:srgbClr val="151515"/>
                </a:solidFill>
              </a:defRPr>
            </a:lvl3pPr>
            <a:lvl4pPr>
              <a:defRPr>
                <a:solidFill>
                  <a:srgbClr val="151515"/>
                </a:solidFill>
              </a:defRPr>
            </a:lvl4pPr>
            <a:lvl5pPr>
              <a:defRPr>
                <a:solidFill>
                  <a:srgbClr val="15151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05506016-3DDF-4D43-97A3-BE0E65EB9C91}" type="slidenum">
              <a:rPr lang="en-US" altLang="en-US"/>
              <a:pPr/>
              <a:t>‹#›</a:t>
            </a:fld>
            <a:endParaRPr lang="en-US" altLang="en-US"/>
          </a:p>
        </p:txBody>
      </p:sp>
    </p:spTree>
    <p:extLst>
      <p:ext uri="{BB962C8B-B14F-4D97-AF65-F5344CB8AC3E}">
        <p14:creationId xmlns:p14="http://schemas.microsoft.com/office/powerpoint/2010/main" val="1491375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04457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endParaRPr lang="en-US" dirty="0">
              <a:solidFill>
                <a:srgbClr val="326295">
                  <a:lumMod val="75000"/>
                </a:srgbClr>
              </a:solidFill>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endParaRPr>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33233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solidFill>
                  <a:srgbClr val="FFFFFF">
                    <a:lumMod val="75000"/>
                  </a:srgbClr>
                </a:solidFill>
              </a:rPr>
              <a:pPr/>
              <a:t>‹#›</a:t>
            </a:fld>
            <a:endParaRPr lang="en-US" dirty="0">
              <a:solidFill>
                <a:srgbClr val="FFFFFF">
                  <a:lumMod val="75000"/>
                </a:srgbClr>
              </a:solidFill>
            </a:endParaRPr>
          </a:p>
        </p:txBody>
      </p:sp>
    </p:spTree>
    <p:extLst>
      <p:ext uri="{BB962C8B-B14F-4D97-AF65-F5344CB8AC3E}">
        <p14:creationId xmlns:p14="http://schemas.microsoft.com/office/powerpoint/2010/main" val="3456456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C610893-2AE7-4241-B7AC-591573B1EF66}" type="datetimeFigureOut">
              <a:rPr lang="en-US" smtClean="0"/>
              <a:t>12/16/2016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55131" y="6507316"/>
            <a:ext cx="157094" cy="153888"/>
          </a:xfrm>
          <a:prstGeom prst="rect">
            <a:avLst/>
          </a:prstGeom>
        </p:spPr>
        <p:txBody>
          <a:bodyPr/>
          <a:lstStyle/>
          <a:p>
            <a:fld id="{19248284-0075-44FB-B623-268BF592FF94}" type="slidenum">
              <a:rPr lang="en-US" smtClean="0"/>
              <a:t>‹#›</a:t>
            </a:fld>
            <a:endParaRPr lang="en-US" dirty="0"/>
          </a:p>
        </p:txBody>
      </p:sp>
    </p:spTree>
    <p:extLst>
      <p:ext uri="{BB962C8B-B14F-4D97-AF65-F5344CB8AC3E}">
        <p14:creationId xmlns:p14="http://schemas.microsoft.com/office/powerpoint/2010/main" val="2712315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C610893-2AE7-4241-B7AC-591573B1EF66}" type="datetimeFigureOut">
              <a:rPr lang="en-US" smtClean="0"/>
              <a:t>12/16/2016</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55131" y="6507316"/>
            <a:ext cx="157094" cy="153888"/>
          </a:xfrm>
          <a:prstGeom prst="rect">
            <a:avLst/>
          </a:prstGeom>
        </p:spPr>
        <p:txBody>
          <a:bodyPr/>
          <a:lstStyle/>
          <a:p>
            <a:fld id="{19248284-0075-44FB-B623-268BF592FF94}" type="slidenum">
              <a:rPr lang="en-US" smtClean="0"/>
              <a:t>‹#›</a:t>
            </a:fld>
            <a:endParaRPr lang="en-US" dirty="0"/>
          </a:p>
        </p:txBody>
      </p:sp>
    </p:spTree>
    <p:extLst>
      <p:ext uri="{BB962C8B-B14F-4D97-AF65-F5344CB8AC3E}">
        <p14:creationId xmlns:p14="http://schemas.microsoft.com/office/powerpoint/2010/main" val="547174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390828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463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363517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ulleted Text with blue box">
    <p:spTree>
      <p:nvGrpSpPr>
        <p:cNvPr id="1" name=""/>
        <p:cNvGrpSpPr/>
        <p:nvPr/>
      </p:nvGrpSpPr>
      <p:grpSpPr>
        <a:xfrm>
          <a:off x="0" y="0"/>
          <a:ext cx="0" cy="0"/>
          <a:chOff x="0" y="0"/>
          <a:chExt cx="0" cy="0"/>
        </a:xfrm>
      </p:grpSpPr>
      <p:sp>
        <p:nvSpPr>
          <p:cNvPr id="4" name="Rectangle 3"/>
          <p:cNvSpPr/>
          <p:nvPr userDrawn="1"/>
        </p:nvSpPr>
        <p:spPr>
          <a:xfrm>
            <a:off x="0" y="300038"/>
            <a:ext cx="9144000" cy="154781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noFill/>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02506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20484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6422668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2997 CCRS PPT Template_Title_012513 d2.jp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extLst>
      <p:ext uri="{BB962C8B-B14F-4D97-AF65-F5344CB8AC3E}">
        <p14:creationId xmlns:p14="http://schemas.microsoft.com/office/powerpoint/2010/main" val="3313305834"/>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88" r:id="rId3"/>
    <p:sldLayoutId id="2147483689" r:id="rId4"/>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997 CCRS PPT Template_Text_0125132 d2.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17492841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93" r:id="rId3"/>
    <p:sldLayoutId id="2147483677" r:id="rId4"/>
    <p:sldLayoutId id="2147483678" r:id="rId5"/>
    <p:sldLayoutId id="2147483679" r:id="rId6"/>
    <p:sldLayoutId id="2147483680" r:id="rId7"/>
    <p:sldLayoutId id="2147483683" r:id="rId8"/>
    <p:sldLayoutId id="2147483685" r:id="rId9"/>
    <p:sldLayoutId id="2147483690" r:id="rId10"/>
    <p:sldLayoutId id="214748369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2997 CCRS PPT Template_Contact_012513 d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3737859"/>
      </p:ext>
    </p:extLst>
  </p:cSld>
  <p:clrMap bg1="lt1" tx1="dk1" bg2="lt2" tx2="dk2" accent1="accent1" accent2="accent2" accent3="accent3" accent4="accent4" accent5="accent5" accent6="accent6" hlink="hlink" folHlink="folHlink"/>
  <p:sldLayoutIdLst>
    <p:sldLayoutId id="2147483682" r:id="rId1"/>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2997 CCRS PPT Template_Title_012513 d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pPr fontAlgn="base">
              <a:spcBef>
                <a:spcPct val="0"/>
              </a:spcBef>
              <a:spcAft>
                <a:spcPct val="0"/>
              </a:spcAft>
            </a:pPr>
            <a:endParaRPr lang="en-US" dirty="0">
              <a:solidFill>
                <a:srgbClr val="FFFFFF">
                  <a:lumMod val="50000"/>
                </a:srgbClr>
              </a:solidFill>
              <a:ea typeface="ＭＳ Ｐゴシック"/>
            </a:endParaRP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pPr fontAlgn="base">
              <a:spcBef>
                <a:spcPct val="0"/>
              </a:spcBef>
              <a:spcAft>
                <a:spcPct val="0"/>
              </a:spcAft>
            </a:pPr>
            <a:endParaRPr lang="en-US" dirty="0">
              <a:solidFill>
                <a:srgbClr val="000000">
                  <a:tint val="75000"/>
                </a:srgbClr>
              </a:solidFill>
              <a:ea typeface="ＭＳ Ｐゴシック"/>
            </a:endParaRPr>
          </a:p>
        </p:txBody>
      </p:sp>
    </p:spTree>
    <p:extLst>
      <p:ext uri="{BB962C8B-B14F-4D97-AF65-F5344CB8AC3E}">
        <p14:creationId xmlns:p14="http://schemas.microsoft.com/office/powerpoint/2010/main" val="1664043029"/>
      </p:ext>
    </p:extLst>
  </p:cSld>
  <p:clrMap bg1="lt1" tx1="dk1" bg2="lt2" tx2="dk2" accent1="accent1" accent2="accent2" accent3="accent3" accent4="accent4" accent5="accent5" accent6="accent6" hlink="hlink" folHlink="folHlink"/>
  <p:sldLayoutIdLst>
    <p:sldLayoutId id="2147483692"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2997 CCRS PPT Template_Title_012513 d2.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bwMode="gray">
          <a:xfrm>
            <a:off x="687388" y="3498320"/>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317471"/>
            <a:ext cx="8229600" cy="1194329"/>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bg1">
                    <a:lumMod val="75000"/>
                  </a:schemeClr>
                </a:solidFill>
              </a:defRPr>
            </a:lvl1pPr>
          </a:lstStyle>
          <a:p>
            <a:pPr fontAlgn="base">
              <a:spcBef>
                <a:spcPct val="0"/>
              </a:spcBef>
              <a:spcAft>
                <a:spcPct val="0"/>
              </a:spcAft>
            </a:pPr>
            <a:fld id="{A1A8B8B9-B651-4439-A868-E8F04EF81465}" type="slidenum">
              <a:rPr lang="en-US" smtClean="0">
                <a:solidFill>
                  <a:srgbClr val="FFFFFF">
                    <a:lumMod val="75000"/>
                  </a:srgbClr>
                </a:solidFill>
                <a:ea typeface="ＭＳ Ｐゴシック"/>
              </a:rPr>
              <a:pPr fontAlgn="base">
                <a:spcBef>
                  <a:spcPct val="0"/>
                </a:spcBef>
                <a:spcAft>
                  <a:spcPct val="0"/>
                </a:spcAft>
              </a:pPr>
              <a:t>‹#›</a:t>
            </a:fld>
            <a:endParaRPr lang="en-US" dirty="0">
              <a:solidFill>
                <a:srgbClr val="FFFFFF">
                  <a:lumMod val="75000"/>
                </a:srgbClr>
              </a:solidFill>
              <a:ea typeface="ＭＳ Ｐゴシック"/>
            </a:endParaRPr>
          </a:p>
        </p:txBody>
      </p:sp>
    </p:spTree>
    <p:extLst>
      <p:ext uri="{BB962C8B-B14F-4D97-AF65-F5344CB8AC3E}">
        <p14:creationId xmlns:p14="http://schemas.microsoft.com/office/powerpoint/2010/main" val="3886538893"/>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consortium.uchicago.edu/sites/default/files/publications/p78.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ccsr.uchicago.edu/sites/default/files/publications/07%20What%20Matters%20Final.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151931"/>
            <a:ext cx="8228413" cy="1538883"/>
          </a:xfrm>
        </p:spPr>
        <p:txBody>
          <a:bodyPr/>
          <a:lstStyle/>
          <a:p>
            <a:r>
              <a:rPr lang="en-US" dirty="0" smtClean="0"/>
              <a:t>Screeners in a Multi-Tiered System of Support</a:t>
            </a:r>
          </a:p>
        </p:txBody>
      </p:sp>
      <p:sp>
        <p:nvSpPr>
          <p:cNvPr id="7171" name="Subtitle 2"/>
          <p:cNvSpPr>
            <a:spLocks noGrp="1"/>
          </p:cNvSpPr>
          <p:nvPr>
            <p:ph type="body" sz="quarter" idx="12"/>
          </p:nvPr>
        </p:nvSpPr>
        <p:spPr>
          <a:xfrm>
            <a:off x="687388" y="2938998"/>
            <a:ext cx="8224837" cy="2400657"/>
          </a:xfrm>
        </p:spPr>
        <p:txBody>
          <a:bodyPr/>
          <a:lstStyle/>
          <a:p>
            <a:r>
              <a:rPr lang="en-US" dirty="0" smtClean="0"/>
              <a:t>College </a:t>
            </a:r>
            <a:r>
              <a:rPr lang="en-US" dirty="0"/>
              <a:t>Career Readiness and </a:t>
            </a:r>
            <a:r>
              <a:rPr lang="en-US" dirty="0" smtClean="0"/>
              <a:t/>
            </a:r>
            <a:br>
              <a:rPr lang="en-US" dirty="0" smtClean="0"/>
            </a:br>
            <a:r>
              <a:rPr lang="en-US" dirty="0" smtClean="0"/>
              <a:t>Success </a:t>
            </a:r>
            <a:r>
              <a:rPr lang="en-US" dirty="0"/>
              <a:t>Center</a:t>
            </a:r>
          </a:p>
          <a:p>
            <a:pPr lvl="1"/>
            <a:endParaRPr lang="en-US" sz="2000" dirty="0" smtClean="0"/>
          </a:p>
          <a:p>
            <a:pPr lvl="1">
              <a:spcBef>
                <a:spcPts val="400"/>
              </a:spcBef>
            </a:pPr>
            <a:r>
              <a:rPr lang="en-US" dirty="0" smtClean="0"/>
              <a:t>Jenny Scala</a:t>
            </a:r>
          </a:p>
          <a:p>
            <a:pPr>
              <a:spcBef>
                <a:spcPts val="400"/>
              </a:spcBef>
            </a:pPr>
            <a:r>
              <a:rPr lang="en-US" sz="1800" dirty="0">
                <a:solidFill>
                  <a:schemeClr val="bg1"/>
                </a:solidFill>
              </a:rPr>
              <a:t>Senior Researcher, American Institutes for </a:t>
            </a:r>
            <a:r>
              <a:rPr lang="en-US" sz="1800" dirty="0" smtClean="0">
                <a:solidFill>
                  <a:schemeClr val="bg1"/>
                </a:solidFill>
              </a:rPr>
              <a:t>Research</a:t>
            </a:r>
          </a:p>
          <a:p>
            <a:pPr>
              <a:spcBef>
                <a:spcPts val="400"/>
              </a:spcBef>
            </a:pPr>
            <a:r>
              <a:rPr lang="en-US" sz="1600" dirty="0" smtClean="0">
                <a:solidFill>
                  <a:schemeClr val="bg1"/>
                </a:solidFill>
              </a:rPr>
              <a:t>December 2016</a:t>
            </a:r>
            <a:endParaRPr lang="en-US" sz="1600" dirty="0">
              <a:solidFill>
                <a:schemeClr val="bg1"/>
              </a:solidFill>
            </a:endParaRPr>
          </a:p>
        </p:txBody>
      </p:sp>
      <p:sp>
        <p:nvSpPr>
          <p:cNvPr id="2" name="Footer Placeholder 1"/>
          <p:cNvSpPr>
            <a:spLocks noGrp="1"/>
          </p:cNvSpPr>
          <p:nvPr>
            <p:ph type="ftr" sz="quarter" idx="11"/>
          </p:nvPr>
        </p:nvSpPr>
        <p:spPr/>
        <p:txBody>
          <a:bodyPr/>
          <a:lstStyle/>
          <a:p>
            <a:r>
              <a:rPr lang="en-US" dirty="0" smtClean="0">
                <a:solidFill>
                  <a:srgbClr val="000000">
                    <a:tint val="75000"/>
                  </a:srgbClr>
                </a:solidFill>
              </a:rPr>
              <a:t>Copyright © 2016 American Institutes for Research. All rights reserved.</a:t>
            </a:r>
            <a:endParaRPr lang="en-US" dirty="0">
              <a:solidFill>
                <a:srgbClr val="000000">
                  <a:tint val="75000"/>
                </a:srgbClr>
              </a:solidFill>
            </a:endParaRPr>
          </a:p>
        </p:txBody>
      </p:sp>
    </p:spTree>
    <p:extLst>
      <p:ext uri="{BB962C8B-B14F-4D97-AF65-F5344CB8AC3E}">
        <p14:creationId xmlns:p14="http://schemas.microsoft.com/office/powerpoint/2010/main" val="3619500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4"/>
          <p:cNvSpPr>
            <a:spLocks noGrp="1"/>
          </p:cNvSpPr>
          <p:nvPr>
            <p:ph idx="1"/>
          </p:nvPr>
        </p:nvSpPr>
        <p:spPr/>
        <p:txBody>
          <a:bodyPr/>
          <a:lstStyle/>
          <a:p>
            <a:r>
              <a:rPr lang="en-US" dirty="0" smtClean="0"/>
              <a:t>Identify students at risk for poor outcomes (e.g., learning, behavioral, graduation) </a:t>
            </a:r>
          </a:p>
          <a:p>
            <a:r>
              <a:rPr lang="en-US" dirty="0" smtClean="0"/>
              <a:t>Identify students who need additional assessment </a:t>
            </a:r>
            <a:br>
              <a:rPr lang="en-US" dirty="0" smtClean="0"/>
            </a:br>
            <a:r>
              <a:rPr lang="en-US" dirty="0" smtClean="0"/>
              <a:t>(i.e., progress monitoring) and instruction or support </a:t>
            </a:r>
            <a:br>
              <a:rPr lang="en-US" dirty="0" smtClean="0"/>
            </a:br>
            <a:r>
              <a:rPr lang="en-US" dirty="0" smtClean="0"/>
              <a:t>(i.e., targeted or intensive)</a:t>
            </a:r>
          </a:p>
          <a:p>
            <a:r>
              <a:rPr lang="en-US" dirty="0" smtClean="0"/>
              <a:t>Provide data on the effectiveness of the core instruction, curriculum, and schoolwide supports</a:t>
            </a:r>
          </a:p>
          <a:p>
            <a:r>
              <a:rPr lang="en-US" dirty="0" smtClean="0"/>
              <a:t>Should be valid and reliable </a:t>
            </a:r>
          </a:p>
          <a:p>
            <a:endParaRPr lang="en-US" dirty="0"/>
          </a:p>
        </p:txBody>
      </p:sp>
      <p:sp>
        <p:nvSpPr>
          <p:cNvPr id="38914" name="Title 1"/>
          <p:cNvSpPr>
            <a:spLocks noGrp="1"/>
          </p:cNvSpPr>
          <p:nvPr>
            <p:ph type="title"/>
          </p:nvPr>
        </p:nvSpPr>
        <p:spPr/>
        <p:txBody>
          <a:bodyPr/>
          <a:lstStyle/>
          <a:p>
            <a:r>
              <a:rPr lang="en-US" smtClean="0"/>
              <a:t>Screening</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10</a:t>
            </a:fld>
            <a:endParaRPr lang="en-US" dirty="0"/>
          </a:p>
        </p:txBody>
      </p:sp>
    </p:spTree>
    <p:extLst>
      <p:ext uri="{BB962C8B-B14F-4D97-AF65-F5344CB8AC3E}">
        <p14:creationId xmlns:p14="http://schemas.microsoft.com/office/powerpoint/2010/main" val="10906719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Early </a:t>
            </a:r>
            <a:r>
              <a:rPr lang="en-US" dirty="0"/>
              <a:t>Treatment of Diabetic Retinopathy </a:t>
            </a:r>
            <a:r>
              <a:rPr lang="en-US" dirty="0" smtClean="0"/>
              <a:t>Study (ETDRS) Chart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11</a:t>
            </a:fld>
            <a:endParaRPr lang="en-US" dirty="0"/>
          </a:p>
        </p:txBody>
      </p:sp>
      <p:pic>
        <p:nvPicPr>
          <p:cNvPr id="3074" name="Picture 2" descr="Image result for eye doctor chart image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300550" y="1862097"/>
            <a:ext cx="4500299" cy="406245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14650" y="5657851"/>
            <a:ext cx="6092825" cy="415498"/>
          </a:xfrm>
          <a:prstGeom prst="rect">
            <a:avLst/>
          </a:prstGeom>
          <a:noFill/>
        </p:spPr>
        <p:txBody>
          <a:bodyPr wrap="square" rtlCol="0">
            <a:spAutoFit/>
          </a:bodyPr>
          <a:lstStyle/>
          <a:p>
            <a:pPr algn="r"/>
            <a:r>
              <a:rPr lang="en-US" sz="1050" dirty="0"/>
              <a:t>http://www.visionaware.org/info/your-eye-condition/eye-health/low-vision/low-vision-examination/1235</a:t>
            </a:r>
          </a:p>
        </p:txBody>
      </p:sp>
      <p:sp>
        <p:nvSpPr>
          <p:cNvPr id="6" name="Right Arrow 5"/>
          <p:cNvSpPr/>
          <p:nvPr/>
        </p:nvSpPr>
        <p:spPr>
          <a:xfrm>
            <a:off x="247650" y="4495800"/>
            <a:ext cx="2362200"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6591300" y="3543300"/>
            <a:ext cx="2320925" cy="43815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28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2881688"/>
            <a:ext cx="7886700" cy="1354217"/>
          </a:xfrm>
        </p:spPr>
        <p:txBody>
          <a:bodyPr/>
          <a:lstStyle/>
          <a:p>
            <a:r>
              <a:rPr lang="en-US" sz="4400" dirty="0" smtClean="0"/>
              <a:t>Overview of Early Warning Systems and Early Warning Indicators</a:t>
            </a:r>
            <a:endParaRPr lang="en-US" sz="4400" dirty="0"/>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12</a:t>
            </a:fld>
            <a:endParaRPr lang="en-US" dirty="0"/>
          </a:p>
        </p:txBody>
      </p:sp>
    </p:spTree>
    <p:extLst>
      <p:ext uri="{BB962C8B-B14F-4D97-AF65-F5344CB8AC3E}">
        <p14:creationId xmlns:p14="http://schemas.microsoft.com/office/powerpoint/2010/main" val="3698954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Definition</a:t>
            </a:r>
            <a:endParaRPr lang="en-US" dirty="0"/>
          </a:p>
        </p:txBody>
      </p:sp>
      <p:sp>
        <p:nvSpPr>
          <p:cNvPr id="3" name="Content Placeholder 2"/>
          <p:cNvSpPr>
            <a:spLocks noGrp="1"/>
          </p:cNvSpPr>
          <p:nvPr>
            <p:ph idx="1"/>
          </p:nvPr>
        </p:nvSpPr>
        <p:spPr>
          <a:xfrm>
            <a:off x="677931" y="1936806"/>
            <a:ext cx="8077200" cy="4438650"/>
          </a:xfrm>
        </p:spPr>
        <p:txBody>
          <a:bodyPr/>
          <a:lstStyle/>
          <a:p>
            <a:pPr marL="0" indent="0">
              <a:spcAft>
                <a:spcPts val="1800"/>
              </a:spcAft>
              <a:buFont typeface="Wingdings" pitchFamily="2" charset="2"/>
              <a:buNone/>
            </a:pPr>
            <a:r>
              <a:rPr lang="en-US" dirty="0" smtClean="0">
                <a:solidFill>
                  <a:schemeClr val="tx2">
                    <a:lumMod val="75000"/>
                  </a:schemeClr>
                </a:solidFill>
              </a:rPr>
              <a:t>An early </a:t>
            </a:r>
            <a:r>
              <a:rPr lang="en-US" dirty="0">
                <a:solidFill>
                  <a:schemeClr val="tx2">
                    <a:lumMod val="75000"/>
                  </a:schemeClr>
                </a:solidFill>
              </a:rPr>
              <a:t>warning </a:t>
            </a:r>
            <a:r>
              <a:rPr lang="en-US" dirty="0" smtClean="0">
                <a:solidFill>
                  <a:schemeClr val="tx2">
                    <a:lumMod val="75000"/>
                  </a:schemeClr>
                </a:solidFill>
              </a:rPr>
              <a:t>system (EWS) relies </a:t>
            </a:r>
            <a:r>
              <a:rPr lang="en-US" dirty="0">
                <a:solidFill>
                  <a:schemeClr val="tx2">
                    <a:lumMod val="75000"/>
                  </a:schemeClr>
                </a:solidFill>
              </a:rPr>
              <a:t>on readily available data housed at the school to accomplish the following:</a:t>
            </a:r>
          </a:p>
          <a:p>
            <a:pPr>
              <a:spcAft>
                <a:spcPts val="1800"/>
              </a:spcAft>
            </a:pPr>
            <a:r>
              <a:rPr lang="en-US" dirty="0">
                <a:solidFill>
                  <a:schemeClr val="tx2">
                    <a:lumMod val="75000"/>
                  </a:schemeClr>
                </a:solidFill>
              </a:rPr>
              <a:t>Predict which students are at risk of missing </a:t>
            </a: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key education milestones</a:t>
            </a:r>
            <a:endParaRPr lang="en-US" dirty="0">
              <a:solidFill>
                <a:schemeClr val="tx2">
                  <a:lumMod val="75000"/>
                </a:schemeClr>
              </a:solidFill>
            </a:endParaRPr>
          </a:p>
          <a:p>
            <a:pPr>
              <a:spcAft>
                <a:spcPts val="1800"/>
              </a:spcAft>
            </a:pPr>
            <a:r>
              <a:rPr lang="en-US" dirty="0">
                <a:solidFill>
                  <a:schemeClr val="tx2">
                    <a:lumMod val="75000"/>
                  </a:schemeClr>
                </a:solidFill>
              </a:rPr>
              <a:t>Target resources to support </a:t>
            </a: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off</a:t>
            </a:r>
            <a:r>
              <a:rPr lang="en-US" dirty="0">
                <a:solidFill>
                  <a:schemeClr val="tx2">
                    <a:lumMod val="75000"/>
                  </a:schemeClr>
                </a:solidFill>
              </a:rPr>
              <a:t>-track students </a:t>
            </a:r>
            <a:r>
              <a:rPr lang="en-US" dirty="0" smtClean="0">
                <a:solidFill>
                  <a:schemeClr val="tx2">
                    <a:lumMod val="75000"/>
                  </a:schemeClr>
                </a:solidFill>
              </a:rPr>
              <a:t>early</a:t>
            </a:r>
            <a:endParaRPr lang="en-US" dirty="0">
              <a:solidFill>
                <a:schemeClr val="tx2">
                  <a:lumMod val="75000"/>
                </a:schemeClr>
              </a:solidFill>
            </a:endParaRPr>
          </a:p>
          <a:p>
            <a:pPr>
              <a:spcAft>
                <a:spcPts val="1800"/>
              </a:spcAft>
            </a:pPr>
            <a:r>
              <a:rPr lang="en-US" dirty="0">
                <a:solidFill>
                  <a:schemeClr val="tx2">
                    <a:lumMod val="75000"/>
                  </a:schemeClr>
                </a:solidFill>
              </a:rPr>
              <a:t>Examine patterns and identify </a:t>
            </a:r>
            <a:r>
              <a:rPr lang="en-US" dirty="0" smtClean="0">
                <a:solidFill>
                  <a:schemeClr val="tx2">
                    <a:lumMod val="75000"/>
                  </a:schemeClr>
                </a:solidFill>
              </a:rPr>
              <a:t/>
            </a:r>
            <a:br>
              <a:rPr lang="en-US" dirty="0" smtClean="0">
                <a:solidFill>
                  <a:schemeClr val="tx2">
                    <a:lumMod val="75000"/>
                  </a:schemeClr>
                </a:solidFill>
              </a:rPr>
            </a:br>
            <a:r>
              <a:rPr lang="en-US" dirty="0" smtClean="0">
                <a:solidFill>
                  <a:schemeClr val="tx2">
                    <a:lumMod val="75000"/>
                  </a:schemeClr>
                </a:solidFill>
              </a:rPr>
              <a:t>school issues</a:t>
            </a:r>
            <a:endParaRPr lang="en-US" dirty="0">
              <a:solidFill>
                <a:schemeClr val="tx2">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05506016-3DDF-4D43-97A3-BE0E65EB9C91}" type="slidenum">
              <a:rPr lang="en-US" altLang="en-US" smtClean="0"/>
              <a:pPr/>
              <a:t>13</a:t>
            </a:fld>
            <a:endParaRPr lang="en-US" altLang="en-US" dirty="0"/>
          </a:p>
        </p:txBody>
      </p:sp>
      <p:pic>
        <p:nvPicPr>
          <p:cNvPr id="5" name="Picture 4" descr="Bullseye.png"/>
          <p:cNvPicPr>
            <a:picLocks noChangeAspect="1"/>
          </p:cNvPicPr>
          <p:nvPr/>
        </p:nvPicPr>
        <p:blipFill rotWithShape="1">
          <a:blip r:embed="rId3" cstate="email">
            <a:extLst>
              <a:ext uri="{28A0092B-C50C-407E-A947-70E740481C1C}">
                <a14:useLocalDpi xmlns:a14="http://schemas.microsoft.com/office/drawing/2010/main" val="0"/>
              </a:ext>
            </a:extLst>
          </a:blip>
          <a:srcRect l="-23843" r="23843"/>
          <a:stretch/>
        </p:blipFill>
        <p:spPr>
          <a:xfrm>
            <a:off x="5301389" y="3581400"/>
            <a:ext cx="3080611" cy="2094071"/>
          </a:xfrm>
          <a:prstGeom prst="rect">
            <a:avLst/>
          </a:prstGeom>
        </p:spPr>
      </p:pic>
    </p:spTree>
    <p:extLst>
      <p:ext uri="{BB962C8B-B14F-4D97-AF65-F5344CB8AC3E}">
        <p14:creationId xmlns:p14="http://schemas.microsoft.com/office/powerpoint/2010/main" val="2406582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Implementation Pathway of EWS</a:t>
            </a:r>
            <a:endParaRPr lang="en-US" dirty="0"/>
          </a:p>
        </p:txBody>
      </p:sp>
      <p:sp>
        <p:nvSpPr>
          <p:cNvPr id="4" name="Slide Number Placeholder 3"/>
          <p:cNvSpPr>
            <a:spLocks noGrp="1"/>
          </p:cNvSpPr>
          <p:nvPr>
            <p:ph type="sldNum" sz="quarter" idx="10"/>
          </p:nvPr>
        </p:nvSpPr>
        <p:spPr/>
        <p:txBody>
          <a:bodyPr/>
          <a:lstStyle/>
          <a:p>
            <a:fld id="{19248284-0075-44FB-B623-268BF592FF94}" type="slidenum">
              <a:rPr lang="en-US" smtClean="0"/>
              <a:t>14</a:t>
            </a:fld>
            <a:endParaRPr lang="en-US" dirty="0"/>
          </a:p>
        </p:txBody>
      </p:sp>
      <p:grpSp>
        <p:nvGrpSpPr>
          <p:cNvPr id="7" name="Group 6"/>
          <p:cNvGrpSpPr/>
          <p:nvPr/>
        </p:nvGrpSpPr>
        <p:grpSpPr>
          <a:xfrm>
            <a:off x="952500" y="1941513"/>
            <a:ext cx="7056664" cy="3925887"/>
            <a:chOff x="1241007" y="2110262"/>
            <a:chExt cx="6411738" cy="3584640"/>
          </a:xfrm>
        </p:grpSpPr>
        <p:sp>
          <p:nvSpPr>
            <p:cNvPr id="8" name="Rounded Rectangle 7"/>
            <p:cNvSpPr/>
            <p:nvPr/>
          </p:nvSpPr>
          <p:spPr>
            <a:xfrm>
              <a:off x="2283142" y="2110262"/>
              <a:ext cx="4670577" cy="533400"/>
            </a:xfrm>
            <a:prstGeom prst="roundRect">
              <a:avLst/>
            </a:prstGeom>
            <a:solidFill>
              <a:schemeClr val="accent1">
                <a:lumMod val="60000"/>
                <a:lumOff val="4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rgbClr val="002C5F"/>
                  </a:solidFill>
                  <a:latin typeface="Calibri" panose="020F0502020204030204" pitchFamily="34" charset="0"/>
                </a:rPr>
                <a:t>Synthesize Research</a:t>
              </a:r>
            </a:p>
          </p:txBody>
        </p:sp>
        <p:sp>
          <p:nvSpPr>
            <p:cNvPr id="9" name="Rounded Rectangle 8"/>
            <p:cNvSpPr/>
            <p:nvPr/>
          </p:nvSpPr>
          <p:spPr>
            <a:xfrm>
              <a:off x="2283142" y="2786403"/>
              <a:ext cx="4670577" cy="533400"/>
            </a:xfrm>
            <a:prstGeom prst="roundRect">
              <a:avLst/>
            </a:prstGeom>
            <a:solidFill>
              <a:schemeClr val="accent1">
                <a:lumMod val="60000"/>
                <a:lumOff val="4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rgbClr val="002C5F"/>
                  </a:solidFill>
                  <a:latin typeface="Calibri" panose="020F0502020204030204" pitchFamily="34" charset="0"/>
                </a:rPr>
                <a:t>Validate Indicators</a:t>
              </a:r>
            </a:p>
          </p:txBody>
        </p:sp>
        <p:sp>
          <p:nvSpPr>
            <p:cNvPr id="10" name="Rounded Rectangle 9"/>
            <p:cNvSpPr/>
            <p:nvPr/>
          </p:nvSpPr>
          <p:spPr>
            <a:xfrm>
              <a:off x="2283142" y="3424444"/>
              <a:ext cx="4670577" cy="592194"/>
            </a:xfrm>
            <a:prstGeom prst="roundRect">
              <a:avLst/>
            </a:prstGeom>
            <a:solidFill>
              <a:schemeClr val="accent1">
                <a:lumMod val="20000"/>
                <a:lumOff val="8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rgbClr val="002C5F"/>
                  </a:solidFill>
                  <a:latin typeface="Calibri" panose="020F0502020204030204" pitchFamily="34" charset="0"/>
                </a:rPr>
                <a:t>Customize and Develop</a:t>
              </a:r>
              <a:br>
                <a:rPr lang="en-US" sz="2400" b="1" dirty="0">
                  <a:solidFill>
                    <a:srgbClr val="002C5F"/>
                  </a:solidFill>
                  <a:latin typeface="Calibri" panose="020F0502020204030204" pitchFamily="34" charset="0"/>
                </a:rPr>
              </a:br>
              <a:r>
                <a:rPr lang="en-US" sz="2400" b="1" dirty="0">
                  <a:solidFill>
                    <a:srgbClr val="002C5F"/>
                  </a:solidFill>
                  <a:latin typeface="Calibri" panose="020F0502020204030204" pitchFamily="34" charset="0"/>
                </a:rPr>
                <a:t>Tools and Supports</a:t>
              </a:r>
            </a:p>
          </p:txBody>
        </p:sp>
        <p:sp>
          <p:nvSpPr>
            <p:cNvPr id="11" name="Rounded Rectangle 10"/>
            <p:cNvSpPr/>
            <p:nvPr/>
          </p:nvSpPr>
          <p:spPr>
            <a:xfrm>
              <a:off x="2283142" y="4196452"/>
              <a:ext cx="4670577" cy="660040"/>
            </a:xfrm>
            <a:prstGeom prst="roundRect">
              <a:avLst/>
            </a:prstGeom>
            <a:solidFill>
              <a:schemeClr val="accent1">
                <a:lumMod val="20000"/>
                <a:lumOff val="8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solidFill>
                    <a:srgbClr val="002C5F"/>
                  </a:solidFill>
                  <a:latin typeface="Calibri" panose="020F0502020204030204" pitchFamily="34" charset="0"/>
                </a:rPr>
                <a:t>Launch and Implement </a:t>
              </a:r>
              <a:r>
                <a:rPr lang="en-US" sz="2400" b="1" dirty="0" smtClean="0">
                  <a:solidFill>
                    <a:srgbClr val="002C5F"/>
                  </a:solidFill>
                  <a:latin typeface="Calibri" panose="020F0502020204030204" pitchFamily="34" charset="0"/>
                </a:rPr>
                <a:t>Early Warning Intervention Monitoring System</a:t>
              </a:r>
              <a:endParaRPr lang="en-US" sz="2400" b="1" dirty="0">
                <a:solidFill>
                  <a:srgbClr val="002C5F"/>
                </a:solidFill>
                <a:latin typeface="Calibri" panose="020F0502020204030204" pitchFamily="34" charset="0"/>
              </a:endParaRPr>
            </a:p>
          </p:txBody>
        </p:sp>
        <p:sp>
          <p:nvSpPr>
            <p:cNvPr id="12" name="Rounded Rectangle 11"/>
            <p:cNvSpPr/>
            <p:nvPr/>
          </p:nvSpPr>
          <p:spPr>
            <a:xfrm>
              <a:off x="2283142" y="4948823"/>
              <a:ext cx="4670577" cy="746079"/>
            </a:xfrm>
            <a:prstGeom prst="roundRect">
              <a:avLst/>
            </a:prstGeom>
            <a:solidFill>
              <a:srgbClr val="002C5F"/>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latin typeface="Calibri" panose="020F0502020204030204" pitchFamily="34" charset="0"/>
                </a:rPr>
                <a:t>Assess and Improve Processes</a:t>
              </a:r>
            </a:p>
          </p:txBody>
        </p:sp>
        <p:sp>
          <p:nvSpPr>
            <p:cNvPr id="13" name="Down Arrow 12"/>
            <p:cNvSpPr/>
            <p:nvPr/>
          </p:nvSpPr>
          <p:spPr>
            <a:xfrm>
              <a:off x="7043145" y="2192150"/>
              <a:ext cx="609600" cy="1143000"/>
            </a:xfrm>
            <a:prstGeom prst="downArrow">
              <a:avLst/>
            </a:prstGeom>
            <a:solidFill>
              <a:schemeClr val="accent1">
                <a:lumMod val="20000"/>
                <a:lumOff val="8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latin typeface="Arial"/>
              </a:endParaRPr>
            </a:p>
          </p:txBody>
        </p:sp>
        <p:sp>
          <p:nvSpPr>
            <p:cNvPr id="14" name="Down Arrow 13"/>
            <p:cNvSpPr/>
            <p:nvPr/>
          </p:nvSpPr>
          <p:spPr>
            <a:xfrm>
              <a:off x="7043145" y="3640236"/>
              <a:ext cx="609600" cy="1143000"/>
            </a:xfrm>
            <a:prstGeom prst="downArrow">
              <a:avLst/>
            </a:prstGeom>
            <a:solidFill>
              <a:schemeClr val="accent1">
                <a:lumMod val="20000"/>
                <a:lumOff val="8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latin typeface="Arial"/>
              </a:endParaRPr>
            </a:p>
          </p:txBody>
        </p:sp>
        <p:sp>
          <p:nvSpPr>
            <p:cNvPr id="15" name="Down Arrow 14"/>
            <p:cNvSpPr/>
            <p:nvPr/>
          </p:nvSpPr>
          <p:spPr>
            <a:xfrm>
              <a:off x="7043145" y="5088322"/>
              <a:ext cx="609600" cy="571500"/>
            </a:xfrm>
            <a:prstGeom prst="downArrow">
              <a:avLst/>
            </a:prstGeom>
            <a:solidFill>
              <a:schemeClr val="accent1">
                <a:lumMod val="20000"/>
                <a:lumOff val="8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latin typeface="Arial"/>
              </a:endParaRPr>
            </a:p>
          </p:txBody>
        </p:sp>
        <p:sp>
          <p:nvSpPr>
            <p:cNvPr id="16" name="U-Turn Arrow 15"/>
            <p:cNvSpPr/>
            <p:nvPr/>
          </p:nvSpPr>
          <p:spPr>
            <a:xfrm rot="16200000">
              <a:off x="131966" y="3482396"/>
              <a:ext cx="3170792" cy="952709"/>
            </a:xfrm>
            <a:prstGeom prst="uturnArrow">
              <a:avLst>
                <a:gd name="adj1" fmla="val 25000"/>
                <a:gd name="adj2" fmla="val 25000"/>
                <a:gd name="adj3" fmla="val 25000"/>
                <a:gd name="adj4" fmla="val 39770"/>
                <a:gd name="adj5" fmla="val 75000"/>
              </a:avLst>
            </a:prstGeom>
            <a:solidFill>
              <a:schemeClr val="accent1">
                <a:lumMod val="20000"/>
                <a:lumOff val="80000"/>
              </a:schemeClr>
            </a:solidFill>
            <a:ln>
              <a:solidFill>
                <a:srgbClr val="002C5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350" dirty="0">
                <a:solidFill>
                  <a:schemeClr val="tx1"/>
                </a:solidFill>
                <a:latin typeface="Arial"/>
              </a:endParaRPr>
            </a:p>
          </p:txBody>
        </p:sp>
      </p:grpSp>
    </p:spTree>
    <p:extLst>
      <p:ext uri="{BB962C8B-B14F-4D97-AF65-F5344CB8AC3E}">
        <p14:creationId xmlns:p14="http://schemas.microsoft.com/office/powerpoint/2010/main" val="25436569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Early warning indicators</a:t>
            </a:r>
          </a:p>
          <a:p>
            <a:endParaRPr lang="en-US" dirty="0"/>
          </a:p>
          <a:p>
            <a:pPr marL="0" indent="0">
              <a:buNone/>
            </a:pPr>
            <a:endParaRPr lang="en-US" dirty="0" smtClean="0"/>
          </a:p>
        </p:txBody>
      </p:sp>
      <p:sp>
        <p:nvSpPr>
          <p:cNvPr id="5" name="Content Placeholder 4"/>
          <p:cNvSpPr>
            <a:spLocks noGrp="1"/>
          </p:cNvSpPr>
          <p:nvPr>
            <p:ph idx="10"/>
          </p:nvPr>
        </p:nvSpPr>
        <p:spPr/>
        <p:txBody>
          <a:bodyPr/>
          <a:lstStyle/>
          <a:p>
            <a:r>
              <a:rPr lang="en-US" dirty="0"/>
              <a:t>Implementation process</a:t>
            </a:r>
          </a:p>
          <a:p>
            <a:endParaRPr lang="en-US" dirty="0"/>
          </a:p>
        </p:txBody>
      </p:sp>
      <p:sp>
        <p:nvSpPr>
          <p:cNvPr id="2" name="Title 1"/>
          <p:cNvSpPr>
            <a:spLocks noGrp="1"/>
          </p:cNvSpPr>
          <p:nvPr>
            <p:ph type="title"/>
          </p:nvPr>
        </p:nvSpPr>
        <p:spPr/>
        <p:txBody>
          <a:bodyPr/>
          <a:lstStyle/>
          <a:p>
            <a:r>
              <a:rPr lang="en-US" dirty="0" smtClean="0"/>
              <a:t>Components of an EWS</a:t>
            </a:r>
            <a:endParaRPr lang="en-US" dirty="0"/>
          </a:p>
        </p:txBody>
      </p:sp>
      <p:sp>
        <p:nvSpPr>
          <p:cNvPr id="4" name="Slide Number Placeholder 3"/>
          <p:cNvSpPr>
            <a:spLocks noGrp="1"/>
          </p:cNvSpPr>
          <p:nvPr>
            <p:ph type="sldNum" sz="quarter" idx="11"/>
          </p:nvPr>
        </p:nvSpPr>
        <p:spPr/>
        <p:txBody>
          <a:bodyPr/>
          <a:lstStyle/>
          <a:p>
            <a:fld id="{05506016-3DDF-4D43-97A3-BE0E65EB9C91}" type="slidenum">
              <a:rPr lang="en-US" altLang="en-US" smtClean="0"/>
              <a:pPr/>
              <a:t>15</a:t>
            </a:fld>
            <a:endParaRPr lang="en-US" altLang="en-US"/>
          </a:p>
        </p:txBody>
      </p:sp>
      <p:pic>
        <p:nvPicPr>
          <p:cNvPr id="7" name="Picture 2" descr="Image result for images of blueprin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8760" y="2767561"/>
            <a:ext cx="3190159" cy="242850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4" descr="Image result for images of construction project manag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210" y="2562591"/>
            <a:ext cx="2819400" cy="2857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24450" y="5581650"/>
            <a:ext cx="3787775" cy="338554"/>
          </a:xfrm>
          <a:prstGeom prst="rect">
            <a:avLst/>
          </a:prstGeom>
          <a:noFill/>
        </p:spPr>
        <p:txBody>
          <a:bodyPr wrap="square" rtlCol="0">
            <a:spAutoFit/>
          </a:bodyPr>
          <a:lstStyle/>
          <a:p>
            <a:r>
              <a:rPr lang="en-US" sz="800" dirty="0"/>
              <a:t>http://www.planningengineer.net/construction-project-management-essential-4-terms-you-should-know/</a:t>
            </a:r>
          </a:p>
        </p:txBody>
      </p:sp>
      <p:sp>
        <p:nvSpPr>
          <p:cNvPr id="9" name="TextBox 8"/>
          <p:cNvSpPr txBox="1"/>
          <p:nvPr/>
        </p:nvSpPr>
        <p:spPr>
          <a:xfrm>
            <a:off x="-1809750" y="6661204"/>
            <a:ext cx="184731" cy="369332"/>
          </a:xfrm>
          <a:prstGeom prst="rect">
            <a:avLst/>
          </a:prstGeom>
          <a:noFill/>
        </p:spPr>
        <p:txBody>
          <a:bodyPr wrap="none" rtlCol="0">
            <a:spAutoFit/>
          </a:bodyPr>
          <a:lstStyle/>
          <a:p>
            <a:endParaRPr lang="en-US" dirty="0"/>
          </a:p>
        </p:txBody>
      </p:sp>
      <p:sp>
        <p:nvSpPr>
          <p:cNvPr id="10" name="TextBox 9"/>
          <p:cNvSpPr txBox="1"/>
          <p:nvPr/>
        </p:nvSpPr>
        <p:spPr>
          <a:xfrm>
            <a:off x="-1447800" y="5048250"/>
            <a:ext cx="95250" cy="369332"/>
          </a:xfrm>
          <a:prstGeom prst="rect">
            <a:avLst/>
          </a:prstGeom>
          <a:noFill/>
        </p:spPr>
        <p:txBody>
          <a:bodyPr wrap="square" rtlCol="0">
            <a:spAutoFit/>
          </a:bodyPr>
          <a:lstStyle/>
          <a:p>
            <a:endParaRPr lang="en-US" dirty="0"/>
          </a:p>
        </p:txBody>
      </p:sp>
      <p:sp>
        <p:nvSpPr>
          <p:cNvPr id="11" name="TextBox 10"/>
          <p:cNvSpPr txBox="1"/>
          <p:nvPr/>
        </p:nvSpPr>
        <p:spPr>
          <a:xfrm>
            <a:off x="1078759" y="5695950"/>
            <a:ext cx="3190159" cy="215444"/>
          </a:xfrm>
          <a:prstGeom prst="rect">
            <a:avLst/>
          </a:prstGeom>
          <a:noFill/>
        </p:spPr>
        <p:txBody>
          <a:bodyPr wrap="square" rtlCol="0">
            <a:spAutoFit/>
          </a:bodyPr>
          <a:lstStyle/>
          <a:p>
            <a:r>
              <a:rPr lang="en-US" sz="800" dirty="0"/>
              <a:t>https://www.pinterest.com/aab378/blueprints/</a:t>
            </a:r>
          </a:p>
        </p:txBody>
      </p:sp>
    </p:spTree>
    <p:extLst>
      <p:ext uri="{BB962C8B-B14F-4D97-AF65-F5344CB8AC3E}">
        <p14:creationId xmlns:p14="http://schemas.microsoft.com/office/powerpoint/2010/main" val="132498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5"/>
          <p:cNvSpPr>
            <a:spLocks noGrp="1"/>
          </p:cNvSpPr>
          <p:nvPr>
            <p:ph idx="1"/>
          </p:nvPr>
        </p:nvSpPr>
        <p:spPr/>
        <p:txBody>
          <a:bodyPr/>
          <a:lstStyle/>
          <a:p>
            <a:r>
              <a:rPr lang="en-US" altLang="en-US" dirty="0" smtClean="0"/>
              <a:t>Early warning indicator identify students at risk of dropping out of high school:</a:t>
            </a:r>
          </a:p>
          <a:p>
            <a:pPr lvl="1"/>
            <a:r>
              <a:rPr lang="en-US" altLang="en-US" dirty="0" smtClean="0"/>
              <a:t>Typically includes attendance and academic indicators</a:t>
            </a:r>
          </a:p>
          <a:p>
            <a:pPr lvl="1"/>
            <a:r>
              <a:rPr lang="en-US" altLang="en-US" dirty="0" smtClean="0"/>
              <a:t>Indicators should be validated for local context</a:t>
            </a:r>
          </a:p>
          <a:p>
            <a:pPr lvl="1"/>
            <a:r>
              <a:rPr lang="en-US" altLang="en-US" dirty="0" smtClean="0"/>
              <a:t>Reviewed at multiple times during the school year</a:t>
            </a:r>
          </a:p>
          <a:p>
            <a:pPr lvl="1"/>
            <a:r>
              <a:rPr lang="en-US" altLang="en-US" dirty="0" smtClean="0"/>
              <a:t>Behavior doesn’t have the research nationally to confidently support using as an indicator</a:t>
            </a:r>
          </a:p>
        </p:txBody>
      </p:sp>
      <p:sp>
        <p:nvSpPr>
          <p:cNvPr id="39938" name="Title 4"/>
          <p:cNvSpPr>
            <a:spLocks noGrp="1"/>
          </p:cNvSpPr>
          <p:nvPr>
            <p:ph type="title"/>
          </p:nvPr>
        </p:nvSpPr>
        <p:spPr/>
        <p:txBody>
          <a:bodyPr/>
          <a:lstStyle/>
          <a:p>
            <a:r>
              <a:rPr lang="en-US" dirty="0" smtClean="0"/>
              <a:t>Early Warning Indicators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3430180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Early Warning Indicators for High School Graduation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70216946"/>
              </p:ext>
            </p:extLst>
          </p:nvPr>
        </p:nvGraphicFramePr>
        <p:xfrm>
          <a:off x="687387" y="2000248"/>
          <a:ext cx="8067744" cy="3609342"/>
        </p:xfrm>
        <a:graphic>
          <a:graphicData uri="http://schemas.openxmlformats.org/drawingml/2006/table">
            <a:tbl>
              <a:tblPr firstRow="1" bandRow="1">
                <a:tableStyleId>{5C22544A-7EE6-4342-B048-85BDC9FD1C3A}</a:tableStyleId>
              </a:tblPr>
              <a:tblGrid>
                <a:gridCol w="2689248"/>
                <a:gridCol w="2174473"/>
                <a:gridCol w="3204023"/>
              </a:tblGrid>
              <a:tr h="455851">
                <a:tc>
                  <a:txBody>
                    <a:bodyPr/>
                    <a:lstStyle/>
                    <a:p>
                      <a:r>
                        <a:rPr lang="en-US" dirty="0" smtClean="0"/>
                        <a:t>Indicator</a:t>
                      </a:r>
                      <a:endParaRPr lang="en-US" dirty="0"/>
                    </a:p>
                  </a:txBody>
                  <a:tcPr/>
                </a:tc>
                <a:tc>
                  <a:txBody>
                    <a:bodyPr/>
                    <a:lstStyle/>
                    <a:p>
                      <a:r>
                        <a:rPr lang="en-US" dirty="0" smtClean="0"/>
                        <a:t>Middle School</a:t>
                      </a:r>
                      <a:endParaRPr lang="en-US" dirty="0"/>
                    </a:p>
                  </a:txBody>
                  <a:tcPr/>
                </a:tc>
                <a:tc>
                  <a:txBody>
                    <a:bodyPr/>
                    <a:lstStyle/>
                    <a:p>
                      <a:r>
                        <a:rPr lang="en-US" dirty="0" smtClean="0"/>
                        <a:t>High School</a:t>
                      </a:r>
                      <a:endParaRPr lang="en-US" dirty="0"/>
                    </a:p>
                  </a:txBody>
                  <a:tcPr/>
                </a:tc>
              </a:tr>
              <a:tr h="786812">
                <a:tc>
                  <a:txBody>
                    <a:bodyPr/>
                    <a:lstStyle/>
                    <a:p>
                      <a:r>
                        <a:rPr lang="en-US" dirty="0" smtClean="0"/>
                        <a:t>Attendance</a:t>
                      </a:r>
                      <a:endParaRPr lang="en-US" dirty="0"/>
                    </a:p>
                  </a:txBody>
                  <a:tcPr/>
                </a:tc>
                <a:tc>
                  <a:txBody>
                    <a:bodyPr/>
                    <a:lstStyle/>
                    <a:p>
                      <a:r>
                        <a:rPr lang="en-US" dirty="0" smtClean="0"/>
                        <a:t>Missing 20% or more</a:t>
                      </a:r>
                      <a:endParaRPr lang="en-US" dirty="0"/>
                    </a:p>
                  </a:txBody>
                  <a:tcPr/>
                </a:tc>
                <a:tc>
                  <a:txBody>
                    <a:bodyPr/>
                    <a:lstStyle/>
                    <a:p>
                      <a:r>
                        <a:rPr lang="en-US" dirty="0" smtClean="0"/>
                        <a:t>Missing 10% or more</a:t>
                      </a:r>
                      <a:endParaRPr lang="en-US" dirty="0"/>
                    </a:p>
                  </a:txBody>
                  <a:tcPr/>
                </a:tc>
              </a:tr>
              <a:tr h="455851">
                <a:tc>
                  <a:txBody>
                    <a:bodyPr/>
                    <a:lstStyle/>
                    <a:p>
                      <a:r>
                        <a:rPr lang="en-US" dirty="0" smtClean="0"/>
                        <a:t>Grade Point Average</a:t>
                      </a:r>
                      <a:endParaRPr lang="en-US" dirty="0"/>
                    </a:p>
                  </a:txBody>
                  <a:tcPr/>
                </a:tc>
                <a:tc>
                  <a:txBody>
                    <a:bodyPr/>
                    <a:lstStyle/>
                    <a:p>
                      <a:r>
                        <a:rPr lang="en-US" dirty="0" smtClean="0"/>
                        <a:t>Not applicable</a:t>
                      </a:r>
                      <a:endParaRPr lang="en-US" dirty="0"/>
                    </a:p>
                  </a:txBody>
                  <a:tcPr/>
                </a:tc>
                <a:tc>
                  <a:txBody>
                    <a:bodyPr/>
                    <a:lstStyle/>
                    <a:p>
                      <a:r>
                        <a:rPr lang="en-US" dirty="0" smtClean="0"/>
                        <a:t>2.0 or lower on 4.0 scale</a:t>
                      </a:r>
                      <a:endParaRPr lang="en-US" dirty="0"/>
                    </a:p>
                  </a:txBody>
                  <a:tcPr/>
                </a:tc>
              </a:tr>
              <a:tr h="786812">
                <a:tc>
                  <a:txBody>
                    <a:bodyPr/>
                    <a:lstStyle/>
                    <a:p>
                      <a:r>
                        <a:rPr lang="en-US" dirty="0" smtClean="0"/>
                        <a:t>Course Performance</a:t>
                      </a:r>
                      <a:endParaRPr lang="en-US" dirty="0"/>
                    </a:p>
                  </a:txBody>
                  <a:tcPr/>
                </a:tc>
                <a:tc>
                  <a:txBody>
                    <a:bodyPr/>
                    <a:lstStyle/>
                    <a:p>
                      <a:r>
                        <a:rPr lang="en-US" dirty="0" smtClean="0"/>
                        <a:t>Failing ELA or math</a:t>
                      </a:r>
                      <a:endParaRPr lang="en-US" dirty="0"/>
                    </a:p>
                  </a:txBody>
                  <a:tcPr/>
                </a:tc>
                <a:tc>
                  <a:txBody>
                    <a:bodyPr/>
                    <a:lstStyle/>
                    <a:p>
                      <a:r>
                        <a:rPr lang="en-US" dirty="0" smtClean="0"/>
                        <a:t>Failing any course</a:t>
                      </a:r>
                      <a:endParaRPr lang="en-US" dirty="0"/>
                    </a:p>
                  </a:txBody>
                  <a:tcPr/>
                </a:tc>
              </a:tr>
              <a:tr h="1124016">
                <a:tc>
                  <a:txBody>
                    <a:bodyPr/>
                    <a:lstStyle/>
                    <a:p>
                      <a:r>
                        <a:rPr lang="en-US" dirty="0" smtClean="0"/>
                        <a:t>Chicago On Track</a:t>
                      </a:r>
                      <a:endParaRPr lang="en-US" dirty="0"/>
                    </a:p>
                  </a:txBody>
                  <a:tcPr/>
                </a:tc>
                <a:tc>
                  <a:txBody>
                    <a:bodyPr/>
                    <a:lstStyle/>
                    <a:p>
                      <a:r>
                        <a:rPr lang="en-US" dirty="0" smtClean="0"/>
                        <a:t>Not applicable</a:t>
                      </a:r>
                      <a:endParaRPr lang="en-US" dirty="0"/>
                    </a:p>
                  </a:txBody>
                  <a:tcPr/>
                </a:tc>
                <a:tc>
                  <a:txBody>
                    <a:bodyPr/>
                    <a:lstStyle/>
                    <a:p>
                      <a:r>
                        <a:rPr lang="en-US" sz="1800" kern="1200" dirty="0" smtClean="0">
                          <a:solidFill>
                            <a:schemeClr val="dk1"/>
                          </a:solidFill>
                          <a:effectLst/>
                          <a:latin typeface="+mn-lt"/>
                          <a:ea typeface="+mn-ea"/>
                          <a:cs typeface="+mn-cs"/>
                        </a:rPr>
                        <a:t>Credit deficient for promotion to 10</a:t>
                      </a:r>
                      <a:r>
                        <a:rPr lang="en-US" sz="1800" kern="1200" baseline="30000" dirty="0" smtClean="0">
                          <a:solidFill>
                            <a:schemeClr val="dk1"/>
                          </a:solidFill>
                          <a:effectLst/>
                          <a:latin typeface="+mn-lt"/>
                          <a:ea typeface="+mn-ea"/>
                          <a:cs typeface="+mn-cs"/>
                        </a:rPr>
                        <a:t>th</a:t>
                      </a:r>
                      <a:r>
                        <a:rPr lang="en-US" sz="1800" kern="1200" dirty="0" smtClean="0">
                          <a:solidFill>
                            <a:schemeClr val="dk1"/>
                          </a:solidFill>
                          <a:effectLst/>
                          <a:latin typeface="+mn-lt"/>
                          <a:ea typeface="+mn-ea"/>
                          <a:cs typeface="+mn-cs"/>
                        </a:rPr>
                        <a:t> grade AND one or more failures in core courses</a:t>
                      </a:r>
                      <a:endParaRPr lang="en-US" dirty="0"/>
                    </a:p>
                  </a:txBody>
                  <a:tcPr/>
                </a:tc>
              </a:tr>
            </a:tbl>
          </a:graphicData>
        </a:graphic>
      </p:graphicFrame>
    </p:spTree>
    <p:extLst>
      <p:ext uri="{BB962C8B-B14F-4D97-AF65-F5344CB8AC3E}">
        <p14:creationId xmlns:p14="http://schemas.microsoft.com/office/powerpoint/2010/main" val="2503981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1200" dirty="0" err="1"/>
              <a:t>Allensworth</a:t>
            </a:r>
            <a:r>
              <a:rPr lang="en-US" sz="1200" dirty="0"/>
              <a:t>, E. M., &amp; Easton, J. Q. (2005). The on-track indicator as a predicator of high school </a:t>
            </a:r>
            <a:r>
              <a:rPr lang="en-US" sz="1200" dirty="0" smtClean="0"/>
              <a:t>graduation. Chicago</a:t>
            </a:r>
            <a:r>
              <a:rPr lang="en-US" sz="1200" dirty="0"/>
              <a:t>, IL: University of Chicago Consortium on Chicago School Research. Retrieved from </a:t>
            </a:r>
            <a:r>
              <a:rPr lang="en-US" sz="1200" dirty="0">
                <a:hlinkClick r:id="rId3"/>
              </a:rPr>
              <a:t>https://</a:t>
            </a:r>
            <a:r>
              <a:rPr lang="en-US" sz="1200" dirty="0" smtClean="0">
                <a:hlinkClick r:id="rId3"/>
              </a:rPr>
              <a:t>consortium.uchicago.edu/sites/default/files/publications/p78.pdf</a:t>
            </a:r>
            <a:endParaRPr lang="en-US" sz="1200" dirty="0" smtClean="0"/>
          </a:p>
          <a:p>
            <a:r>
              <a:rPr lang="en-US" sz="1200" dirty="0" err="1"/>
              <a:t>Allensworth</a:t>
            </a:r>
            <a:r>
              <a:rPr lang="en-US" sz="1200" dirty="0"/>
              <a:t>, E. M., &amp; Easton, J. Q. (2007). What matters for staying on-track and graduating in Chicago public high schools: A close look at course grades, failures, and attendance in the freshman year</a:t>
            </a:r>
            <a:r>
              <a:rPr lang="en-US" sz="1200" dirty="0" smtClean="0"/>
              <a:t>. Chicago</a:t>
            </a:r>
            <a:r>
              <a:rPr lang="en-US" sz="1200" dirty="0"/>
              <a:t>, IL: University of Chicago Consortium on Chicago School Research. Retrieved from </a:t>
            </a:r>
            <a:r>
              <a:rPr lang="en-US" sz="1200" dirty="0">
                <a:hlinkClick r:id="rId4"/>
              </a:rPr>
              <a:t>http://</a:t>
            </a:r>
            <a:r>
              <a:rPr lang="en-US" sz="1200" dirty="0" smtClean="0">
                <a:hlinkClick r:id="rId4"/>
              </a:rPr>
              <a:t>ccsr.uchicago.edu/sites/default/files/publications/07%20What%20Matters%20Final.pdf</a:t>
            </a:r>
            <a:r>
              <a:rPr lang="en-US" sz="1200" dirty="0" smtClean="0"/>
              <a:t> </a:t>
            </a:r>
          </a:p>
          <a:p>
            <a:r>
              <a:rPr lang="en-US" sz="1200" dirty="0" err="1"/>
              <a:t>Balfanz</a:t>
            </a:r>
            <a:r>
              <a:rPr lang="en-US" sz="1200" dirty="0"/>
              <a:t>, R., Herzog, L., &amp; Mac </a:t>
            </a:r>
            <a:r>
              <a:rPr lang="en-US" sz="1200" dirty="0" err="1"/>
              <a:t>Iver</a:t>
            </a:r>
            <a:r>
              <a:rPr lang="en-US" sz="1200" dirty="0"/>
              <a:t>, D. J. (2007). Preventing student disengagement and keeping students on the graduation path in urban middle-grades schools: Early identification and effective interventions. </a:t>
            </a:r>
            <a:r>
              <a:rPr lang="en-US" sz="1200" i="1" dirty="0"/>
              <a:t>Educational Psychologist, 42</a:t>
            </a:r>
            <a:r>
              <a:rPr lang="en-US" sz="1200" dirty="0"/>
              <a:t>(4), 223–235.</a:t>
            </a:r>
          </a:p>
          <a:p>
            <a:r>
              <a:rPr lang="en-US" sz="1200" dirty="0" smtClean="0"/>
              <a:t>Bowers</a:t>
            </a:r>
            <a:r>
              <a:rPr lang="en-US" sz="1200" dirty="0"/>
              <a:t>, A. J., </a:t>
            </a:r>
            <a:r>
              <a:rPr lang="en-US" sz="1200" dirty="0" err="1"/>
              <a:t>Sprott</a:t>
            </a:r>
            <a:r>
              <a:rPr lang="en-US" sz="1200" dirty="0"/>
              <a:t>, R., &amp; </a:t>
            </a:r>
            <a:r>
              <a:rPr lang="en-US" sz="1200" dirty="0" err="1"/>
              <a:t>Taff</a:t>
            </a:r>
            <a:r>
              <a:rPr lang="en-US" sz="1200" dirty="0"/>
              <a:t>, S. A. (2013). Do we know who will drop out? A review of </a:t>
            </a:r>
            <a:r>
              <a:rPr lang="en-US" sz="1200" dirty="0" smtClean="0"/>
              <a:t>the predictors </a:t>
            </a:r>
            <a:r>
              <a:rPr lang="en-US" sz="1200" dirty="0"/>
              <a:t>of dropping out of high school: precision, sensitivity, and specificity. The High School Journal, 96(2), 77–100.</a:t>
            </a:r>
            <a:endParaRPr lang="en-US" sz="1200" dirty="0" smtClean="0"/>
          </a:p>
          <a:p>
            <a:r>
              <a:rPr lang="en-US" sz="1200" dirty="0" smtClean="0"/>
              <a:t>Heppen</a:t>
            </a:r>
            <a:r>
              <a:rPr lang="en-US" sz="1200" dirty="0"/>
              <a:t>, J. B., &amp; Therriault, S. B. (2008). Developing early warning systems to identify potential high school dropouts. Washington, DC: National High School Center. Retrieved from http://files.eric.ed.gov/ </a:t>
            </a:r>
            <a:r>
              <a:rPr lang="en-US" sz="1200" dirty="0" err="1" smtClean="0"/>
              <a:t>fulltext</a:t>
            </a:r>
            <a:r>
              <a:rPr lang="en-US" sz="1200" dirty="0" smtClean="0"/>
              <a:t>/ED521558.pdf </a:t>
            </a:r>
          </a:p>
          <a:p>
            <a:endParaRPr lang="en-US" dirty="0"/>
          </a:p>
        </p:txBody>
      </p:sp>
      <p:sp>
        <p:nvSpPr>
          <p:cNvPr id="3" name="Title 2"/>
          <p:cNvSpPr>
            <a:spLocks noGrp="1"/>
          </p:cNvSpPr>
          <p:nvPr>
            <p:ph type="title"/>
          </p:nvPr>
        </p:nvSpPr>
        <p:spPr/>
        <p:txBody>
          <a:bodyPr/>
          <a:lstStyle/>
          <a:p>
            <a:r>
              <a:rPr lang="en-US" dirty="0" smtClean="0"/>
              <a:t>Citations for EWI Thresholds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910026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lIns="0"/>
          <a:lstStyle/>
          <a:p>
            <a:pPr lvl="0"/>
            <a:r>
              <a:rPr lang="en-US" dirty="0" smtClean="0"/>
              <a:t>Jenny Scala</a:t>
            </a:r>
            <a:endParaRPr lang="en-US" dirty="0"/>
          </a:p>
          <a:p>
            <a:pPr lvl="0"/>
            <a:r>
              <a:rPr lang="en-US" dirty="0" smtClean="0"/>
              <a:t>jscala@air.org</a:t>
            </a:r>
            <a:endParaRPr lang="en-US" dirty="0"/>
          </a:p>
          <a:p>
            <a:pPr lvl="0"/>
            <a:endParaRPr lang="en-US" dirty="0"/>
          </a:p>
          <a:p>
            <a:pPr lvl="0"/>
            <a:r>
              <a:rPr lang="en-US" dirty="0"/>
              <a:t>1000 Thomas Jefferson Street NW</a:t>
            </a:r>
          </a:p>
          <a:p>
            <a:pPr lvl="0"/>
            <a:r>
              <a:rPr lang="en-US" dirty="0"/>
              <a:t>Washington, DC 20007</a:t>
            </a:r>
          </a:p>
          <a:p>
            <a:pPr lvl="0"/>
            <a:r>
              <a:rPr lang="en-US" dirty="0"/>
              <a:t>800-634-0503</a:t>
            </a:r>
          </a:p>
          <a:p>
            <a:pPr lvl="0"/>
            <a:r>
              <a:rPr lang="en-US" dirty="0"/>
              <a:t>www.ccrscenter.org | ccrscenter@air.org</a:t>
            </a:r>
          </a:p>
          <a:p>
            <a:endParaRPr lang="en-US" dirty="0"/>
          </a:p>
        </p:txBody>
      </p:sp>
      <p:sp>
        <p:nvSpPr>
          <p:cNvPr id="3" name="Slide Number Placeholder 2"/>
          <p:cNvSpPr>
            <a:spLocks noGrp="1"/>
          </p:cNvSpPr>
          <p:nvPr>
            <p:ph type="sldNum" sz="quarter" idx="11"/>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2867344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Using participant list as master list</a:t>
            </a:r>
          </a:p>
          <a:p>
            <a:pPr marL="0" indent="0">
              <a:buNone/>
            </a:pPr>
            <a:endParaRPr lang="en-US" dirty="0" smtClean="0"/>
          </a:p>
          <a:p>
            <a:pPr marL="0" indent="0">
              <a:buNone/>
            </a:pPr>
            <a:r>
              <a:rPr lang="en-US" dirty="0" smtClean="0"/>
              <a:t>Please share:</a:t>
            </a:r>
          </a:p>
          <a:p>
            <a:r>
              <a:rPr lang="en-US" dirty="0" smtClean="0"/>
              <a:t>Your name</a:t>
            </a:r>
          </a:p>
          <a:p>
            <a:r>
              <a:rPr lang="en-US" dirty="0" smtClean="0"/>
              <a:t>Work role and location</a:t>
            </a:r>
          </a:p>
          <a:p>
            <a:r>
              <a:rPr lang="en-US" dirty="0" smtClean="0"/>
              <a:t>Favorite aspect of winter holidays  </a:t>
            </a:r>
          </a:p>
        </p:txBody>
      </p:sp>
      <p:sp>
        <p:nvSpPr>
          <p:cNvPr id="2" name="Title 1"/>
          <p:cNvSpPr>
            <a:spLocks noGrp="1"/>
          </p:cNvSpPr>
          <p:nvPr>
            <p:ph type="title"/>
          </p:nvPr>
        </p:nvSpPr>
        <p:spPr>
          <a:noFill/>
        </p:spPr>
        <p:txBody>
          <a:bodyPr/>
          <a:lstStyle/>
          <a:p>
            <a:r>
              <a:rPr lang="en-US" smtClean="0"/>
              <a:t>Introductions</a:t>
            </a:r>
            <a:endParaRPr lang="en-US" dirty="0"/>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139809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83811" y="1151931"/>
            <a:ext cx="8228413" cy="1538883"/>
          </a:xfrm>
        </p:spPr>
        <p:txBody>
          <a:bodyPr/>
          <a:lstStyle/>
          <a:p>
            <a:r>
              <a:rPr lang="en-US" dirty="0" smtClean="0"/>
              <a:t>Screeners in a Multi-Tiered System of Support</a:t>
            </a:r>
          </a:p>
        </p:txBody>
      </p:sp>
      <p:sp>
        <p:nvSpPr>
          <p:cNvPr id="7171" name="Subtitle 2"/>
          <p:cNvSpPr>
            <a:spLocks noGrp="1"/>
          </p:cNvSpPr>
          <p:nvPr>
            <p:ph type="body" sz="quarter" idx="12"/>
          </p:nvPr>
        </p:nvSpPr>
        <p:spPr>
          <a:xfrm>
            <a:off x="687388" y="2938998"/>
            <a:ext cx="8224837" cy="2400657"/>
          </a:xfrm>
        </p:spPr>
        <p:txBody>
          <a:bodyPr/>
          <a:lstStyle/>
          <a:p>
            <a:r>
              <a:rPr lang="en-US" dirty="0" smtClean="0"/>
              <a:t>College </a:t>
            </a:r>
            <a:r>
              <a:rPr lang="en-US" dirty="0"/>
              <a:t>Career Readiness and </a:t>
            </a:r>
            <a:r>
              <a:rPr lang="en-US" dirty="0" smtClean="0"/>
              <a:t/>
            </a:r>
            <a:br>
              <a:rPr lang="en-US" dirty="0" smtClean="0"/>
            </a:br>
            <a:r>
              <a:rPr lang="en-US" dirty="0" smtClean="0"/>
              <a:t>Success </a:t>
            </a:r>
            <a:r>
              <a:rPr lang="en-US" dirty="0"/>
              <a:t>Center</a:t>
            </a:r>
          </a:p>
          <a:p>
            <a:pPr lvl="1"/>
            <a:endParaRPr lang="en-US" sz="2000" dirty="0" smtClean="0"/>
          </a:p>
          <a:p>
            <a:pPr lvl="1">
              <a:spcBef>
                <a:spcPts val="400"/>
              </a:spcBef>
            </a:pPr>
            <a:r>
              <a:rPr lang="en-US" dirty="0" smtClean="0"/>
              <a:t>Jenny Scala</a:t>
            </a:r>
          </a:p>
          <a:p>
            <a:pPr>
              <a:spcBef>
                <a:spcPts val="400"/>
              </a:spcBef>
            </a:pPr>
            <a:r>
              <a:rPr lang="en-US" sz="1800" dirty="0">
                <a:solidFill>
                  <a:schemeClr val="bg1"/>
                </a:solidFill>
              </a:rPr>
              <a:t>Senior Researcher, American Institutes for </a:t>
            </a:r>
            <a:r>
              <a:rPr lang="en-US" sz="1800" dirty="0" smtClean="0">
                <a:solidFill>
                  <a:schemeClr val="bg1"/>
                </a:solidFill>
              </a:rPr>
              <a:t>Research</a:t>
            </a:r>
          </a:p>
          <a:p>
            <a:pPr>
              <a:spcBef>
                <a:spcPts val="400"/>
              </a:spcBef>
            </a:pPr>
            <a:r>
              <a:rPr lang="en-US" sz="1600" dirty="0" smtClean="0">
                <a:solidFill>
                  <a:schemeClr val="bg1"/>
                </a:solidFill>
              </a:rPr>
              <a:t>December 2016</a:t>
            </a:r>
            <a:endParaRPr lang="en-US" sz="1600" dirty="0">
              <a:solidFill>
                <a:schemeClr val="bg1"/>
              </a:solidFill>
            </a:endParaRPr>
          </a:p>
        </p:txBody>
      </p:sp>
      <p:sp>
        <p:nvSpPr>
          <p:cNvPr id="2" name="Footer Placeholder 1"/>
          <p:cNvSpPr>
            <a:spLocks noGrp="1"/>
          </p:cNvSpPr>
          <p:nvPr>
            <p:ph type="ftr" sz="quarter" idx="11"/>
          </p:nvPr>
        </p:nvSpPr>
        <p:spPr/>
        <p:txBody>
          <a:bodyPr/>
          <a:lstStyle/>
          <a:p>
            <a:r>
              <a:rPr lang="en-US" dirty="0" smtClean="0">
                <a:solidFill>
                  <a:srgbClr val="000000">
                    <a:tint val="75000"/>
                  </a:srgbClr>
                </a:solidFill>
              </a:rPr>
              <a:t>Copyright © 2016 American Institutes for Research. All rights reserved.</a:t>
            </a:r>
            <a:endParaRPr lang="en-US" dirty="0">
              <a:solidFill>
                <a:srgbClr val="000000">
                  <a:tint val="75000"/>
                </a:srgbClr>
              </a:solidFill>
            </a:endParaRPr>
          </a:p>
        </p:txBody>
      </p:sp>
    </p:spTree>
    <p:extLst>
      <p:ext uri="{BB962C8B-B14F-4D97-AF65-F5344CB8AC3E}">
        <p14:creationId xmlns:p14="http://schemas.microsoft.com/office/powerpoint/2010/main" val="17735864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Agenda: </a:t>
            </a:r>
          </a:p>
          <a:p>
            <a:r>
              <a:rPr lang="en-US" dirty="0" smtClean="0"/>
              <a:t>Review of multi-tiered systems of support (MTSS)</a:t>
            </a:r>
          </a:p>
          <a:p>
            <a:r>
              <a:rPr lang="en-US" dirty="0" smtClean="0"/>
              <a:t>Discuss screeners in MTSS</a:t>
            </a:r>
            <a:endParaRPr lang="en-US" dirty="0"/>
          </a:p>
          <a:p>
            <a:r>
              <a:rPr lang="en-US" dirty="0" smtClean="0"/>
              <a:t>Explore early warning systems in MTSS context</a:t>
            </a:r>
          </a:p>
          <a:p>
            <a:endParaRPr lang="en-US" dirty="0"/>
          </a:p>
        </p:txBody>
      </p:sp>
      <p:sp>
        <p:nvSpPr>
          <p:cNvPr id="2" name="Title 1"/>
          <p:cNvSpPr>
            <a:spLocks noGrp="1"/>
          </p:cNvSpPr>
          <p:nvPr>
            <p:ph type="title"/>
          </p:nvPr>
        </p:nvSpPr>
        <p:spPr/>
        <p:txBody>
          <a:bodyPr/>
          <a:lstStyle/>
          <a:p>
            <a:r>
              <a:rPr lang="en-US" dirty="0" smtClean="0"/>
              <a:t>Session Overview</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3102625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Overview of MTSS</a:t>
            </a:r>
            <a:endParaRPr lang="en-US" dirty="0"/>
          </a:p>
        </p:txBody>
      </p:sp>
      <p:sp>
        <p:nvSpPr>
          <p:cNvPr id="3" name="Slide Number Placeholder 2"/>
          <p:cNvSpPr>
            <a:spLocks noGrp="1"/>
          </p:cNvSpPr>
          <p:nvPr>
            <p:ph type="sldNum" sz="quarter" idx="12"/>
          </p:nvPr>
        </p:nvSpPr>
        <p:spPr/>
        <p:txBody>
          <a:bodyPr/>
          <a:lstStyle/>
          <a:p>
            <a:fld id="{A1A8B8B9-B651-4439-A868-E8F04EF81465}" type="slidenum">
              <a:rPr lang="en-US" smtClean="0">
                <a:solidFill>
                  <a:srgbClr val="FFFFFF">
                    <a:lumMod val="75000"/>
                  </a:srgbClr>
                </a:solidFill>
              </a:rPr>
              <a:pPr/>
              <a:t>5</a:t>
            </a:fld>
            <a:endParaRPr lang="en-US" dirty="0">
              <a:solidFill>
                <a:srgbClr val="FFFFFF">
                  <a:lumMod val="75000"/>
                </a:srgbClr>
              </a:solidFill>
            </a:endParaRPr>
          </a:p>
        </p:txBody>
      </p:sp>
    </p:spTree>
    <p:extLst>
      <p:ext uri="{BB962C8B-B14F-4D97-AF65-F5344CB8AC3E}">
        <p14:creationId xmlns:p14="http://schemas.microsoft.com/office/powerpoint/2010/main" val="1241645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Prevention framework that </a:t>
            </a:r>
          </a:p>
          <a:p>
            <a:pPr lvl="1"/>
            <a:r>
              <a:rPr lang="en-US" dirty="0"/>
              <a:t>Organizes building-level resources to address individual students’ academic </a:t>
            </a:r>
            <a:r>
              <a:rPr lang="en-US" dirty="0" smtClean="0"/>
              <a:t>or </a:t>
            </a:r>
            <a:r>
              <a:rPr lang="en-US" dirty="0"/>
              <a:t>behavioral </a:t>
            </a:r>
            <a:r>
              <a:rPr lang="en-US" dirty="0" smtClean="0"/>
              <a:t>needs</a:t>
            </a:r>
            <a:endParaRPr lang="en-US" dirty="0"/>
          </a:p>
          <a:p>
            <a:pPr lvl="1"/>
            <a:r>
              <a:rPr lang="en-US" dirty="0"/>
              <a:t>Integrates assessment and a continuum of instruction and </a:t>
            </a:r>
            <a:r>
              <a:rPr lang="en-US" dirty="0" smtClean="0"/>
              <a:t>interventions </a:t>
            </a:r>
            <a:endParaRPr lang="en-US" dirty="0"/>
          </a:p>
          <a:p>
            <a:pPr lvl="1"/>
            <a:r>
              <a:rPr lang="en-US" dirty="0"/>
              <a:t>Incorporates multiple intervention tiers that vary in </a:t>
            </a:r>
            <a:r>
              <a:rPr lang="en-US" dirty="0" smtClean="0"/>
              <a:t>intensity</a:t>
            </a:r>
            <a:endParaRPr lang="en-US" dirty="0"/>
          </a:p>
          <a:p>
            <a:pPr lvl="1"/>
            <a:r>
              <a:rPr lang="en-US" dirty="0"/>
              <a:t>Provides timely intervention for students who are at risk for poor learning outcomes or may need enrichment </a:t>
            </a:r>
            <a:r>
              <a:rPr lang="en-US" dirty="0" smtClean="0"/>
              <a:t>opportunities</a:t>
            </a:r>
            <a:endParaRPr lang="en-US" dirty="0"/>
          </a:p>
          <a:p>
            <a:endParaRPr lang="en-US" dirty="0"/>
          </a:p>
        </p:txBody>
      </p:sp>
      <p:sp>
        <p:nvSpPr>
          <p:cNvPr id="4" name="Content Placeholder 3"/>
          <p:cNvSpPr>
            <a:spLocks noGrp="1"/>
          </p:cNvSpPr>
          <p:nvPr>
            <p:ph idx="10"/>
          </p:nvPr>
        </p:nvSpPr>
        <p:spPr>
          <a:xfrm>
            <a:off x="4939596" y="2074281"/>
            <a:ext cx="3972629" cy="1826376"/>
          </a:xfrm>
          <a:solidFill>
            <a:schemeClr val="accent1">
              <a:lumMod val="20000"/>
              <a:lumOff val="80000"/>
            </a:schemeClr>
          </a:solidFill>
          <a:ln>
            <a:solidFill>
              <a:schemeClr val="tx2"/>
            </a:solidFill>
          </a:ln>
        </p:spPr>
        <p:txBody>
          <a:bodyPr/>
          <a:lstStyle/>
          <a:p>
            <a:pPr marL="0" indent="0" algn="ctr">
              <a:buNone/>
            </a:pPr>
            <a:r>
              <a:rPr lang="en-US" b="1" dirty="0"/>
              <a:t>Response to intervention </a:t>
            </a:r>
            <a:r>
              <a:rPr lang="en-US" dirty="0"/>
              <a:t>(RTI) and </a:t>
            </a:r>
            <a:r>
              <a:rPr lang="en-US" b="1" dirty="0"/>
              <a:t>positive behavioral interventions and supports </a:t>
            </a:r>
            <a:r>
              <a:rPr lang="en-US" dirty="0"/>
              <a:t>(PBIS) are examples of </a:t>
            </a:r>
            <a:r>
              <a:rPr lang="en-US" dirty="0" smtClean="0"/>
              <a:t>MTSS.</a:t>
            </a:r>
            <a:endParaRPr lang="en-US" dirty="0"/>
          </a:p>
          <a:p>
            <a:endParaRPr lang="en-US" dirty="0"/>
          </a:p>
        </p:txBody>
      </p:sp>
      <p:sp>
        <p:nvSpPr>
          <p:cNvPr id="2" name="Title 1"/>
          <p:cNvSpPr>
            <a:spLocks noGrp="1"/>
          </p:cNvSpPr>
          <p:nvPr>
            <p:ph type="title"/>
          </p:nvPr>
        </p:nvSpPr>
        <p:spPr/>
        <p:txBody>
          <a:bodyPr/>
          <a:lstStyle/>
          <a:p>
            <a:r>
              <a:rPr lang="en-US" dirty="0" smtClean="0"/>
              <a:t>What is MTSS?</a:t>
            </a:r>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6</a:t>
            </a:fld>
            <a:endParaRPr lang="en-US" dirty="0"/>
          </a:p>
        </p:txBody>
      </p:sp>
    </p:spTree>
    <p:extLst>
      <p:ext uri="{BB962C8B-B14F-4D97-AF65-F5344CB8AC3E}">
        <p14:creationId xmlns:p14="http://schemas.microsoft.com/office/powerpoint/2010/main" val="3596375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299061" y="1942830"/>
            <a:ext cx="4569296" cy="3977322"/>
          </a:xfrm>
          <a:prstGeom prst="rect">
            <a:avLst/>
          </a:prstGeom>
        </p:spPr>
      </p:pic>
      <p:sp>
        <p:nvSpPr>
          <p:cNvPr id="3" name="Title 2"/>
          <p:cNvSpPr>
            <a:spLocks noGrp="1"/>
          </p:cNvSpPr>
          <p:nvPr>
            <p:ph type="title"/>
          </p:nvPr>
        </p:nvSpPr>
        <p:spPr/>
        <p:txBody>
          <a:bodyPr/>
          <a:lstStyle/>
          <a:p>
            <a:r>
              <a:rPr lang="en-US" dirty="0" smtClean="0"/>
              <a:t>Center for Response to Intervention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7</a:t>
            </a:fld>
            <a:endParaRPr lang="en-US" dirty="0"/>
          </a:p>
        </p:txBody>
      </p:sp>
    </p:spTree>
    <p:extLst>
      <p:ext uri="{BB962C8B-B14F-4D97-AF65-F5344CB8AC3E}">
        <p14:creationId xmlns:p14="http://schemas.microsoft.com/office/powerpoint/2010/main" val="2818566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5"/>
          <p:cNvSpPr>
            <a:spLocks noGrp="1"/>
          </p:cNvSpPr>
          <p:nvPr>
            <p:ph idx="1"/>
          </p:nvPr>
        </p:nvSpPr>
        <p:spPr/>
        <p:txBody>
          <a:bodyPr/>
          <a:lstStyle/>
          <a:p>
            <a:pPr marL="342900" indent="-342900">
              <a:buFont typeface="+mj-lt"/>
              <a:buAutoNum type="arabicPeriod"/>
            </a:pPr>
            <a:r>
              <a:rPr lang="en-US" dirty="0">
                <a:latin typeface="Arial" panose="020B0604020202020204" pitchFamily="34" charset="0"/>
                <a:ea typeface="ＭＳ Ｐゴシック" charset="0"/>
                <a:cs typeface="ＭＳ Ｐゴシック" charset="0"/>
              </a:rPr>
              <a:t>Research-driven </a:t>
            </a:r>
            <a:r>
              <a:rPr lang="en-US" dirty="0" smtClean="0">
                <a:latin typeface="Arial" panose="020B0604020202020204" pitchFamily="34" charset="0"/>
                <a:ea typeface="ＭＳ Ｐゴシック" charset="0"/>
                <a:cs typeface="ＭＳ Ｐゴシック" charset="0"/>
              </a:rPr>
              <a:t>practices (academic, behavioral, attendance) </a:t>
            </a:r>
            <a:endParaRPr lang="en-US" dirty="0">
              <a:latin typeface="Arial" panose="020B0604020202020204" pitchFamily="34" charset="0"/>
              <a:ea typeface="ＭＳ Ｐゴシック" charset="0"/>
              <a:cs typeface="ＭＳ Ｐゴシック" charset="0"/>
            </a:endParaRPr>
          </a:p>
          <a:p>
            <a:pPr marL="342900" indent="-342900" eaLnBrk="1" hangingPunct="1">
              <a:buFont typeface="+mj-lt"/>
              <a:buAutoNum type="arabicPeriod"/>
            </a:pPr>
            <a:r>
              <a:rPr lang="en-US" dirty="0" smtClean="0">
                <a:latin typeface="Arial" panose="020B0604020202020204" pitchFamily="34" charset="0"/>
                <a:ea typeface="ＭＳ Ｐゴシック" charset="0"/>
                <a:cs typeface="ＭＳ Ｐゴシック" charset="0"/>
              </a:rPr>
              <a:t>Screening</a:t>
            </a:r>
            <a:endParaRPr lang="en-US" dirty="0">
              <a:latin typeface="Arial" panose="020B0604020202020204" pitchFamily="34" charset="0"/>
              <a:ea typeface="ＭＳ Ｐゴシック" charset="0"/>
              <a:cs typeface="ＭＳ Ｐゴシック" charset="0"/>
            </a:endParaRPr>
          </a:p>
          <a:p>
            <a:pPr marL="342900" indent="-342900" eaLnBrk="1" hangingPunct="1">
              <a:buFont typeface="+mj-lt"/>
              <a:buAutoNum type="arabicPeriod"/>
            </a:pPr>
            <a:r>
              <a:rPr lang="en-US" dirty="0">
                <a:latin typeface="Arial" panose="020B0604020202020204" pitchFamily="34" charset="0"/>
                <a:ea typeface="ＭＳ Ｐゴシック" charset="0"/>
                <a:cs typeface="ＭＳ Ｐゴシック" charset="0"/>
              </a:rPr>
              <a:t>Progress monitoring</a:t>
            </a:r>
          </a:p>
          <a:p>
            <a:pPr marL="342900" indent="-342900" eaLnBrk="1" hangingPunct="1">
              <a:buFont typeface="+mj-lt"/>
              <a:buAutoNum type="arabicPeriod"/>
            </a:pPr>
            <a:r>
              <a:rPr lang="en-US" dirty="0">
                <a:latin typeface="Arial" panose="020B0604020202020204" pitchFamily="34" charset="0"/>
                <a:ea typeface="ＭＳ Ｐゴシック" charset="0"/>
                <a:cs typeface="ＭＳ Ｐゴシック" charset="0"/>
              </a:rPr>
              <a:t>Interventions that increase in intensity across a continuum of tiers</a:t>
            </a:r>
          </a:p>
          <a:p>
            <a:pPr marL="342900" indent="-342900" eaLnBrk="1" hangingPunct="1">
              <a:buFont typeface="+mj-lt"/>
              <a:buAutoNum type="arabicPeriod"/>
            </a:pPr>
            <a:r>
              <a:rPr lang="en-US" dirty="0">
                <a:latin typeface="Arial" panose="020B0604020202020204" pitchFamily="34" charset="0"/>
                <a:ea typeface="ＭＳ Ｐゴシック" charset="0"/>
                <a:cs typeface="ＭＳ Ｐゴシック" charset="0"/>
              </a:rPr>
              <a:t>Data used to inform decisions across the continuum of the framework</a:t>
            </a:r>
          </a:p>
        </p:txBody>
      </p:sp>
      <p:sp>
        <p:nvSpPr>
          <p:cNvPr id="31746" name="Title 4"/>
          <p:cNvSpPr>
            <a:spLocks noGrp="1"/>
          </p:cNvSpPr>
          <p:nvPr>
            <p:ph type="title"/>
          </p:nvPr>
        </p:nvSpPr>
        <p:spPr/>
        <p:txBody>
          <a:bodyPr>
            <a:normAutofit/>
          </a:bodyPr>
          <a:lstStyle/>
          <a:p>
            <a:r>
              <a:rPr lang="en-US" dirty="0">
                <a:ea typeface="ＭＳ Ｐゴシック" charset="0"/>
                <a:cs typeface="ＭＳ Ｐゴシック" charset="0"/>
              </a:rPr>
              <a:t>Key Components of MTSS</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4247857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3888" y="3624111"/>
            <a:ext cx="7886700" cy="677108"/>
          </a:xfrm>
        </p:spPr>
        <p:txBody>
          <a:bodyPr/>
          <a:lstStyle/>
          <a:p>
            <a:r>
              <a:rPr lang="en-US" sz="4400" dirty="0" smtClean="0"/>
              <a:t>Screeners</a:t>
            </a:r>
            <a:endParaRPr lang="en-US" sz="4400" dirty="0"/>
          </a:p>
        </p:txBody>
      </p:sp>
      <p:sp>
        <p:nvSpPr>
          <p:cNvPr id="6" name="Text Placeholder 5"/>
          <p:cNvSpPr>
            <a:spLocks noGrp="1"/>
          </p:cNvSpPr>
          <p:nvPr>
            <p:ph type="body" idx="1"/>
          </p:nvPr>
        </p:nvSpPr>
        <p:spPr>
          <a:xfrm>
            <a:off x="623888" y="4301219"/>
            <a:ext cx="7886700" cy="1500187"/>
          </a:xfrm>
        </p:spPr>
        <p:txBody>
          <a:bodyPr/>
          <a:lstStyle/>
          <a:p>
            <a:endParaRPr lang="en-US" dirty="0"/>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9</a:t>
            </a:fld>
            <a:endParaRPr lang="en-US" dirty="0"/>
          </a:p>
        </p:txBody>
      </p:sp>
    </p:spTree>
    <p:extLst>
      <p:ext uri="{BB962C8B-B14F-4D97-AF65-F5344CB8AC3E}">
        <p14:creationId xmlns:p14="http://schemas.microsoft.com/office/powerpoint/2010/main" val="395718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CCRS_PowerPoint_Template_01-24-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_PowerPoint_Template_06-20-13 [Read-Only]" id="{74E83516-2AB1-4278-9A64-88C9723E0644}" vid="{C98B2E80-5D76-4EE1-88C7-9DA0E6AB7A1A}"/>
    </a:ext>
  </a:extLst>
</a:theme>
</file>

<file path=ppt/theme/theme2.xml><?xml version="1.0" encoding="utf-8"?>
<a:theme xmlns:a="http://schemas.openxmlformats.org/drawingml/2006/main" name="Basic">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_PowerPoint_Template_06-20-13 [Read-Only]" id="{74E83516-2AB1-4278-9A64-88C9723E0644}" vid="{8E8C049E-221D-4DCF-8D4C-520BDECD561F}"/>
    </a:ext>
  </a:extLst>
</a:theme>
</file>

<file path=ppt/theme/theme3.xml><?xml version="1.0" encoding="utf-8"?>
<a:theme xmlns:a="http://schemas.openxmlformats.org/drawingml/2006/main" name="Contact">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CRS_PowerPoint_Template_06-20-13 [Read-Only]" id="{74E83516-2AB1-4278-9A64-88C9723E0644}" vid="{64EBD929-B823-43D2-A527-B276C8FC4422}"/>
    </a:ext>
  </a:extLst>
</a:theme>
</file>

<file path=ppt/theme/theme4.xml><?xml version="1.0" encoding="utf-8"?>
<a:theme xmlns:a="http://schemas.openxmlformats.org/drawingml/2006/main" name="1_CCRS_PowerPoint_Template_01-24-13">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ivider Master">
  <a:themeElements>
    <a:clrScheme name="AIR Corporate">
      <a:dk1>
        <a:srgbClr val="000000"/>
      </a:dk1>
      <a:lt1>
        <a:srgbClr val="FFFFFF"/>
      </a:lt1>
      <a:dk2>
        <a:srgbClr val="326295"/>
      </a:dk2>
      <a:lt2>
        <a:srgbClr val="FFFFFF"/>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10595</TotalTime>
  <Words>800</Words>
  <Application>Microsoft Office PowerPoint</Application>
  <PresentationFormat>On-screen Show (4:3)</PresentationFormat>
  <Paragraphs>141</Paragraphs>
  <Slides>19</Slides>
  <Notes>19</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ＭＳ Ｐゴシック</vt:lpstr>
      <vt:lpstr>Arial</vt:lpstr>
      <vt:lpstr>Arial Narrow</vt:lpstr>
      <vt:lpstr>Calibri</vt:lpstr>
      <vt:lpstr>Courier New</vt:lpstr>
      <vt:lpstr>Franklin Gothic Book</vt:lpstr>
      <vt:lpstr>Franklin Gothic Demi</vt:lpstr>
      <vt:lpstr>FranklinGothic</vt:lpstr>
      <vt:lpstr>Times New Roman</vt:lpstr>
      <vt:lpstr>Wingdings</vt:lpstr>
      <vt:lpstr>CCRS_PowerPoint_Template_01-24-13</vt:lpstr>
      <vt:lpstr>Basic</vt:lpstr>
      <vt:lpstr>Contact</vt:lpstr>
      <vt:lpstr>1_CCRS_PowerPoint_Template_01-24-13</vt:lpstr>
      <vt:lpstr>Divider Master</vt:lpstr>
      <vt:lpstr>Screeners in a Multi-Tiered System of Support</vt:lpstr>
      <vt:lpstr>Introductions</vt:lpstr>
      <vt:lpstr>Screeners in a Multi-Tiered System of Support</vt:lpstr>
      <vt:lpstr>Session Overview</vt:lpstr>
      <vt:lpstr>Overview of MTSS</vt:lpstr>
      <vt:lpstr>What is MTSS?</vt:lpstr>
      <vt:lpstr>Center for Response to Intervention</vt:lpstr>
      <vt:lpstr>Key Components of MTSS</vt:lpstr>
      <vt:lpstr>Screeners</vt:lpstr>
      <vt:lpstr>Screening</vt:lpstr>
      <vt:lpstr>Early Treatment of Diabetic Retinopathy Study (ETDRS) Chart</vt:lpstr>
      <vt:lpstr>Overview of Early Warning Systems and Early Warning Indicators</vt:lpstr>
      <vt:lpstr>A Definition</vt:lpstr>
      <vt:lpstr>Implementation Pathway of EWS</vt:lpstr>
      <vt:lpstr>Components of an EWS</vt:lpstr>
      <vt:lpstr>Early Warning Indicators</vt:lpstr>
      <vt:lpstr>Early Warning Indicators for High School Graduation</vt:lpstr>
      <vt:lpstr>Citations for EWI Thresholds</vt:lpstr>
      <vt:lpstr>PowerPoint Presentation</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Multi-Tiered Systems of Support in Secondary Schools</dc:title>
  <dc:creator>Scala, Jennifer (Jenny)</dc:creator>
  <cp:lastModifiedBy>Jennifer Hiler</cp:lastModifiedBy>
  <cp:revision>65</cp:revision>
  <cp:lastPrinted>2016-12-12T13:56:26Z</cp:lastPrinted>
  <dcterms:created xsi:type="dcterms:W3CDTF">2016-10-24T19:02:08Z</dcterms:created>
  <dcterms:modified xsi:type="dcterms:W3CDTF">2016-12-16T17:55:33Z</dcterms:modified>
</cp:coreProperties>
</file>