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115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200" b="0" i="0" u="none" strike="noStrike" cap="none">
                <a:solidFill>
                  <a:schemeClr val="dk1"/>
                </a:solidFill>
                <a:latin typeface="Calibri"/>
                <a:ea typeface="Calibri"/>
                <a:cs typeface="Calibri"/>
                <a:sym typeface="Calibri"/>
              </a:defRPr>
            </a:lvl2pPr>
            <a:lvl3pPr marL="914400" marR="0" lvl="2" indent="0" algn="l" rtl="0">
              <a:spcBef>
                <a:spcPts val="0"/>
              </a:spcBef>
              <a:buNone/>
              <a:defRPr sz="1200" b="0" i="0" u="none" strike="noStrike" cap="none">
                <a:solidFill>
                  <a:schemeClr val="dk1"/>
                </a:solidFill>
                <a:latin typeface="Calibri"/>
                <a:ea typeface="Calibri"/>
                <a:cs typeface="Calibri"/>
                <a:sym typeface="Calibri"/>
              </a:defRPr>
            </a:lvl3pPr>
            <a:lvl4pPr marL="1371600" marR="0" lvl="3" indent="0" algn="l" rtl="0">
              <a:spcBef>
                <a:spcPts val="0"/>
              </a:spcBef>
              <a:buNone/>
              <a:defRPr sz="1200" b="0" i="0" u="none" strike="noStrike" cap="none">
                <a:solidFill>
                  <a:schemeClr val="dk1"/>
                </a:solidFill>
                <a:latin typeface="Calibri"/>
                <a:ea typeface="Calibri"/>
                <a:cs typeface="Calibri"/>
                <a:sym typeface="Calibri"/>
              </a:defRPr>
            </a:lvl4pPr>
            <a:lvl5pPr marL="1828800" marR="0" lvl="4" indent="0" algn="l" rtl="0">
              <a:spcBef>
                <a:spcPts val="0"/>
              </a:spcBef>
              <a:buNone/>
              <a:defRPr sz="1200" b="0" i="0" u="none" strike="noStrike" cap="none">
                <a:solidFill>
                  <a:schemeClr val="dk1"/>
                </a:solidFill>
                <a:latin typeface="Calibri"/>
                <a:ea typeface="Calibri"/>
                <a:cs typeface="Calibri"/>
                <a:sym typeface="Calibri"/>
              </a:defRPr>
            </a:lvl5pPr>
            <a:lvl6pPr marL="2286000" marR="0" lvl="5" indent="0" algn="l" rtl="0">
              <a:spcBef>
                <a:spcPts val="0"/>
              </a:spcBef>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70902258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86" name="Shape 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636713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56" name="Shape 1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06314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62" name="Shape 16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Ultimately the screening data determine who needs intervention but it is up to the teacher and parent along with the intervention team to choose the best fit.</a:t>
            </a:r>
          </a:p>
        </p:txBody>
      </p:sp>
      <p:sp>
        <p:nvSpPr>
          <p:cNvPr id="163" name="Shape 16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11</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7533317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69" name="Shape 1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676710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76" name="Shape 1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247287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81" name="Shape 1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685602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88" name="Shape 1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894544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95" name="Shape 1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334606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02" name="Shape 2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398271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09" name="Shape 2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127313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Shape 21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15" name="Shape 2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52326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93" name="Shape 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12013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Shape 2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21" name="Shape 221"/>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A good rule of thumb with setting goal line is to start at 50% of their points.</a:t>
            </a:r>
          </a:p>
        </p:txBody>
      </p:sp>
      <p:sp>
        <p:nvSpPr>
          <p:cNvPr id="222" name="Shape 222"/>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20</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757829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28" name="Shape 22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Mentoring is the easiest to implement but one the most difficult to make sure is done well.  One of the areas that this intervention gets messed up is when the mentor is checking in on tasks and grades and such.  This is not contingent on good behavior.</a:t>
            </a:r>
          </a:p>
        </p:txBody>
      </p:sp>
      <p:sp>
        <p:nvSpPr>
          <p:cNvPr id="229" name="Shape 22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21</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5148805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Shape 23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36" name="Shape 23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237" name="Shape 23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22</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7429499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Shape 2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45" name="Shape 24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246" name="Shape 24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23</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1907341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Shape 2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52" name="Shape 25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Typically conducted by a counselor.  The programs should include modeling and practicing.</a:t>
            </a:r>
          </a:p>
        </p:txBody>
      </p:sp>
      <p:sp>
        <p:nvSpPr>
          <p:cNvPr id="253" name="Shape 25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24</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073205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Shape 2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59" name="Shape 25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260" name="Shape 26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25</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550996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Shape 2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66" name="Shape 2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468026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Shape 27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72" name="Shape 27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846810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00" name="Shape 1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15988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06" name="Shape 10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MTSS has evolved out of the early work done with special education and Response to Intervention in the 90’s.  OSEP said that schools needs to provide students with learning difficulties intervention choices before and after identification for special education.  </a:t>
            </a: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MTSS in the framework for applying this logic to general education and will be referenced in ESSA.</a:t>
            </a:r>
          </a:p>
        </p:txBody>
      </p:sp>
      <p:sp>
        <p:nvSpPr>
          <p:cNvPr id="107" name="Shape 10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4</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915863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15" name="Shape 11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
        <p:nvSpPr>
          <p:cNvPr id="116" name="Shape 11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5</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6815328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29" name="Shape 1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63781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35" name="Shape 13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School-wide Evaluation Tool (SET)- When school teams want an outside evaluation of Universal (Tier 1) SWPBIS implementation, the SET is recommended.</a:t>
            </a:r>
          </a:p>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Tiered Fidelity Inventory (TFI) is based on earlier PBIS fidelity surveys (SET, BoQ, TIC,BAT, etc).  The TFI gives teams a single, efficient, valid, reliable survey to guide implementation and sustained use of SWPBIS.  This is designed for school system planning teams.</a:t>
            </a: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136" name="Shape 13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7</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1453154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44" name="Shape 1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313390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49" name="Shape 14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It may be a good idea to have just a couple of interventions at the tier 2 level.</a:t>
            </a:r>
          </a:p>
        </p:txBody>
      </p:sp>
      <p:sp>
        <p:nvSpPr>
          <p:cNvPr id="150" name="Shape 15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9</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275500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Calibri"/>
              <a:buNone/>
              <a:defRPr sz="4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7" name="Shape 17"/>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marR="0" lvl="0" indent="0" algn="l"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1pPr>
            <a:lvl2pPr marL="457200" marR="0" lvl="1" indent="0" algn="l" rtl="0">
              <a:spcBef>
                <a:spcPts val="360"/>
              </a:spcBef>
              <a:buClr>
                <a:srgbClr val="888888"/>
              </a:buClr>
              <a:buFont typeface="Arial"/>
              <a:buNone/>
              <a:defRPr sz="1800" b="0" i="0" u="none" strike="noStrike" cap="none">
                <a:solidFill>
                  <a:srgbClr val="888888"/>
                </a:solidFill>
                <a:latin typeface="Calibri"/>
                <a:ea typeface="Calibri"/>
                <a:cs typeface="Calibri"/>
                <a:sym typeface="Calibri"/>
              </a:defRPr>
            </a:lvl2pPr>
            <a:lvl3pPr marL="914400" marR="0" lvl="2" indent="0" algn="l" rtl="0">
              <a:spcBef>
                <a:spcPts val="320"/>
              </a:spcBef>
              <a:buClr>
                <a:srgbClr val="888888"/>
              </a:buClr>
              <a:buFont typeface="Arial"/>
              <a:buNone/>
              <a:defRPr sz="1600" b="0" i="0" u="none" strike="noStrike" cap="none">
                <a:solidFill>
                  <a:srgbClr val="888888"/>
                </a:solidFill>
                <a:latin typeface="Calibri"/>
                <a:ea typeface="Calibri"/>
                <a:cs typeface="Calibri"/>
                <a:sym typeface="Calibri"/>
              </a:defRPr>
            </a:lvl3pPr>
            <a:lvl4pPr marL="1371600" marR="0" lvl="3"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4pPr>
            <a:lvl5pPr marL="1828800" marR="0" lvl="4"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5pPr>
            <a:lvl6pPr marL="2286000" marR="0" lvl="5"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6pPr>
            <a:lvl7pPr marL="2743200" marR="0" lvl="6"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7pPr>
            <a:lvl8pPr marL="3200400" marR="0" lvl="7"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8pPr>
            <a:lvl9pPr marL="3657600" marR="0" lvl="8"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18" name="Shape 1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9" name="Shape 1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4" name="Shape 74"/>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8"/>
        <p:cNvGrpSpPr/>
        <p:nvPr/>
      </p:nvGrpSpPr>
      <p:grpSpPr>
        <a:xfrm>
          <a:off x="0" y="0"/>
          <a:ext cx="0" cy="0"/>
          <a:chOff x="0" y="0"/>
          <a:chExt cx="0" cy="0"/>
        </a:xfrm>
      </p:grpSpPr>
      <p:sp>
        <p:nvSpPr>
          <p:cNvPr id="79" name="Shape 79"/>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0" name="Shape 80"/>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2" name="Shape 8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1"/>
        <p:cNvGrpSpPr/>
        <p:nvPr/>
      </p:nvGrpSpPr>
      <p:grpSpPr>
        <a:xfrm>
          <a:off x="0" y="0"/>
          <a:ext cx="0" cy="0"/>
          <a:chOff x="0" y="0"/>
          <a:chExt cx="0" cy="0"/>
        </a:xfrm>
      </p:grpSpPr>
      <p:sp>
        <p:nvSpPr>
          <p:cNvPr id="22" name="Shape 2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3" name="Shape 2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7" name="Shape 2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9" name="Shape 2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2" name="Shape 32"/>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36"/>
        <p:cNvGrpSpPr/>
        <p:nvPr/>
      </p:nvGrpSpPr>
      <p:grpSpPr>
        <a:xfrm>
          <a:off x="0" y="0"/>
          <a:ext cx="0" cy="0"/>
          <a:chOff x="0" y="0"/>
          <a:chExt cx="0" cy="0"/>
        </a:xfrm>
      </p:grpSpPr>
      <p:sp>
        <p:nvSpPr>
          <p:cNvPr id="37" name="Shape 37"/>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8" name="Shape 38"/>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Calibri"/>
                <a:ea typeface="Calibri"/>
                <a:cs typeface="Calibri"/>
                <a:sym typeface="Calibri"/>
              </a:defRPr>
            </a:lvl1pPr>
            <a:lvl2pPr marL="457200" marR="0" lvl="1" indent="0" algn="ctr" rtl="0">
              <a:spcBef>
                <a:spcPts val="560"/>
              </a:spcBef>
              <a:buClr>
                <a:srgbClr val="888888"/>
              </a:buClr>
              <a:buFont typeface="Arial"/>
              <a:buNone/>
              <a:defRPr sz="2800" b="0" i="0" u="none" strike="noStrike" cap="none">
                <a:solidFill>
                  <a:srgbClr val="888888"/>
                </a:solidFill>
                <a:latin typeface="Calibri"/>
                <a:ea typeface="Calibri"/>
                <a:cs typeface="Calibri"/>
                <a:sym typeface="Calibri"/>
              </a:defRPr>
            </a:lvl2pPr>
            <a:lvl3pPr marL="914400" marR="0" lvl="2" indent="0" algn="ctr" rtl="0">
              <a:spcBef>
                <a:spcPts val="480"/>
              </a:spcBef>
              <a:buClr>
                <a:srgbClr val="888888"/>
              </a:buClr>
              <a:buFont typeface="Arial"/>
              <a:buNone/>
              <a:defRPr sz="2400" b="0" i="0" u="none" strike="noStrike" cap="none">
                <a:solidFill>
                  <a:srgbClr val="888888"/>
                </a:solidFill>
                <a:latin typeface="Calibri"/>
                <a:ea typeface="Calibri"/>
                <a:cs typeface="Calibri"/>
                <a:sym typeface="Calibri"/>
              </a:defRPr>
            </a:lvl3pPr>
            <a:lvl4pPr marL="1371600" marR="0" lvl="3"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4pPr>
            <a:lvl5pPr marL="1828800" marR="0" lvl="4"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39" name="Shape 3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4" name="Shape 44"/>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1" name="Shape 51"/>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54" name="Shape 54"/>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55" name="Shape 5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0" name="Shape 60"/>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7" name="Shape 67"/>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lvl="0" indent="0" algn="l" rtl="0">
              <a:spcBef>
                <a:spcPts val="640"/>
              </a:spcBef>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 name="Shape 11"/>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www.checkandconnect.umn.edu"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image" Target="../media/image17.png"/></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www.nepbs.org" TargetMode="External"/><Relationship Id="rId5" Type="http://schemas.openxmlformats.org/officeDocument/2006/relationships/hyperlink" Target="http://www.pbis.org" TargetMode="External"/><Relationship Id="rId4" Type="http://schemas.openxmlformats.org/officeDocument/2006/relationships/image" Target="../media/image3.jpg"/></Relationships>
</file>

<file path=ppt/slides/_rels/slide2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7.jp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hyperlink" Target="http://www.nepbs.org" TargetMode="Externa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hyperlink" Target="http://www.nepbs.org"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722312" y="3762373"/>
            <a:ext cx="7772400" cy="2006600"/>
          </a:xfrm>
          <a:prstGeom prst="rect">
            <a:avLst/>
          </a:prstGeom>
          <a:noFill/>
          <a:ln>
            <a:noFill/>
          </a:ln>
        </p:spPr>
        <p:txBody>
          <a:bodyPr lIns="91425" tIns="45700" rIns="91425" bIns="45700" anchor="t" anchorCtr="0">
            <a:noAutofit/>
          </a:bodyPr>
          <a:lstStyle/>
          <a:p>
            <a:pPr marL="0" marR="0" lvl="0" indent="0" algn="ctr" rtl="0">
              <a:spcBef>
                <a:spcPts val="0"/>
              </a:spcBef>
              <a:buClr>
                <a:srgbClr val="7F7F7F"/>
              </a:buClr>
              <a:buSzPct val="25000"/>
              <a:buFont typeface="Calibri"/>
              <a:buNone/>
            </a:pPr>
            <a:r>
              <a:rPr lang="en-US" sz="4000" b="1" i="0" u="none" strike="noStrike" cap="none">
                <a:solidFill>
                  <a:srgbClr val="7F7F7F"/>
                </a:solidFill>
                <a:latin typeface="Calibri"/>
                <a:ea typeface="Calibri"/>
                <a:cs typeface="Calibri"/>
                <a:sym typeface="Calibri"/>
              </a:rPr>
              <a:t>ANY QUESTIONS FROM LAST SESSION ON TIER 1 PRACTICES/IMPLEMENTATION?</a:t>
            </a:r>
          </a:p>
        </p:txBody>
      </p:sp>
      <p:sp>
        <p:nvSpPr>
          <p:cNvPr id="89" name="Shape 89"/>
          <p:cNvSpPr txBox="1">
            <a:spLocks noGrp="1"/>
          </p:cNvSpPr>
          <p:nvPr>
            <p:ph type="body" idx="1"/>
          </p:nvPr>
        </p:nvSpPr>
        <p:spPr>
          <a:xfrm>
            <a:off x="722312" y="1603375"/>
            <a:ext cx="7772400" cy="1968500"/>
          </a:xfrm>
          <a:prstGeom prst="rect">
            <a:avLst/>
          </a:prstGeom>
          <a:noFill/>
          <a:ln>
            <a:noFill/>
          </a:ln>
        </p:spPr>
        <p:txBody>
          <a:bodyPr lIns="91425" tIns="45700" rIns="91425" bIns="45700" anchor="b" anchorCtr="0">
            <a:noAutofit/>
          </a:bodyPr>
          <a:lstStyle/>
          <a:p>
            <a:pPr marL="0" marR="0" lvl="0" indent="0" algn="ctr" rtl="0">
              <a:spcBef>
                <a:spcPts val="0"/>
              </a:spcBef>
              <a:buClr>
                <a:srgbClr val="FF6600"/>
              </a:buClr>
              <a:buSzPct val="25000"/>
              <a:buFont typeface="Arial"/>
              <a:buNone/>
            </a:pPr>
            <a:r>
              <a:rPr lang="en-US" sz="7200" b="0" i="0" u="none" strike="noStrike" cap="none">
                <a:solidFill>
                  <a:srgbClr val="FF6600"/>
                </a:solidFill>
                <a:latin typeface="Calibri"/>
                <a:ea typeface="Calibri"/>
                <a:cs typeface="Calibri"/>
                <a:sym typeface="Calibri"/>
              </a:rPr>
              <a:t>Welcome Back</a:t>
            </a:r>
          </a:p>
        </p:txBody>
      </p:sp>
      <p:pic>
        <p:nvPicPr>
          <p:cNvPr id="90" name="Shape 90" descr="images.jpg"/>
          <p:cNvPicPr preferRelativeResize="0"/>
          <p:nvPr/>
        </p:nvPicPr>
        <p:blipFill rotWithShape="1">
          <a:blip r:embed="rId3">
            <a:alphaModFix/>
          </a:blip>
          <a:srcRect/>
          <a:stretch/>
        </p:blipFill>
        <p:spPr>
          <a:xfrm>
            <a:off x="2921000" y="127000"/>
            <a:ext cx="3095623" cy="2463799"/>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p:nvPr/>
        </p:nvSpPr>
        <p:spPr>
          <a:xfrm>
            <a:off x="266700" y="292100"/>
            <a:ext cx="8674100" cy="132343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4000">
                <a:solidFill>
                  <a:schemeClr val="dk1"/>
                </a:solidFill>
                <a:latin typeface="Calibri"/>
                <a:ea typeface="Calibri"/>
                <a:cs typeface="Calibri"/>
                <a:sym typeface="Calibri"/>
              </a:rPr>
              <a:t>Process for Selecting Students for Tier 2 Interventions</a:t>
            </a:r>
          </a:p>
        </p:txBody>
      </p:sp>
      <p:pic>
        <p:nvPicPr>
          <p:cNvPr id="159" name="Shape 159"/>
          <p:cNvPicPr preferRelativeResize="0"/>
          <p:nvPr/>
        </p:nvPicPr>
        <p:blipFill rotWithShape="1">
          <a:blip r:embed="rId3">
            <a:alphaModFix/>
          </a:blip>
          <a:srcRect/>
          <a:stretch/>
        </p:blipFill>
        <p:spPr>
          <a:xfrm>
            <a:off x="25701" y="1932551"/>
            <a:ext cx="9087301" cy="3832816"/>
          </a:xfrm>
          <a:prstGeom prst="rect">
            <a:avLst/>
          </a:prstGeom>
          <a:noFill/>
          <a:ln w="9525" cap="flat" cmpd="sng">
            <a:solidFill>
              <a:schemeClr val="dk1"/>
            </a:solidFill>
            <a:prstDash val="solid"/>
            <a:round/>
            <a:headEnd type="none" w="med" len="med"/>
            <a:tailEnd type="none" w="med" len="me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p:nvPr/>
        </p:nvSpPr>
        <p:spPr>
          <a:xfrm>
            <a:off x="266700" y="292100"/>
            <a:ext cx="8674100" cy="132343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4000">
                <a:solidFill>
                  <a:schemeClr val="dk1"/>
                </a:solidFill>
                <a:latin typeface="Calibri"/>
                <a:ea typeface="Calibri"/>
                <a:cs typeface="Calibri"/>
                <a:sym typeface="Calibri"/>
              </a:rPr>
              <a:t>Process for Selecting Students for Tier 2 Interventions</a:t>
            </a:r>
          </a:p>
        </p:txBody>
      </p:sp>
      <p:pic>
        <p:nvPicPr>
          <p:cNvPr id="166" name="Shape 166"/>
          <p:cNvPicPr preferRelativeResize="0"/>
          <p:nvPr/>
        </p:nvPicPr>
        <p:blipFill rotWithShape="1">
          <a:blip r:embed="rId3">
            <a:alphaModFix/>
          </a:blip>
          <a:srcRect/>
          <a:stretch/>
        </p:blipFill>
        <p:spPr>
          <a:xfrm>
            <a:off x="4112008" y="1165411"/>
            <a:ext cx="3791417" cy="5433184"/>
          </a:xfrm>
          <a:prstGeom prst="rect">
            <a:avLst/>
          </a:prstGeom>
          <a:noFill/>
          <a:ln w="9525" cap="flat" cmpd="sng">
            <a:solidFill>
              <a:schemeClr val="dk1"/>
            </a:solidFill>
            <a:prstDash val="solid"/>
            <a:round/>
            <a:headEnd type="none" w="med" len="med"/>
            <a:tailEnd type="none" w="med" len="me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a:solidFill>
                  <a:schemeClr val="dk1"/>
                </a:solidFill>
                <a:latin typeface="Calibri"/>
                <a:ea typeface="Calibri"/>
                <a:cs typeface="Calibri"/>
                <a:sym typeface="Calibri"/>
              </a:rPr>
              <a:t>Meaningful Work</a:t>
            </a:r>
          </a:p>
        </p:txBody>
      </p:sp>
      <p:pic>
        <p:nvPicPr>
          <p:cNvPr id="172" name="Shape 172" descr="imgres.jpg"/>
          <p:cNvPicPr preferRelativeResize="0"/>
          <p:nvPr/>
        </p:nvPicPr>
        <p:blipFill rotWithShape="1">
          <a:blip r:embed="rId3">
            <a:alphaModFix/>
          </a:blip>
          <a:srcRect/>
          <a:stretch/>
        </p:blipFill>
        <p:spPr>
          <a:xfrm>
            <a:off x="1122354" y="1907575"/>
            <a:ext cx="2891221" cy="3769296"/>
          </a:xfrm>
          <a:prstGeom prst="rect">
            <a:avLst/>
          </a:prstGeom>
          <a:noFill/>
          <a:ln>
            <a:noFill/>
          </a:ln>
        </p:spPr>
      </p:pic>
      <p:pic>
        <p:nvPicPr>
          <p:cNvPr id="173" name="Shape 173" descr="imgres.png"/>
          <p:cNvPicPr preferRelativeResize="0"/>
          <p:nvPr/>
        </p:nvPicPr>
        <p:blipFill rotWithShape="1">
          <a:blip r:embed="rId4">
            <a:alphaModFix/>
          </a:blip>
          <a:srcRect/>
          <a:stretch/>
        </p:blipFill>
        <p:spPr>
          <a:xfrm>
            <a:off x="4239342" y="2408936"/>
            <a:ext cx="4840727" cy="2209531"/>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p:nvPr/>
        </p:nvSpPr>
        <p:spPr>
          <a:xfrm>
            <a:off x="616291" y="784304"/>
            <a:ext cx="8086498" cy="563231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4000">
                <a:solidFill>
                  <a:schemeClr val="dk1"/>
                </a:solidFill>
                <a:latin typeface="Calibri"/>
                <a:ea typeface="Calibri"/>
                <a:cs typeface="Calibri"/>
                <a:sym typeface="Calibri"/>
              </a:rPr>
              <a:t>“Meaningful Work is a school-based jobs program that gives students responsibility and so help them develop purpose, self-worth, and a sense of belonging.  This positive behavior support can help students with a history of misbehavior and school failure become contributing members of their schools.”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ctrTitle"/>
          </p:nvPr>
        </p:nvSpPr>
        <p:spPr>
          <a:xfrm>
            <a:off x="685800" y="560218"/>
            <a:ext cx="7772400" cy="989716"/>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400" b="0" i="0" u="none" strike="noStrike" cap="none">
                <a:solidFill>
                  <a:schemeClr val="dk1"/>
                </a:solidFill>
                <a:latin typeface="Calibri"/>
                <a:ea typeface="Calibri"/>
                <a:cs typeface="Calibri"/>
                <a:sym typeface="Calibri"/>
              </a:rPr>
              <a:t>Starting Out</a:t>
            </a:r>
          </a:p>
        </p:txBody>
      </p:sp>
      <p:sp>
        <p:nvSpPr>
          <p:cNvPr id="184" name="Shape 184"/>
          <p:cNvSpPr txBox="1">
            <a:spLocks noGrp="1"/>
          </p:cNvSpPr>
          <p:nvPr>
            <p:ph type="subTitle" idx="1"/>
          </p:nvPr>
        </p:nvSpPr>
        <p:spPr>
          <a:xfrm>
            <a:off x="485562" y="1549936"/>
            <a:ext cx="7675636" cy="4575111"/>
          </a:xfrm>
          <a:prstGeom prst="rect">
            <a:avLst/>
          </a:prstGeom>
          <a:noFill/>
          <a:ln>
            <a:noFill/>
          </a:ln>
        </p:spPr>
        <p:txBody>
          <a:bodyPr lIns="91425" tIns="45700" rIns="91425" bIns="45700" anchor="t" anchorCtr="0">
            <a:noAutofit/>
          </a:bodyPr>
          <a:lstStyle/>
          <a:p>
            <a:pPr marL="514350" marR="0" lvl="0" indent="-514350" algn="l" rtl="0">
              <a:lnSpc>
                <a:spcPct val="90000"/>
              </a:lnSpc>
              <a:spcBef>
                <a:spcPts val="0"/>
              </a:spcBef>
              <a:spcAft>
                <a:spcPts val="0"/>
              </a:spcAft>
              <a:buClr>
                <a:srgbClr val="888888"/>
              </a:buClr>
              <a:buSzPct val="101750"/>
              <a:buFont typeface="Arial"/>
              <a:buAutoNum type="arabicPeriod"/>
            </a:pPr>
            <a:r>
              <a:rPr lang="en-US" sz="2035" b="0" i="0" u="none" strike="noStrike" cap="none">
                <a:solidFill>
                  <a:srgbClr val="888888"/>
                </a:solidFill>
                <a:latin typeface="Calibri"/>
                <a:ea typeface="Calibri"/>
                <a:cs typeface="Calibri"/>
                <a:sym typeface="Calibri"/>
              </a:rPr>
              <a:t>Identify the student (start small with </a:t>
            </a:r>
          </a:p>
          <a:p>
            <a:pPr marL="457200" marR="0" lvl="1" indent="0" algn="l" rtl="0">
              <a:lnSpc>
                <a:spcPct val="90000"/>
              </a:lnSpc>
              <a:spcBef>
                <a:spcPts val="407"/>
              </a:spcBef>
              <a:spcAft>
                <a:spcPts val="0"/>
              </a:spcAft>
              <a:buClr>
                <a:srgbClr val="888888"/>
              </a:buClr>
              <a:buSzPct val="25000"/>
              <a:buFont typeface="Arial"/>
              <a:buNone/>
            </a:pPr>
            <a:r>
              <a:rPr lang="en-US" sz="2035" b="0" i="0" u="none" strike="noStrike" cap="none">
                <a:solidFill>
                  <a:srgbClr val="888888"/>
                </a:solidFill>
                <a:latin typeface="Calibri"/>
                <a:ea typeface="Calibri"/>
                <a:cs typeface="Calibri"/>
                <a:sym typeface="Calibri"/>
              </a:rPr>
              <a:t>1 or 2 high-needs students).</a:t>
            </a:r>
          </a:p>
          <a:p>
            <a:pPr marL="514350" marR="0" lvl="0" indent="-514350" algn="l" rtl="0">
              <a:lnSpc>
                <a:spcPct val="90000"/>
              </a:lnSpc>
              <a:spcBef>
                <a:spcPts val="444"/>
              </a:spcBef>
              <a:spcAft>
                <a:spcPts val="0"/>
              </a:spcAft>
              <a:buClr>
                <a:srgbClr val="888888"/>
              </a:buClr>
              <a:buSzPct val="100909"/>
              <a:buFont typeface="Arial"/>
              <a:buAutoNum type="arabicPeriod"/>
            </a:pPr>
            <a:r>
              <a:rPr lang="en-US" sz="2220" b="0" i="0" u="none" strike="noStrike" cap="none">
                <a:solidFill>
                  <a:srgbClr val="888888"/>
                </a:solidFill>
                <a:latin typeface="Calibri"/>
                <a:ea typeface="Calibri"/>
                <a:cs typeface="Calibri"/>
                <a:sym typeface="Calibri"/>
              </a:rPr>
              <a:t>Review data and set goals.</a:t>
            </a:r>
          </a:p>
          <a:p>
            <a:pPr marL="514350" marR="0" lvl="0" indent="-514350" algn="l" rtl="0">
              <a:lnSpc>
                <a:spcPct val="90000"/>
              </a:lnSpc>
              <a:spcBef>
                <a:spcPts val="444"/>
              </a:spcBef>
              <a:spcAft>
                <a:spcPts val="0"/>
              </a:spcAft>
              <a:buClr>
                <a:srgbClr val="888888"/>
              </a:buClr>
              <a:buSzPct val="100909"/>
              <a:buFont typeface="Arial"/>
              <a:buAutoNum type="arabicPeriod"/>
            </a:pPr>
            <a:r>
              <a:rPr lang="en-US" sz="2220" b="0" i="0" u="none" strike="noStrike" cap="none">
                <a:solidFill>
                  <a:srgbClr val="888888"/>
                </a:solidFill>
                <a:latin typeface="Calibri"/>
                <a:ea typeface="Calibri"/>
                <a:cs typeface="Calibri"/>
                <a:sym typeface="Calibri"/>
              </a:rPr>
              <a:t>Match the student to a job.</a:t>
            </a:r>
          </a:p>
          <a:p>
            <a:pPr marL="514350" marR="0" lvl="0" indent="-514350" algn="l" rtl="0">
              <a:lnSpc>
                <a:spcPct val="90000"/>
              </a:lnSpc>
              <a:spcBef>
                <a:spcPts val="444"/>
              </a:spcBef>
              <a:spcAft>
                <a:spcPts val="0"/>
              </a:spcAft>
              <a:buClr>
                <a:srgbClr val="888888"/>
              </a:buClr>
              <a:buSzPct val="100909"/>
              <a:buFont typeface="Arial"/>
              <a:buAutoNum type="arabicPeriod"/>
            </a:pPr>
            <a:r>
              <a:rPr lang="en-US" sz="2220" b="0" i="0" u="none" strike="noStrike" cap="none">
                <a:solidFill>
                  <a:srgbClr val="888888"/>
                </a:solidFill>
                <a:latin typeface="Calibri"/>
                <a:ea typeface="Calibri"/>
                <a:cs typeface="Calibri"/>
                <a:sym typeface="Calibri"/>
              </a:rPr>
              <a:t>Collect data to monitor progress.</a:t>
            </a:r>
          </a:p>
          <a:p>
            <a:pPr marL="514350" marR="0" lvl="0" indent="-514350" algn="l" rtl="0">
              <a:lnSpc>
                <a:spcPct val="90000"/>
              </a:lnSpc>
              <a:spcBef>
                <a:spcPts val="444"/>
              </a:spcBef>
              <a:spcAft>
                <a:spcPts val="0"/>
              </a:spcAft>
              <a:buClr>
                <a:srgbClr val="888888"/>
              </a:buClr>
              <a:buSzPct val="100909"/>
              <a:buFont typeface="Arial"/>
              <a:buAutoNum type="arabicPeriod"/>
            </a:pPr>
            <a:r>
              <a:rPr lang="en-US" sz="2220" b="0" i="0" u="none" strike="noStrike" cap="none">
                <a:solidFill>
                  <a:srgbClr val="888888"/>
                </a:solidFill>
                <a:latin typeface="Calibri"/>
                <a:ea typeface="Calibri"/>
                <a:cs typeface="Calibri"/>
                <a:sym typeface="Calibri"/>
              </a:rPr>
              <a:t>Consider designing a system for rewards and consequences.</a:t>
            </a:r>
          </a:p>
          <a:p>
            <a:pPr marL="514350" marR="0" lvl="0" indent="-514350" algn="l" rtl="0">
              <a:lnSpc>
                <a:spcPct val="90000"/>
              </a:lnSpc>
              <a:spcBef>
                <a:spcPts val="444"/>
              </a:spcBef>
              <a:spcAft>
                <a:spcPts val="0"/>
              </a:spcAft>
              <a:buClr>
                <a:srgbClr val="888888"/>
              </a:buClr>
              <a:buSzPct val="100909"/>
              <a:buFont typeface="Arial"/>
              <a:buAutoNum type="arabicPeriod"/>
            </a:pPr>
            <a:r>
              <a:rPr lang="en-US" sz="2220" b="0" i="0" u="none" strike="noStrike" cap="none">
                <a:solidFill>
                  <a:srgbClr val="888888"/>
                </a:solidFill>
                <a:latin typeface="Calibri"/>
                <a:ea typeface="Calibri"/>
                <a:cs typeface="Calibri"/>
                <a:sym typeface="Calibri"/>
              </a:rPr>
              <a:t>Identify a supervisor.</a:t>
            </a:r>
          </a:p>
          <a:p>
            <a:pPr marL="514350" marR="0" lvl="0" indent="-514350" algn="l" rtl="0">
              <a:lnSpc>
                <a:spcPct val="90000"/>
              </a:lnSpc>
              <a:spcBef>
                <a:spcPts val="444"/>
              </a:spcBef>
              <a:spcAft>
                <a:spcPts val="0"/>
              </a:spcAft>
              <a:buClr>
                <a:srgbClr val="888888"/>
              </a:buClr>
              <a:buSzPct val="100909"/>
              <a:buFont typeface="Arial"/>
              <a:buAutoNum type="arabicPeriod"/>
            </a:pPr>
            <a:r>
              <a:rPr lang="en-US" sz="2220" b="0" i="0" u="none" strike="noStrike" cap="none">
                <a:solidFill>
                  <a:srgbClr val="888888"/>
                </a:solidFill>
                <a:latin typeface="Calibri"/>
                <a:ea typeface="Calibri"/>
                <a:cs typeface="Calibri"/>
                <a:sym typeface="Calibri"/>
              </a:rPr>
              <a:t>Introduce the job.</a:t>
            </a:r>
          </a:p>
          <a:p>
            <a:pPr marL="514350" marR="0" lvl="0" indent="-514350" algn="l" rtl="0">
              <a:lnSpc>
                <a:spcPct val="90000"/>
              </a:lnSpc>
              <a:spcBef>
                <a:spcPts val="444"/>
              </a:spcBef>
              <a:spcAft>
                <a:spcPts val="0"/>
              </a:spcAft>
              <a:buClr>
                <a:srgbClr val="888888"/>
              </a:buClr>
              <a:buSzPct val="100909"/>
              <a:buFont typeface="Arial"/>
              <a:buAutoNum type="arabicPeriod"/>
            </a:pPr>
            <a:r>
              <a:rPr lang="en-US" sz="2220" b="0" i="0" u="none" strike="noStrike" cap="none">
                <a:solidFill>
                  <a:srgbClr val="888888"/>
                </a:solidFill>
                <a:latin typeface="Calibri"/>
                <a:ea typeface="Calibri"/>
                <a:cs typeface="Calibri"/>
                <a:sym typeface="Calibri"/>
              </a:rPr>
              <a:t>Provide job training.</a:t>
            </a:r>
          </a:p>
          <a:p>
            <a:pPr marL="514350" marR="0" lvl="0" indent="-514350" algn="l" rtl="0">
              <a:lnSpc>
                <a:spcPct val="90000"/>
              </a:lnSpc>
              <a:spcBef>
                <a:spcPts val="444"/>
              </a:spcBef>
              <a:spcAft>
                <a:spcPts val="0"/>
              </a:spcAft>
              <a:buClr>
                <a:srgbClr val="888888"/>
              </a:buClr>
              <a:buSzPct val="100909"/>
              <a:buFont typeface="Arial"/>
              <a:buAutoNum type="arabicPeriod"/>
            </a:pPr>
            <a:r>
              <a:rPr lang="en-US" sz="2220" b="0" i="0" u="none" strike="noStrike" cap="none">
                <a:solidFill>
                  <a:srgbClr val="888888"/>
                </a:solidFill>
                <a:latin typeface="Calibri"/>
                <a:ea typeface="Calibri"/>
                <a:cs typeface="Calibri"/>
                <a:sym typeface="Calibri"/>
              </a:rPr>
              <a:t>Maintain success on the job.  Review data and modify plans as needed.</a:t>
            </a:r>
          </a:p>
          <a:p>
            <a:pPr marL="514350" marR="0" lvl="0" indent="-514350" algn="l" rtl="0">
              <a:lnSpc>
                <a:spcPct val="90000"/>
              </a:lnSpc>
              <a:spcBef>
                <a:spcPts val="444"/>
              </a:spcBef>
              <a:spcAft>
                <a:spcPts val="0"/>
              </a:spcAft>
              <a:buClr>
                <a:srgbClr val="888888"/>
              </a:buClr>
              <a:buSzPct val="100909"/>
              <a:buFont typeface="Arial"/>
              <a:buAutoNum type="arabicPeriod"/>
            </a:pPr>
            <a:r>
              <a:rPr lang="en-US" sz="2220" b="0" i="0" u="none" strike="noStrike" cap="none">
                <a:solidFill>
                  <a:srgbClr val="888888"/>
                </a:solidFill>
                <a:latin typeface="Calibri"/>
                <a:ea typeface="Calibri"/>
                <a:cs typeface="Calibri"/>
                <a:sym typeface="Calibri"/>
              </a:rPr>
              <a:t>Celebrate accomplishments large and small.</a:t>
            </a:r>
          </a:p>
          <a:p>
            <a:pPr marL="0" marR="0" lvl="0" indent="0" algn="l" rtl="0">
              <a:lnSpc>
                <a:spcPct val="90000"/>
              </a:lnSpc>
              <a:spcBef>
                <a:spcPts val="444"/>
              </a:spcBef>
              <a:spcAft>
                <a:spcPts val="0"/>
              </a:spcAft>
              <a:buClr>
                <a:srgbClr val="888888"/>
              </a:buClr>
              <a:buSzPct val="25000"/>
              <a:buFont typeface="Arial"/>
              <a:buNone/>
            </a:pPr>
            <a:endParaRPr sz="2220" b="0" i="0" u="none" strike="noStrike" cap="none">
              <a:solidFill>
                <a:srgbClr val="888888"/>
              </a:solidFill>
              <a:latin typeface="Calibri"/>
              <a:ea typeface="Calibri"/>
              <a:cs typeface="Calibri"/>
              <a:sym typeface="Calibri"/>
            </a:endParaRPr>
          </a:p>
          <a:p>
            <a:pPr marL="514350" marR="0" lvl="0" indent="-514350" algn="l" rtl="0">
              <a:lnSpc>
                <a:spcPct val="90000"/>
              </a:lnSpc>
              <a:spcBef>
                <a:spcPts val="444"/>
              </a:spcBef>
              <a:buClr>
                <a:srgbClr val="888888"/>
              </a:buClr>
              <a:buSzPct val="100909"/>
              <a:buFont typeface="Arial"/>
              <a:buNone/>
            </a:pPr>
            <a:endParaRPr sz="2220" b="0" i="0" u="none" strike="noStrike" cap="none">
              <a:solidFill>
                <a:srgbClr val="888888"/>
              </a:solidFill>
              <a:latin typeface="Calibri"/>
              <a:ea typeface="Calibri"/>
              <a:cs typeface="Calibri"/>
              <a:sym typeface="Calibri"/>
            </a:endParaRPr>
          </a:p>
        </p:txBody>
      </p:sp>
      <p:pic>
        <p:nvPicPr>
          <p:cNvPr id="185" name="Shape 185" descr="imgres.jpg"/>
          <p:cNvPicPr preferRelativeResize="0"/>
          <p:nvPr/>
        </p:nvPicPr>
        <p:blipFill rotWithShape="1">
          <a:blip r:embed="rId3">
            <a:alphaModFix/>
          </a:blip>
          <a:srcRect/>
          <a:stretch/>
        </p:blipFill>
        <p:spPr>
          <a:xfrm>
            <a:off x="5565303" y="336132"/>
            <a:ext cx="3335899" cy="3046636"/>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Shape 190"/>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a:solidFill>
                  <a:schemeClr val="dk1"/>
                </a:solidFill>
                <a:latin typeface="Calibri"/>
                <a:ea typeface="Calibri"/>
                <a:cs typeface="Calibri"/>
                <a:sym typeface="Calibri"/>
              </a:rPr>
              <a:t>The Jobs</a:t>
            </a:r>
          </a:p>
        </p:txBody>
      </p:sp>
      <p:sp>
        <p:nvSpPr>
          <p:cNvPr id="191" name="Shape 191"/>
          <p:cNvSpPr txBox="1"/>
          <p:nvPr/>
        </p:nvSpPr>
        <p:spPr>
          <a:xfrm>
            <a:off x="457200" y="1417637"/>
            <a:ext cx="8229600" cy="4678204"/>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000">
                <a:solidFill>
                  <a:schemeClr val="dk1"/>
                </a:solidFill>
                <a:latin typeface="Calibri"/>
                <a:ea typeface="Calibri"/>
                <a:cs typeface="Calibri"/>
                <a:sym typeface="Calibri"/>
              </a:rPr>
              <a:t>Assembly Equipment Specialists</a:t>
            </a:r>
          </a:p>
          <a:p>
            <a:pPr marL="0" marR="0" lvl="0" indent="0" algn="l" rtl="0">
              <a:spcBef>
                <a:spcPts val="0"/>
              </a:spcBef>
              <a:buSzPct val="25000"/>
              <a:buNone/>
            </a:pPr>
            <a:r>
              <a:rPr lang="en-US" sz="2000">
                <a:solidFill>
                  <a:schemeClr val="dk1"/>
                </a:solidFill>
                <a:latin typeface="Calibri"/>
                <a:ea typeface="Calibri"/>
                <a:cs typeface="Calibri"/>
                <a:sym typeface="Calibri"/>
              </a:rPr>
              <a:t>Banner Maker</a:t>
            </a:r>
          </a:p>
          <a:p>
            <a:pPr marL="0" marR="0" lvl="0" indent="0" algn="l" rtl="0">
              <a:spcBef>
                <a:spcPts val="0"/>
              </a:spcBef>
              <a:buSzPct val="25000"/>
              <a:buNone/>
            </a:pPr>
            <a:r>
              <a:rPr lang="en-US" sz="2000">
                <a:solidFill>
                  <a:schemeClr val="dk1"/>
                </a:solidFill>
                <a:latin typeface="Calibri"/>
                <a:ea typeface="Calibri"/>
                <a:cs typeface="Calibri"/>
                <a:sym typeface="Calibri"/>
              </a:rPr>
              <a:t>Birthday Manager</a:t>
            </a:r>
          </a:p>
          <a:p>
            <a:pPr marL="0" marR="0" lvl="0" indent="0" algn="l" rtl="0">
              <a:spcBef>
                <a:spcPts val="0"/>
              </a:spcBef>
              <a:buSzPct val="25000"/>
              <a:buNone/>
            </a:pPr>
            <a:r>
              <a:rPr lang="en-US" sz="2000">
                <a:solidFill>
                  <a:schemeClr val="dk1"/>
                </a:solidFill>
                <a:latin typeface="Calibri"/>
                <a:ea typeface="Calibri"/>
                <a:cs typeface="Calibri"/>
                <a:sym typeface="Calibri"/>
              </a:rPr>
              <a:t>Bus Cone Manager</a:t>
            </a:r>
          </a:p>
          <a:p>
            <a:pPr marL="0" marR="0" lvl="0" indent="0" algn="l" rtl="0">
              <a:spcBef>
                <a:spcPts val="0"/>
              </a:spcBef>
              <a:buSzPct val="25000"/>
              <a:buNone/>
            </a:pPr>
            <a:r>
              <a:rPr lang="en-US" sz="2000">
                <a:solidFill>
                  <a:schemeClr val="dk1"/>
                </a:solidFill>
                <a:latin typeface="Calibri"/>
                <a:ea typeface="Calibri"/>
                <a:cs typeface="Calibri"/>
                <a:sym typeface="Calibri"/>
              </a:rPr>
              <a:t>Card artist</a:t>
            </a:r>
          </a:p>
          <a:p>
            <a:pPr marL="0" marR="0" lvl="0" indent="0" algn="l" rtl="0">
              <a:spcBef>
                <a:spcPts val="0"/>
              </a:spcBef>
              <a:buSzPct val="25000"/>
              <a:buNone/>
            </a:pPr>
            <a:r>
              <a:rPr lang="en-US" sz="2000">
                <a:solidFill>
                  <a:schemeClr val="dk1"/>
                </a:solidFill>
                <a:latin typeface="Calibri"/>
                <a:ea typeface="Calibri"/>
                <a:cs typeface="Calibri"/>
                <a:sym typeface="Calibri"/>
              </a:rPr>
              <a:t>Coffee cup collector</a:t>
            </a:r>
          </a:p>
          <a:p>
            <a:pPr marL="0" marR="0" lvl="0" indent="0" algn="l" rtl="0">
              <a:spcBef>
                <a:spcPts val="0"/>
              </a:spcBef>
              <a:buSzPct val="25000"/>
              <a:buNone/>
            </a:pPr>
            <a:r>
              <a:rPr lang="en-US" sz="2000">
                <a:solidFill>
                  <a:schemeClr val="dk1"/>
                </a:solidFill>
                <a:latin typeface="Calibri"/>
                <a:ea typeface="Calibri"/>
                <a:cs typeface="Calibri"/>
                <a:sym typeface="Calibri"/>
              </a:rPr>
              <a:t>Computer starter</a:t>
            </a:r>
          </a:p>
          <a:p>
            <a:pPr marL="0" marR="0" lvl="0" indent="0" algn="l" rtl="0">
              <a:spcBef>
                <a:spcPts val="0"/>
              </a:spcBef>
              <a:buSzPct val="25000"/>
              <a:buNone/>
            </a:pPr>
            <a:r>
              <a:rPr lang="en-US" sz="2000">
                <a:solidFill>
                  <a:schemeClr val="dk1"/>
                </a:solidFill>
                <a:latin typeface="Calibri"/>
                <a:ea typeface="Calibri"/>
                <a:cs typeface="Calibri"/>
                <a:sym typeface="Calibri"/>
              </a:rPr>
              <a:t>Copier Technician</a:t>
            </a:r>
          </a:p>
          <a:p>
            <a:pPr marL="0" marR="0" lvl="0" indent="0" algn="l" rtl="0">
              <a:spcBef>
                <a:spcPts val="0"/>
              </a:spcBef>
              <a:buSzPct val="25000"/>
              <a:buNone/>
            </a:pPr>
            <a:r>
              <a:rPr lang="en-US" sz="2000">
                <a:solidFill>
                  <a:schemeClr val="dk1"/>
                </a:solidFill>
                <a:latin typeface="Calibri"/>
                <a:ea typeface="Calibri"/>
                <a:cs typeface="Calibri"/>
                <a:sym typeface="Calibri"/>
              </a:rPr>
              <a:t>Display case manager</a:t>
            </a:r>
          </a:p>
          <a:p>
            <a:pPr marL="0" marR="0" lvl="0" indent="0" algn="l" rtl="0">
              <a:spcBef>
                <a:spcPts val="0"/>
              </a:spcBef>
              <a:buSzPct val="25000"/>
              <a:buNone/>
            </a:pPr>
            <a:r>
              <a:rPr lang="en-US" sz="2000">
                <a:solidFill>
                  <a:schemeClr val="dk1"/>
                </a:solidFill>
                <a:latin typeface="Calibri"/>
                <a:ea typeface="Calibri"/>
                <a:cs typeface="Calibri"/>
                <a:sym typeface="Calibri"/>
              </a:rPr>
              <a:t>Greeter of new students</a:t>
            </a:r>
          </a:p>
          <a:p>
            <a:pPr marL="0" marR="0" lvl="0" indent="0" algn="l" rtl="0">
              <a:spcBef>
                <a:spcPts val="0"/>
              </a:spcBef>
              <a:buSzPct val="25000"/>
              <a:buNone/>
            </a:pPr>
            <a:r>
              <a:rPr lang="en-US" sz="2000">
                <a:solidFill>
                  <a:schemeClr val="dk1"/>
                </a:solidFill>
                <a:latin typeface="Calibri"/>
                <a:ea typeface="Calibri"/>
                <a:cs typeface="Calibri"/>
                <a:sym typeface="Calibri"/>
              </a:rPr>
              <a:t>Librarian’s Assistant</a:t>
            </a:r>
          </a:p>
          <a:p>
            <a:pPr marL="0" marR="0" lvl="0" indent="0" algn="l" rtl="0">
              <a:spcBef>
                <a:spcPts val="0"/>
              </a:spcBef>
              <a:buSzPct val="25000"/>
              <a:buNone/>
            </a:pPr>
            <a:r>
              <a:rPr lang="en-US" sz="2000">
                <a:solidFill>
                  <a:schemeClr val="dk1"/>
                </a:solidFill>
                <a:latin typeface="Calibri"/>
                <a:ea typeface="Calibri"/>
                <a:cs typeface="Calibri"/>
                <a:sym typeface="Calibri"/>
              </a:rPr>
              <a:t>Lost and Found Manager</a:t>
            </a:r>
          </a:p>
          <a:p>
            <a:pPr marL="0" marR="0" lvl="0" indent="0" algn="l" rtl="0">
              <a:spcBef>
                <a:spcPts val="0"/>
              </a:spcBef>
              <a:buSzPct val="25000"/>
              <a:buNone/>
            </a:pPr>
            <a:r>
              <a:rPr lang="en-US" sz="2000">
                <a:solidFill>
                  <a:schemeClr val="dk1"/>
                </a:solidFill>
                <a:latin typeface="Calibri"/>
                <a:ea typeface="Calibri"/>
                <a:cs typeface="Calibri"/>
                <a:sym typeface="Calibri"/>
              </a:rPr>
              <a:t>Lunch server</a:t>
            </a:r>
          </a:p>
          <a:p>
            <a:pPr marL="0" marR="0" lvl="0" indent="0" algn="l" rtl="0">
              <a:spcBef>
                <a:spcPts val="0"/>
              </a:spcBef>
              <a:buSzPct val="25000"/>
              <a:buNone/>
            </a:pPr>
            <a:r>
              <a:rPr lang="en-US" sz="2000">
                <a:solidFill>
                  <a:schemeClr val="dk1"/>
                </a:solidFill>
                <a:latin typeface="Calibri"/>
                <a:ea typeface="Calibri"/>
                <a:cs typeface="Calibri"/>
                <a:sym typeface="Calibri"/>
              </a:rPr>
              <a:t>Popcorn Crew member</a:t>
            </a:r>
          </a:p>
          <a:p>
            <a:pPr marL="0" marR="0" lvl="0" indent="0" algn="l" rtl="0">
              <a:spcBef>
                <a:spcPts val="0"/>
              </a:spcBef>
              <a:buNone/>
            </a:pPr>
            <a:endParaRPr sz="1800">
              <a:solidFill>
                <a:schemeClr val="dk1"/>
              </a:solidFill>
              <a:latin typeface="Calibri"/>
              <a:ea typeface="Calibri"/>
              <a:cs typeface="Calibri"/>
              <a:sym typeface="Calibri"/>
            </a:endParaRPr>
          </a:p>
        </p:txBody>
      </p:sp>
      <p:sp>
        <p:nvSpPr>
          <p:cNvPr id="192" name="Shape 192"/>
          <p:cNvSpPr/>
          <p:nvPr/>
        </p:nvSpPr>
        <p:spPr>
          <a:xfrm>
            <a:off x="4855633" y="1624630"/>
            <a:ext cx="3831166" cy="3790807"/>
          </a:xfrm>
          <a:prstGeom prst="star16">
            <a:avLst>
              <a:gd name="adj" fmla="val 37500"/>
            </a:avLst>
          </a:prstGeom>
          <a:gradFill>
            <a:gsLst>
              <a:gs pos="0">
                <a:srgbClr val="3E7FCD"/>
              </a:gs>
              <a:gs pos="100000">
                <a:srgbClr val="96C0FF"/>
              </a:gs>
            </a:gsLst>
            <a:lin ang="16200000" scaled="0"/>
          </a:gradFill>
          <a:ln w="9525" cap="flat" cmpd="sng">
            <a:solidFill>
              <a:srgbClr val="4A7DBA"/>
            </a:solidFill>
            <a:prstDash val="solid"/>
            <a:round/>
            <a:headEnd type="none" w="med" len="med"/>
            <a:tailEnd type="none" w="med" len="med"/>
          </a:ln>
          <a:effectLst>
            <a:outerShdw blurRad="39999" dist="23000" dir="5400000" rotWithShape="0">
              <a:srgbClr val="000000">
                <a:alpha val="34901"/>
              </a:srgbClr>
            </a:outerShdw>
          </a:effectLst>
        </p:spPr>
        <p:txBody>
          <a:bodyPr lIns="91425" tIns="45700" rIns="91425" bIns="45700" anchor="ctr" anchorCtr="0">
            <a:noAutofit/>
          </a:bodyPr>
          <a:lstStyle/>
          <a:p>
            <a:pPr marL="0" marR="0" lvl="0" indent="0" algn="ctr" rtl="0">
              <a:spcBef>
                <a:spcPts val="0"/>
              </a:spcBef>
              <a:buSzPct val="25000"/>
              <a:buNone/>
            </a:pPr>
            <a:r>
              <a:rPr lang="en-US" sz="2800">
                <a:solidFill>
                  <a:schemeClr val="lt1"/>
                </a:solidFill>
                <a:latin typeface="Calibri"/>
                <a:ea typeface="Calibri"/>
                <a:cs typeface="Calibri"/>
                <a:sym typeface="Calibri"/>
              </a:rPr>
              <a:t>About 75 Job Examples listed by grade level</a:t>
            </a:r>
            <a:r>
              <a:rPr lang="en-US" sz="1800">
                <a:solidFill>
                  <a:schemeClr val="lt1"/>
                </a:solidFill>
                <a:latin typeface="Calibri"/>
                <a:ea typeface="Calibri"/>
                <a:cs typeface="Calibri"/>
                <a:sym typeface="Calibri"/>
              </a:rPr>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Shape 197"/>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a:solidFill>
                  <a:schemeClr val="dk1"/>
                </a:solidFill>
                <a:latin typeface="Calibri"/>
                <a:ea typeface="Calibri"/>
                <a:cs typeface="Calibri"/>
                <a:sym typeface="Calibri"/>
              </a:rPr>
              <a:t>Check and Connect</a:t>
            </a:r>
          </a:p>
        </p:txBody>
      </p:sp>
      <p:pic>
        <p:nvPicPr>
          <p:cNvPr id="198" name="Shape 198" descr="imgres.png">
            <a:hlinkClick r:id="rId3"/>
          </p:cNvPr>
          <p:cNvPicPr preferRelativeResize="0"/>
          <p:nvPr/>
        </p:nvPicPr>
        <p:blipFill rotWithShape="1">
          <a:blip r:embed="rId4">
            <a:alphaModFix/>
          </a:blip>
          <a:srcRect/>
          <a:stretch/>
        </p:blipFill>
        <p:spPr>
          <a:xfrm>
            <a:off x="761381" y="1417637"/>
            <a:ext cx="3848099" cy="2108200"/>
          </a:xfrm>
          <a:prstGeom prst="rect">
            <a:avLst/>
          </a:prstGeom>
          <a:noFill/>
          <a:ln>
            <a:noFill/>
          </a:ln>
        </p:spPr>
      </p:pic>
      <p:sp>
        <p:nvSpPr>
          <p:cNvPr id="199" name="Shape 199">
            <a:hlinkClick r:id="rId3"/>
          </p:cNvPr>
          <p:cNvSpPr txBox="1"/>
          <p:nvPr/>
        </p:nvSpPr>
        <p:spPr>
          <a:xfrm>
            <a:off x="1332307" y="3997680"/>
            <a:ext cx="6286826" cy="861773"/>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3200" u="sng">
                <a:solidFill>
                  <a:schemeClr val="hlink"/>
                </a:solidFill>
                <a:latin typeface="Calibri"/>
                <a:ea typeface="Calibri"/>
                <a:cs typeface="Calibri"/>
                <a:sym typeface="Calibri"/>
                <a:hlinkClick r:id="rId3"/>
              </a:rPr>
              <a:t>www.checkandconnect.umn.edu</a:t>
            </a:r>
          </a:p>
          <a:p>
            <a:pPr marL="0" marR="0" lvl="0" indent="0" algn="l" rtl="0">
              <a:spcBef>
                <a:spcPts val="0"/>
              </a:spcBef>
              <a:buNone/>
            </a:pPr>
            <a:endParaRPr sz="1800">
              <a:solidFill>
                <a:schemeClr val="dk1"/>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r" rtl="0">
              <a:spcBef>
                <a:spcPts val="0"/>
              </a:spcBef>
              <a:buClr>
                <a:schemeClr val="dk1"/>
              </a:buClr>
              <a:buSzPct val="25000"/>
              <a:buFont typeface="Calibri"/>
              <a:buNone/>
            </a:pPr>
            <a:r>
              <a:rPr lang="en-US" sz="3600" b="0" i="0" u="none" strike="noStrike" cap="none">
                <a:solidFill>
                  <a:schemeClr val="dk1"/>
                </a:solidFill>
                <a:latin typeface="Calibri"/>
                <a:ea typeface="Calibri"/>
                <a:cs typeface="Calibri"/>
                <a:sym typeface="Calibri"/>
              </a:rPr>
              <a:t>Check and Connect Summary</a:t>
            </a:r>
          </a:p>
        </p:txBody>
      </p:sp>
      <p:sp>
        <p:nvSpPr>
          <p:cNvPr id="205" name="Shape 205"/>
          <p:cNvSpPr txBox="1"/>
          <p:nvPr/>
        </p:nvSpPr>
        <p:spPr>
          <a:xfrm>
            <a:off x="770239" y="2394443"/>
            <a:ext cx="7535864" cy="4031872"/>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3200">
                <a:solidFill>
                  <a:schemeClr val="dk1"/>
                </a:solidFill>
                <a:latin typeface="Calibri"/>
                <a:ea typeface="Calibri"/>
                <a:cs typeface="Calibri"/>
                <a:sym typeface="Calibri"/>
              </a:rPr>
              <a:t>Check &amp; Connect is implemented by a trained mentor whose primary goal is to keep education a salient issue for disengaged students and their teachers and family members. The mentor works with a caseload of students and families over time and follows their caseload from program to program and school to school.</a:t>
            </a:r>
          </a:p>
        </p:txBody>
      </p:sp>
      <p:pic>
        <p:nvPicPr>
          <p:cNvPr id="206" name="Shape 206" descr="images.png"/>
          <p:cNvPicPr preferRelativeResize="0"/>
          <p:nvPr/>
        </p:nvPicPr>
        <p:blipFill rotWithShape="1">
          <a:blip r:embed="rId3">
            <a:alphaModFix/>
          </a:blip>
          <a:srcRect/>
          <a:stretch/>
        </p:blipFill>
        <p:spPr>
          <a:xfrm>
            <a:off x="0" y="0"/>
            <a:ext cx="2289903" cy="2239464"/>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Shape 211"/>
          <p:cNvSpPr txBox="1"/>
          <p:nvPr/>
        </p:nvSpPr>
        <p:spPr>
          <a:xfrm>
            <a:off x="866274" y="545431"/>
            <a:ext cx="7459578" cy="76944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4400">
                <a:solidFill>
                  <a:schemeClr val="dk1"/>
                </a:solidFill>
                <a:latin typeface="Calibri"/>
                <a:ea typeface="Calibri"/>
                <a:cs typeface="Calibri"/>
                <a:sym typeface="Calibri"/>
              </a:rPr>
              <a:t>Check in/Check out</a:t>
            </a:r>
          </a:p>
        </p:txBody>
      </p:sp>
      <p:sp>
        <p:nvSpPr>
          <p:cNvPr id="212" name="Shape 212"/>
          <p:cNvSpPr txBox="1"/>
          <p:nvPr/>
        </p:nvSpPr>
        <p:spPr>
          <a:xfrm>
            <a:off x="866274" y="1556083"/>
            <a:ext cx="7636042" cy="3046988"/>
          </a:xfrm>
          <a:prstGeom prst="rect">
            <a:avLst/>
          </a:prstGeom>
          <a:noFill/>
          <a:ln>
            <a:noFill/>
          </a:ln>
        </p:spPr>
        <p:txBody>
          <a:bodyPr lIns="91425" tIns="45700" rIns="91425" bIns="45700" anchor="t" anchorCtr="0">
            <a:noAutofit/>
          </a:bodyPr>
          <a:lstStyle/>
          <a:p>
            <a:pPr marL="742950" marR="0" lvl="1" indent="-285750" algn="l" rtl="0">
              <a:spcBef>
                <a:spcPts val="0"/>
              </a:spcBef>
              <a:buClr>
                <a:schemeClr val="dk1"/>
              </a:buClr>
              <a:buSzPct val="100000"/>
              <a:buFont typeface="Arial"/>
              <a:buChar char="•"/>
            </a:pPr>
            <a:r>
              <a:rPr lang="en-US" sz="2400" b="0" i="0" u="none" strike="noStrike" cap="none">
                <a:solidFill>
                  <a:schemeClr val="dk1"/>
                </a:solidFill>
                <a:latin typeface="Calibri"/>
                <a:ea typeface="Calibri"/>
                <a:cs typeface="Calibri"/>
                <a:sym typeface="Calibri"/>
              </a:rPr>
              <a:t>One staff person conducts this intervention</a:t>
            </a:r>
          </a:p>
          <a:p>
            <a:pPr marL="742950" marR="0" lvl="1" indent="-285750" algn="l" rtl="0">
              <a:spcBef>
                <a:spcPts val="0"/>
              </a:spcBef>
              <a:buClr>
                <a:schemeClr val="dk1"/>
              </a:buClr>
              <a:buSzPct val="100000"/>
              <a:buFont typeface="Arial"/>
              <a:buChar char="•"/>
            </a:pPr>
            <a:r>
              <a:rPr lang="en-US" sz="2400" b="0" i="0" u="none" strike="noStrike" cap="none">
                <a:solidFill>
                  <a:schemeClr val="dk1"/>
                </a:solidFill>
                <a:latin typeface="Calibri"/>
                <a:ea typeface="Calibri"/>
                <a:cs typeface="Calibri"/>
                <a:sym typeface="Calibri"/>
              </a:rPr>
              <a:t>The staff person and the student’s teacher create a daily tracker with a goal</a:t>
            </a:r>
          </a:p>
          <a:p>
            <a:pPr marL="742950" marR="0" lvl="1" indent="-285750" algn="l" rtl="0">
              <a:spcBef>
                <a:spcPts val="0"/>
              </a:spcBef>
              <a:buClr>
                <a:schemeClr val="dk1"/>
              </a:buClr>
              <a:buSzPct val="100000"/>
              <a:buFont typeface="Arial"/>
              <a:buChar char="•"/>
            </a:pPr>
            <a:r>
              <a:rPr lang="en-US" sz="2400" b="0" i="0" u="none" strike="noStrike" cap="none">
                <a:solidFill>
                  <a:schemeClr val="dk1"/>
                </a:solidFill>
                <a:latin typeface="Calibri"/>
                <a:ea typeface="Calibri"/>
                <a:cs typeface="Calibri"/>
                <a:sym typeface="Calibri"/>
              </a:rPr>
              <a:t>The staff person meets with each student at the beginning of the day to go over their tracker and goal</a:t>
            </a:r>
          </a:p>
          <a:p>
            <a:pPr marL="742950" marR="0" lvl="1" indent="-285750" algn="l" rtl="0">
              <a:spcBef>
                <a:spcPts val="0"/>
              </a:spcBef>
              <a:buClr>
                <a:schemeClr val="dk1"/>
              </a:buClr>
              <a:buSzPct val="100000"/>
              <a:buFont typeface="Arial"/>
              <a:buChar char="•"/>
            </a:pPr>
            <a:r>
              <a:rPr lang="en-US" sz="2400" b="0" i="0" u="none" strike="noStrike" cap="none">
                <a:solidFill>
                  <a:schemeClr val="dk1"/>
                </a:solidFill>
                <a:latin typeface="Calibri"/>
                <a:ea typeface="Calibri"/>
                <a:cs typeface="Calibri"/>
                <a:sym typeface="Calibri"/>
              </a:rPr>
              <a:t>Throughout the day the teacher(s) rates the student</a:t>
            </a:r>
          </a:p>
          <a:p>
            <a:pPr marL="742950" marR="0" lvl="1" indent="-285750" algn="l" rtl="0">
              <a:spcBef>
                <a:spcPts val="0"/>
              </a:spcBef>
              <a:buClr>
                <a:schemeClr val="dk1"/>
              </a:buClr>
              <a:buSzPct val="100000"/>
              <a:buFont typeface="Arial"/>
              <a:buChar char="•"/>
            </a:pPr>
            <a:r>
              <a:rPr lang="en-US" sz="2400" b="0" i="0" u="none" strike="noStrike" cap="none">
                <a:solidFill>
                  <a:schemeClr val="dk1"/>
                </a:solidFill>
                <a:latin typeface="Calibri"/>
                <a:ea typeface="Calibri"/>
                <a:cs typeface="Calibri"/>
                <a:sym typeface="Calibri"/>
              </a:rPr>
              <a:t>At the end of the day the staff person meets with the student to see if they made their goal</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Shape 217"/>
          <p:cNvSpPr txBox="1"/>
          <p:nvPr/>
        </p:nvSpPr>
        <p:spPr>
          <a:xfrm>
            <a:off x="1001158" y="107661"/>
            <a:ext cx="7908757" cy="76944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4400">
                <a:solidFill>
                  <a:schemeClr val="dk1"/>
                </a:solidFill>
                <a:latin typeface="Calibri"/>
                <a:ea typeface="Calibri"/>
                <a:cs typeface="Calibri"/>
                <a:sym typeface="Calibri"/>
              </a:rPr>
              <a:t>Check in/Check out Tracker</a:t>
            </a:r>
          </a:p>
        </p:txBody>
      </p:sp>
      <p:pic>
        <p:nvPicPr>
          <p:cNvPr id="218" name="Shape 218"/>
          <p:cNvPicPr preferRelativeResize="0"/>
          <p:nvPr/>
        </p:nvPicPr>
        <p:blipFill rotWithShape="1">
          <a:blip r:embed="rId3">
            <a:alphaModFix/>
          </a:blip>
          <a:srcRect/>
          <a:stretch/>
        </p:blipFill>
        <p:spPr>
          <a:xfrm>
            <a:off x="1215019" y="877103"/>
            <a:ext cx="6886243" cy="5631664"/>
          </a:xfrm>
          <a:prstGeom prst="rect">
            <a:avLst/>
          </a:prstGeom>
          <a:noFill/>
          <a:ln w="9525" cap="flat" cmpd="sng">
            <a:solidFill>
              <a:schemeClr val="dk1"/>
            </a:solidFill>
            <a:prstDash val="solid"/>
            <a:round/>
            <a:headEnd type="none" w="med" len="med"/>
            <a:tailEnd type="none" w="med" len="me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pic>
        <p:nvPicPr>
          <p:cNvPr id="95" name="Shape 95" descr="NEclick_map.png"/>
          <p:cNvPicPr preferRelativeResize="0"/>
          <p:nvPr/>
        </p:nvPicPr>
        <p:blipFill rotWithShape="1">
          <a:blip r:embed="rId3">
            <a:alphaModFix/>
          </a:blip>
          <a:srcRect/>
          <a:stretch/>
        </p:blipFill>
        <p:spPr>
          <a:xfrm>
            <a:off x="1411286" y="2399197"/>
            <a:ext cx="3122127" cy="3822168"/>
          </a:xfrm>
          <a:prstGeom prst="rect">
            <a:avLst/>
          </a:prstGeom>
          <a:noFill/>
          <a:ln>
            <a:noFill/>
          </a:ln>
        </p:spPr>
      </p:pic>
      <p:pic>
        <p:nvPicPr>
          <p:cNvPr id="96" name="Shape 96" descr="Sugai-ED-resized-160127a136-e1453991343178.jpg"/>
          <p:cNvPicPr preferRelativeResize="0"/>
          <p:nvPr/>
        </p:nvPicPr>
        <p:blipFill rotWithShape="1">
          <a:blip r:embed="rId4">
            <a:alphaModFix/>
          </a:blip>
          <a:srcRect/>
          <a:stretch/>
        </p:blipFill>
        <p:spPr>
          <a:xfrm>
            <a:off x="4697905" y="3427766"/>
            <a:ext cx="2979360" cy="2658431"/>
          </a:xfrm>
          <a:prstGeom prst="rect">
            <a:avLst/>
          </a:prstGeom>
          <a:noFill/>
          <a:ln>
            <a:noFill/>
          </a:ln>
        </p:spPr>
      </p:pic>
      <p:sp>
        <p:nvSpPr>
          <p:cNvPr id="97" name="Shape 97"/>
          <p:cNvSpPr txBox="1"/>
          <p:nvPr/>
        </p:nvSpPr>
        <p:spPr>
          <a:xfrm>
            <a:off x="899626" y="617441"/>
            <a:ext cx="7455877" cy="1754327"/>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3600" b="0" i="0" u="none" strike="noStrike" cap="none">
                <a:solidFill>
                  <a:schemeClr val="dk1"/>
                </a:solidFill>
                <a:latin typeface="Calibri"/>
                <a:ea typeface="Calibri"/>
                <a:cs typeface="Calibri"/>
                <a:sym typeface="Calibri"/>
              </a:rPr>
              <a:t>Information provided is credited to </a:t>
            </a:r>
            <a:r>
              <a:rPr lang="en-US" sz="3600" b="0" i="0" u="sng" strike="noStrike" cap="none">
                <a:solidFill>
                  <a:schemeClr val="hlink"/>
                </a:solidFill>
                <a:latin typeface="Calibri"/>
                <a:ea typeface="Calibri"/>
                <a:cs typeface="Calibri"/>
                <a:sym typeface="Calibri"/>
                <a:hlinkClick r:id="rId5"/>
              </a:rPr>
              <a:t>www.pbis.org</a:t>
            </a:r>
            <a:r>
              <a:rPr lang="en-US" sz="3600" b="0" i="0" u="none" strike="noStrike" cap="none">
                <a:solidFill>
                  <a:schemeClr val="dk1"/>
                </a:solidFill>
                <a:latin typeface="Calibri"/>
                <a:ea typeface="Calibri"/>
                <a:cs typeface="Calibri"/>
                <a:sym typeface="Calibri"/>
              </a:rPr>
              <a:t> and </a:t>
            </a:r>
            <a:r>
              <a:rPr lang="en-US" sz="3600" b="0" i="0" u="sng" strike="noStrike" cap="none">
                <a:solidFill>
                  <a:schemeClr val="hlink"/>
                </a:solidFill>
                <a:latin typeface="Calibri"/>
                <a:ea typeface="Calibri"/>
                <a:cs typeface="Calibri"/>
                <a:sym typeface="Calibri"/>
                <a:hlinkClick r:id="rId6"/>
              </a:rPr>
              <a:t>www.nepbs.org</a:t>
            </a:r>
          </a:p>
          <a:p>
            <a:pPr marL="0" marR="0" lvl="0" indent="0" algn="l" rtl="0">
              <a:spcBef>
                <a:spcPts val="0"/>
              </a:spcBef>
              <a:buSzPct val="25000"/>
              <a:buNone/>
            </a:pPr>
            <a:r>
              <a:rPr lang="en-US" sz="3600">
                <a:solidFill>
                  <a:schemeClr val="dk1"/>
                </a:solidFill>
                <a:latin typeface="Calibri"/>
                <a:ea typeface="Calibri"/>
                <a:cs typeface="Calibri"/>
                <a:sym typeface="Calibri"/>
              </a:rPr>
              <a:t>with support from Dr. George Sugai</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p:nvPr/>
        </p:nvSpPr>
        <p:spPr>
          <a:xfrm>
            <a:off x="228598" y="465220"/>
            <a:ext cx="8780929" cy="707886"/>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4000">
                <a:solidFill>
                  <a:schemeClr val="dk1"/>
                </a:solidFill>
                <a:latin typeface="Calibri"/>
                <a:ea typeface="Calibri"/>
                <a:cs typeface="Calibri"/>
                <a:sym typeface="Calibri"/>
              </a:rPr>
              <a:t>Progress Monitoring Checkin/Checkout</a:t>
            </a:r>
          </a:p>
        </p:txBody>
      </p:sp>
      <p:pic>
        <p:nvPicPr>
          <p:cNvPr id="225" name="Shape 225"/>
          <p:cNvPicPr preferRelativeResize="0"/>
          <p:nvPr/>
        </p:nvPicPr>
        <p:blipFill rotWithShape="1">
          <a:blip r:embed="rId3">
            <a:alphaModFix/>
          </a:blip>
          <a:srcRect/>
          <a:stretch/>
        </p:blipFill>
        <p:spPr>
          <a:xfrm>
            <a:off x="115117" y="1627320"/>
            <a:ext cx="8945900" cy="3645202"/>
          </a:xfrm>
          <a:prstGeom prst="rect">
            <a:avLst/>
          </a:prstGeom>
          <a:noFill/>
          <a:ln w="9525" cap="flat" cmpd="sng">
            <a:solidFill>
              <a:schemeClr val="dk1"/>
            </a:solidFill>
            <a:prstDash val="solid"/>
            <a:round/>
            <a:headEnd type="none" w="med" len="med"/>
            <a:tailEnd type="none" w="med" len="me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Shape 231"/>
          <p:cNvSpPr txBox="1"/>
          <p:nvPr/>
        </p:nvSpPr>
        <p:spPr>
          <a:xfrm>
            <a:off x="465220" y="417095"/>
            <a:ext cx="7844590" cy="76944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4400">
                <a:solidFill>
                  <a:schemeClr val="dk1"/>
                </a:solidFill>
                <a:latin typeface="Calibri"/>
                <a:ea typeface="Calibri"/>
                <a:cs typeface="Calibri"/>
                <a:sym typeface="Calibri"/>
              </a:rPr>
              <a:t>Mentoring</a:t>
            </a:r>
          </a:p>
        </p:txBody>
      </p:sp>
      <p:sp>
        <p:nvSpPr>
          <p:cNvPr id="232" name="Shape 232"/>
          <p:cNvSpPr txBox="1"/>
          <p:nvPr/>
        </p:nvSpPr>
        <p:spPr>
          <a:xfrm>
            <a:off x="625641" y="1315453"/>
            <a:ext cx="7940842" cy="2677656"/>
          </a:xfrm>
          <a:prstGeom prst="rect">
            <a:avLst/>
          </a:prstGeom>
          <a:noFill/>
          <a:ln>
            <a:noFill/>
          </a:ln>
        </p:spPr>
        <p:txBody>
          <a:bodyPr lIns="91425" tIns="45700" rIns="91425" bIns="45700" anchor="t" anchorCtr="0">
            <a:noAutofit/>
          </a:bodyPr>
          <a:lstStyle/>
          <a:p>
            <a:pPr marL="742950" marR="0" lvl="1" indent="-285750" algn="l" rtl="0">
              <a:spcBef>
                <a:spcPts val="0"/>
              </a:spcBef>
              <a:buClr>
                <a:schemeClr val="dk1"/>
              </a:buClr>
              <a:buSzPct val="100000"/>
              <a:buFont typeface="Arial"/>
              <a:buChar char="•"/>
            </a:pPr>
            <a:r>
              <a:rPr lang="en-US" sz="2400" b="0" i="0" u="none" strike="noStrike" cap="none">
                <a:solidFill>
                  <a:schemeClr val="dk1"/>
                </a:solidFill>
                <a:latin typeface="Calibri"/>
                <a:ea typeface="Calibri"/>
                <a:cs typeface="Calibri"/>
                <a:sym typeface="Calibri"/>
              </a:rPr>
              <a:t>At risk student meets with an adult one time per week for an enjoyable activity</a:t>
            </a:r>
          </a:p>
          <a:p>
            <a:pPr marL="742950" marR="0" lvl="1" indent="-285750" algn="l" rtl="0">
              <a:spcBef>
                <a:spcPts val="0"/>
              </a:spcBef>
              <a:buClr>
                <a:schemeClr val="dk1"/>
              </a:buClr>
              <a:buSzPct val="100000"/>
              <a:buFont typeface="Arial"/>
              <a:buChar char="•"/>
            </a:pPr>
            <a:r>
              <a:rPr lang="en-US" sz="2400" b="0" i="0" u="none" strike="noStrike" cap="none">
                <a:solidFill>
                  <a:schemeClr val="dk1"/>
                </a:solidFill>
                <a:latin typeface="Calibri"/>
                <a:ea typeface="Calibri"/>
                <a:cs typeface="Calibri"/>
                <a:sym typeface="Calibri"/>
              </a:rPr>
              <a:t>Purpose is to develop a positive relationship with an adult</a:t>
            </a:r>
          </a:p>
          <a:p>
            <a:pPr marL="742950" marR="0" lvl="1" indent="-285750" algn="l" rtl="0">
              <a:spcBef>
                <a:spcPts val="0"/>
              </a:spcBef>
              <a:buClr>
                <a:schemeClr val="dk1"/>
              </a:buClr>
              <a:buSzPct val="100000"/>
              <a:buFont typeface="Arial"/>
              <a:buChar char="•"/>
            </a:pPr>
            <a:r>
              <a:rPr lang="en-US" sz="2400" b="0" i="0" u="none" strike="noStrike" cap="none">
                <a:solidFill>
                  <a:schemeClr val="dk1"/>
                </a:solidFill>
                <a:latin typeface="Calibri"/>
                <a:ea typeface="Calibri"/>
                <a:cs typeface="Calibri"/>
                <a:sym typeface="Calibri"/>
              </a:rPr>
              <a:t>Mentor asks the student how things are going and listens to student</a:t>
            </a:r>
          </a:p>
          <a:p>
            <a:pPr marL="742950" marR="0" lvl="1" indent="-285750" algn="l" rtl="0">
              <a:spcBef>
                <a:spcPts val="0"/>
              </a:spcBef>
              <a:buClr>
                <a:schemeClr val="dk1"/>
              </a:buClr>
              <a:buSzPct val="100000"/>
              <a:buFont typeface="Arial"/>
              <a:buChar char="•"/>
            </a:pPr>
            <a:r>
              <a:rPr lang="en-US" sz="2400" b="0" i="0" u="none" strike="noStrike" cap="none">
                <a:solidFill>
                  <a:schemeClr val="dk1"/>
                </a:solidFill>
                <a:latin typeface="Calibri"/>
                <a:ea typeface="Calibri"/>
                <a:cs typeface="Calibri"/>
                <a:sym typeface="Calibri"/>
              </a:rPr>
              <a:t>There is no task demand during this time</a:t>
            </a:r>
          </a:p>
        </p:txBody>
      </p:sp>
      <p:pic>
        <p:nvPicPr>
          <p:cNvPr id="233" name="Shape 233"/>
          <p:cNvPicPr preferRelativeResize="0"/>
          <p:nvPr/>
        </p:nvPicPr>
        <p:blipFill rotWithShape="1">
          <a:blip r:embed="rId3">
            <a:alphaModFix/>
          </a:blip>
          <a:srcRect/>
          <a:stretch/>
        </p:blipFill>
        <p:spPr>
          <a:xfrm>
            <a:off x="4842710" y="4122026"/>
            <a:ext cx="3467099" cy="233680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Shape 239"/>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000" b="0" i="0" u="none" strike="noStrike" cap="none">
                <a:solidFill>
                  <a:schemeClr val="dk1"/>
                </a:solidFill>
                <a:latin typeface="Calibri"/>
                <a:ea typeface="Calibri"/>
                <a:cs typeface="Calibri"/>
                <a:sym typeface="Calibri"/>
              </a:rPr>
              <a:t>Other Versions of Mentoring</a:t>
            </a:r>
          </a:p>
        </p:txBody>
      </p:sp>
      <p:sp>
        <p:nvSpPr>
          <p:cNvPr id="240" name="Shape 240"/>
          <p:cNvSpPr txBox="1"/>
          <p:nvPr/>
        </p:nvSpPr>
        <p:spPr>
          <a:xfrm>
            <a:off x="811875" y="1748984"/>
            <a:ext cx="7681584" cy="369332"/>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a:solidFill>
                <a:schemeClr val="dk1"/>
              </a:solidFill>
              <a:latin typeface="Calibri"/>
              <a:ea typeface="Calibri"/>
              <a:cs typeface="Calibri"/>
              <a:sym typeface="Calibri"/>
            </a:endParaRPr>
          </a:p>
        </p:txBody>
      </p:sp>
      <p:sp>
        <p:nvSpPr>
          <p:cNvPr id="241" name="Shape 241"/>
          <p:cNvSpPr txBox="1"/>
          <p:nvPr/>
        </p:nvSpPr>
        <p:spPr>
          <a:xfrm>
            <a:off x="1061682" y="2519373"/>
            <a:ext cx="6328459" cy="526297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400">
                <a:solidFill>
                  <a:schemeClr val="dk1"/>
                </a:solidFill>
                <a:latin typeface="Calibri"/>
                <a:ea typeface="Calibri"/>
                <a:cs typeface="Calibri"/>
                <a:sym typeface="Calibri"/>
              </a:rPr>
              <a:t>H.U.G.  Hello Update Goodbye (Hallvik, Helton, Ferguson 2000)</a:t>
            </a:r>
          </a:p>
          <a:p>
            <a:pPr marL="0" marR="0" lvl="0" indent="0" algn="l" rtl="0">
              <a:spcBef>
                <a:spcPts val="0"/>
              </a:spcBef>
              <a:buSzPct val="25000"/>
              <a:buNone/>
            </a:pPr>
            <a:r>
              <a:rPr lang="en-US" sz="2400">
                <a:solidFill>
                  <a:schemeClr val="dk1"/>
                </a:solidFill>
                <a:latin typeface="Calibri"/>
                <a:ea typeface="Calibri"/>
                <a:cs typeface="Calibri"/>
                <a:sym typeface="Calibri"/>
              </a:rPr>
              <a:t>	pbis.org </a:t>
            </a:r>
          </a:p>
          <a:p>
            <a:pPr marL="0" marR="0" lvl="0" indent="0" algn="l" rtl="0">
              <a:spcBef>
                <a:spcPts val="0"/>
              </a:spcBef>
              <a:buNone/>
            </a:pPr>
            <a:endParaRPr sz="2400">
              <a:solidFill>
                <a:schemeClr val="dk1"/>
              </a:solidFill>
              <a:latin typeface="Calibri"/>
              <a:ea typeface="Calibri"/>
              <a:cs typeface="Calibri"/>
              <a:sym typeface="Calibri"/>
            </a:endParaRPr>
          </a:p>
          <a:p>
            <a:pPr marL="0" marR="0" lvl="0" indent="0" algn="l" rtl="0">
              <a:spcBef>
                <a:spcPts val="0"/>
              </a:spcBef>
              <a:buSzPct val="25000"/>
              <a:buNone/>
            </a:pPr>
            <a:r>
              <a:rPr lang="en-US" sz="2400">
                <a:solidFill>
                  <a:schemeClr val="dk1"/>
                </a:solidFill>
                <a:latin typeface="Calibri"/>
                <a:ea typeface="Calibri"/>
                <a:cs typeface="Calibri"/>
                <a:sym typeface="Calibri"/>
              </a:rPr>
              <a:t>Connections.  Safe and Civil Schools; Dr. Mickey Garrison</a:t>
            </a:r>
          </a:p>
          <a:p>
            <a:pPr marL="0" marR="0" lvl="0" indent="0" algn="l" rtl="0">
              <a:spcBef>
                <a:spcPts val="0"/>
              </a:spcBef>
              <a:buSzPct val="25000"/>
              <a:buNone/>
            </a:pPr>
            <a:r>
              <a:rPr lang="en-US" sz="2400">
                <a:solidFill>
                  <a:schemeClr val="dk1"/>
                </a:solidFill>
                <a:latin typeface="Calibri"/>
                <a:ea typeface="Calibri"/>
                <a:cs typeface="Calibri"/>
                <a:sym typeface="Calibri"/>
              </a:rPr>
              <a:t>	This is a web-based behavioral intervention program that combines elements of check-in/check out and mentoring.</a:t>
            </a:r>
          </a:p>
          <a:p>
            <a:pPr marL="0" marR="0" lvl="0" indent="0" algn="l" rtl="0">
              <a:spcBef>
                <a:spcPts val="0"/>
              </a:spcBef>
              <a:buNone/>
            </a:pPr>
            <a:endParaRPr sz="2400">
              <a:solidFill>
                <a:schemeClr val="dk1"/>
              </a:solidFill>
              <a:latin typeface="Calibri"/>
              <a:ea typeface="Calibri"/>
              <a:cs typeface="Calibri"/>
              <a:sym typeface="Calibri"/>
            </a:endParaRPr>
          </a:p>
          <a:p>
            <a:pPr marL="0" marR="0" lvl="0" indent="0" algn="l" rtl="0">
              <a:spcBef>
                <a:spcPts val="0"/>
              </a:spcBef>
              <a:buSzPct val="25000"/>
              <a:buNone/>
            </a:pPr>
            <a:r>
              <a:rPr lang="en-US" sz="2400">
                <a:solidFill>
                  <a:schemeClr val="dk1"/>
                </a:solidFill>
                <a:latin typeface="Calibri"/>
                <a:ea typeface="Calibri"/>
                <a:cs typeface="Calibri"/>
                <a:sym typeface="Calibri"/>
              </a:rPr>
              <a:t>School-based mentoring</a:t>
            </a:r>
          </a:p>
          <a:p>
            <a:pPr marL="0" marR="0" lvl="0" indent="0" algn="l" rtl="0">
              <a:spcBef>
                <a:spcPts val="0"/>
              </a:spcBef>
              <a:buNone/>
            </a:pPr>
            <a:endParaRPr sz="1800">
              <a:solidFill>
                <a:schemeClr val="dk1"/>
              </a:solidFill>
              <a:latin typeface="Calibri"/>
              <a:ea typeface="Calibri"/>
              <a:cs typeface="Calibri"/>
              <a:sym typeface="Calibri"/>
            </a:endParaRPr>
          </a:p>
          <a:p>
            <a:pPr marL="0" marR="0" lvl="0" indent="0" algn="l" rtl="0">
              <a:spcBef>
                <a:spcPts val="0"/>
              </a:spcBef>
              <a:buNone/>
            </a:pPr>
            <a:endParaRPr sz="1800">
              <a:solidFill>
                <a:schemeClr val="dk1"/>
              </a:solidFill>
              <a:latin typeface="Calibri"/>
              <a:ea typeface="Calibri"/>
              <a:cs typeface="Calibri"/>
              <a:sym typeface="Calibri"/>
            </a:endParaRPr>
          </a:p>
          <a:p>
            <a:pPr marL="0" marR="0" lvl="0" indent="0" algn="l" rtl="0">
              <a:spcBef>
                <a:spcPts val="0"/>
              </a:spcBef>
              <a:buNone/>
            </a:pPr>
            <a:endParaRPr sz="1800">
              <a:solidFill>
                <a:schemeClr val="dk1"/>
              </a:solidFill>
              <a:latin typeface="Calibri"/>
              <a:ea typeface="Calibri"/>
              <a:cs typeface="Calibri"/>
              <a:sym typeface="Calibri"/>
            </a:endParaRPr>
          </a:p>
          <a:p>
            <a:pPr marL="0" marR="0" lvl="0" indent="0" algn="l" rtl="0">
              <a:spcBef>
                <a:spcPts val="0"/>
              </a:spcBef>
              <a:buNone/>
            </a:pPr>
            <a:endParaRPr sz="1800">
              <a:solidFill>
                <a:schemeClr val="dk1"/>
              </a:solidFill>
              <a:latin typeface="Calibri"/>
              <a:ea typeface="Calibri"/>
              <a:cs typeface="Calibri"/>
              <a:sym typeface="Calibri"/>
            </a:endParaRPr>
          </a:p>
        </p:txBody>
      </p:sp>
      <p:pic>
        <p:nvPicPr>
          <p:cNvPr id="242" name="Shape 242" descr="images.png"/>
          <p:cNvPicPr preferRelativeResize="0"/>
          <p:nvPr/>
        </p:nvPicPr>
        <p:blipFill rotWithShape="1">
          <a:blip r:embed="rId3">
            <a:alphaModFix/>
          </a:blip>
          <a:srcRect/>
          <a:stretch/>
        </p:blipFill>
        <p:spPr>
          <a:xfrm>
            <a:off x="6890525" y="0"/>
            <a:ext cx="2253472" cy="2586549"/>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Shape 248"/>
          <p:cNvSpPr txBox="1"/>
          <p:nvPr/>
        </p:nvSpPr>
        <p:spPr>
          <a:xfrm>
            <a:off x="516833" y="111118"/>
            <a:ext cx="8203094" cy="76944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4400">
                <a:solidFill>
                  <a:schemeClr val="dk1"/>
                </a:solidFill>
                <a:latin typeface="Calibri"/>
                <a:ea typeface="Calibri"/>
                <a:cs typeface="Calibri"/>
                <a:sym typeface="Calibri"/>
              </a:rPr>
              <a:t>Progress Monitoring for Mentoring</a:t>
            </a:r>
          </a:p>
        </p:txBody>
      </p:sp>
      <p:pic>
        <p:nvPicPr>
          <p:cNvPr id="249" name="Shape 249"/>
          <p:cNvPicPr preferRelativeResize="0"/>
          <p:nvPr/>
        </p:nvPicPr>
        <p:blipFill rotWithShape="1">
          <a:blip r:embed="rId3">
            <a:alphaModFix/>
          </a:blip>
          <a:srcRect/>
          <a:stretch/>
        </p:blipFill>
        <p:spPr>
          <a:xfrm>
            <a:off x="752231" y="1067171"/>
            <a:ext cx="7732295" cy="5551635"/>
          </a:xfrm>
          <a:prstGeom prst="rect">
            <a:avLst/>
          </a:prstGeom>
          <a:noFill/>
          <a:ln w="9525" cap="flat" cmpd="sng">
            <a:solidFill>
              <a:schemeClr val="dk1"/>
            </a:solidFill>
            <a:prstDash val="solid"/>
            <a:round/>
            <a:headEnd type="none" w="med" len="med"/>
            <a:tailEnd type="none" w="med" len="me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Shape 255"/>
          <p:cNvSpPr txBox="1"/>
          <p:nvPr/>
        </p:nvSpPr>
        <p:spPr>
          <a:xfrm>
            <a:off x="576468" y="530087"/>
            <a:ext cx="7964557" cy="76944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4400">
                <a:solidFill>
                  <a:schemeClr val="dk1"/>
                </a:solidFill>
                <a:latin typeface="Calibri"/>
                <a:ea typeface="Calibri"/>
                <a:cs typeface="Calibri"/>
                <a:sym typeface="Calibri"/>
              </a:rPr>
              <a:t>Social Skills Groups</a:t>
            </a:r>
          </a:p>
        </p:txBody>
      </p:sp>
      <p:sp>
        <p:nvSpPr>
          <p:cNvPr id="256" name="Shape 256"/>
          <p:cNvSpPr txBox="1"/>
          <p:nvPr/>
        </p:nvSpPr>
        <p:spPr>
          <a:xfrm>
            <a:off x="795129" y="1391478"/>
            <a:ext cx="7527234" cy="2308323"/>
          </a:xfrm>
          <a:prstGeom prst="rect">
            <a:avLst/>
          </a:prstGeom>
          <a:noFill/>
          <a:ln>
            <a:noFill/>
          </a:ln>
        </p:spPr>
        <p:txBody>
          <a:bodyPr lIns="91425" tIns="45700" rIns="91425" bIns="45700" anchor="t" anchorCtr="0">
            <a:noAutofit/>
          </a:bodyPr>
          <a:lstStyle/>
          <a:p>
            <a:pPr marL="285750" marR="0" lvl="0" indent="-285750" algn="l" rtl="0">
              <a:spcBef>
                <a:spcPts val="0"/>
              </a:spcBef>
              <a:buClr>
                <a:schemeClr val="dk1"/>
              </a:buClr>
              <a:buSzPct val="100000"/>
              <a:buFont typeface="Arial"/>
              <a:buChar char="•"/>
            </a:pPr>
            <a:r>
              <a:rPr lang="en-US" sz="2400">
                <a:solidFill>
                  <a:schemeClr val="dk1"/>
                </a:solidFill>
                <a:latin typeface="Calibri"/>
                <a:ea typeface="Calibri"/>
                <a:cs typeface="Calibri"/>
                <a:sym typeface="Calibri"/>
              </a:rPr>
              <a:t>Students are placed in social skills groups based on screening data and teacher/parent recommendation</a:t>
            </a:r>
          </a:p>
          <a:p>
            <a:pPr marL="285750" marR="0" lvl="0" indent="-285750" algn="l" rtl="0">
              <a:spcBef>
                <a:spcPts val="0"/>
              </a:spcBef>
              <a:buClr>
                <a:schemeClr val="dk1"/>
              </a:buClr>
              <a:buSzPct val="100000"/>
              <a:buFont typeface="Arial"/>
              <a:buChar char="•"/>
            </a:pPr>
            <a:r>
              <a:rPr lang="en-US" sz="2400">
                <a:solidFill>
                  <a:schemeClr val="dk1"/>
                </a:solidFill>
                <a:latin typeface="Calibri"/>
                <a:ea typeface="Calibri"/>
                <a:cs typeface="Calibri"/>
                <a:sym typeface="Calibri"/>
              </a:rPr>
              <a:t>There are many writing social skills curriculum</a:t>
            </a:r>
          </a:p>
          <a:p>
            <a:pPr marL="742950" marR="0" lvl="1" indent="-285750" algn="l" rtl="0">
              <a:spcBef>
                <a:spcPts val="0"/>
              </a:spcBef>
              <a:buClr>
                <a:schemeClr val="dk1"/>
              </a:buClr>
              <a:buSzPct val="100000"/>
              <a:buFont typeface="Arial"/>
              <a:buChar char="•"/>
            </a:pPr>
            <a:r>
              <a:rPr lang="en-US" sz="2400" b="0" i="0" u="none" strike="noStrike" cap="none">
                <a:solidFill>
                  <a:schemeClr val="dk1"/>
                </a:solidFill>
                <a:latin typeface="Calibri"/>
                <a:ea typeface="Calibri"/>
                <a:cs typeface="Calibri"/>
                <a:sym typeface="Calibri"/>
              </a:rPr>
              <a:t>Aggression Replacement Training</a:t>
            </a:r>
          </a:p>
          <a:p>
            <a:pPr marL="742950" marR="0" lvl="1" indent="-285750" algn="l" rtl="0">
              <a:spcBef>
                <a:spcPts val="0"/>
              </a:spcBef>
              <a:buClr>
                <a:schemeClr val="dk1"/>
              </a:buClr>
              <a:buSzPct val="100000"/>
              <a:buFont typeface="Arial"/>
              <a:buChar char="•"/>
            </a:pPr>
            <a:r>
              <a:rPr lang="en-US" sz="2400" b="0" i="0" u="none" strike="noStrike" cap="none">
                <a:solidFill>
                  <a:schemeClr val="dk1"/>
                </a:solidFill>
                <a:latin typeface="Calibri"/>
                <a:ea typeface="Calibri"/>
                <a:cs typeface="Calibri"/>
                <a:sym typeface="Calibri"/>
              </a:rPr>
              <a:t>Tough Kids Social Skills</a:t>
            </a:r>
          </a:p>
          <a:p>
            <a:pPr marL="742950" marR="0" lvl="1" indent="-285750" algn="l" rtl="0">
              <a:spcBef>
                <a:spcPts val="0"/>
              </a:spcBef>
              <a:buClr>
                <a:schemeClr val="dk1"/>
              </a:buClr>
              <a:buSzPct val="100000"/>
              <a:buFont typeface="Arial"/>
              <a:buChar char="•"/>
            </a:pPr>
            <a:r>
              <a:rPr lang="en-US" sz="2400" b="0" i="0" u="none" strike="noStrike" cap="none">
                <a:solidFill>
                  <a:schemeClr val="dk1"/>
                </a:solidFill>
                <a:latin typeface="Calibri"/>
                <a:ea typeface="Calibri"/>
                <a:cs typeface="Calibri"/>
                <a:sym typeface="Calibri"/>
              </a:rPr>
              <a:t>Second Step</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Shape 262"/>
          <p:cNvSpPr txBox="1"/>
          <p:nvPr/>
        </p:nvSpPr>
        <p:spPr>
          <a:xfrm>
            <a:off x="415643" y="447868"/>
            <a:ext cx="8322906" cy="76944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4400">
                <a:solidFill>
                  <a:schemeClr val="dk1"/>
                </a:solidFill>
                <a:latin typeface="Calibri"/>
                <a:ea typeface="Calibri"/>
                <a:cs typeface="Calibri"/>
                <a:sym typeface="Calibri"/>
              </a:rPr>
              <a:t>Progress Monitoring for Social Skills</a:t>
            </a:r>
          </a:p>
        </p:txBody>
      </p:sp>
      <p:pic>
        <p:nvPicPr>
          <p:cNvPr id="263" name="Shape 263"/>
          <p:cNvPicPr preferRelativeResize="0"/>
          <p:nvPr/>
        </p:nvPicPr>
        <p:blipFill rotWithShape="1">
          <a:blip r:embed="rId3">
            <a:alphaModFix/>
          </a:blip>
          <a:srcRect/>
          <a:stretch/>
        </p:blipFill>
        <p:spPr>
          <a:xfrm>
            <a:off x="149290" y="1635729"/>
            <a:ext cx="8855614" cy="3590113"/>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pic>
        <p:nvPicPr>
          <p:cNvPr id="268" name="Shape 268"/>
          <p:cNvPicPr preferRelativeResize="0"/>
          <p:nvPr/>
        </p:nvPicPr>
        <p:blipFill rotWithShape="1">
          <a:blip r:embed="rId3">
            <a:alphaModFix/>
          </a:blip>
          <a:srcRect/>
          <a:stretch/>
        </p:blipFill>
        <p:spPr>
          <a:xfrm>
            <a:off x="172378" y="1138334"/>
            <a:ext cx="8731726" cy="4726348"/>
          </a:xfrm>
          <a:prstGeom prst="rect">
            <a:avLst/>
          </a:prstGeom>
          <a:noFill/>
          <a:ln w="9525" cap="flat" cmpd="sng">
            <a:solidFill>
              <a:schemeClr val="dk1"/>
            </a:solidFill>
            <a:prstDash val="solid"/>
            <a:round/>
            <a:headEnd type="none" w="med" len="med"/>
            <a:tailEnd type="none" w="med" len="med"/>
          </a:ln>
        </p:spPr>
      </p:pic>
      <p:sp>
        <p:nvSpPr>
          <p:cNvPr id="269" name="Shape 269"/>
          <p:cNvSpPr txBox="1"/>
          <p:nvPr/>
        </p:nvSpPr>
        <p:spPr>
          <a:xfrm>
            <a:off x="1961153" y="223935"/>
            <a:ext cx="5559319" cy="76944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4400">
                <a:solidFill>
                  <a:schemeClr val="dk1"/>
                </a:solidFill>
                <a:latin typeface="Calibri"/>
                <a:ea typeface="Calibri"/>
                <a:cs typeface="Calibri"/>
                <a:sym typeface="Calibri"/>
              </a:rPr>
              <a:t>Direct Behavior Rating</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pic>
        <p:nvPicPr>
          <p:cNvPr id="274" name="Shape 274"/>
          <p:cNvPicPr preferRelativeResize="0"/>
          <p:nvPr/>
        </p:nvPicPr>
        <p:blipFill rotWithShape="1">
          <a:blip r:embed="rId3">
            <a:alphaModFix/>
          </a:blip>
          <a:srcRect/>
          <a:stretch/>
        </p:blipFill>
        <p:spPr>
          <a:xfrm>
            <a:off x="149290" y="2008119"/>
            <a:ext cx="8848493" cy="2886030"/>
          </a:xfrm>
          <a:prstGeom prst="rect">
            <a:avLst/>
          </a:prstGeom>
          <a:noFill/>
          <a:ln w="9525" cap="flat" cmpd="sng">
            <a:solidFill>
              <a:schemeClr val="dk1"/>
            </a:solidFill>
            <a:prstDash val="solid"/>
            <a:round/>
            <a:headEnd type="none" w="med" len="med"/>
            <a:tailEnd type="none" w="med" len="med"/>
          </a:ln>
        </p:spPr>
      </p:pic>
      <p:sp>
        <p:nvSpPr>
          <p:cNvPr id="275" name="Shape 275"/>
          <p:cNvSpPr txBox="1"/>
          <p:nvPr/>
        </p:nvSpPr>
        <p:spPr>
          <a:xfrm>
            <a:off x="2220685" y="559835"/>
            <a:ext cx="4982546" cy="76944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4400">
                <a:solidFill>
                  <a:schemeClr val="dk1"/>
                </a:solidFill>
                <a:latin typeface="Calibri"/>
                <a:ea typeface="Calibri"/>
                <a:cs typeface="Calibri"/>
                <a:sym typeface="Calibri"/>
              </a:rPr>
              <a:t>DBR Data Collection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457200" y="2571749"/>
            <a:ext cx="8229600" cy="3667125"/>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a:solidFill>
                  <a:schemeClr val="dk1"/>
                </a:solidFill>
                <a:latin typeface="Calibri"/>
                <a:ea typeface="Calibri"/>
                <a:cs typeface="Calibri"/>
                <a:sym typeface="Calibri"/>
              </a:rPr>
              <a:t>In an effort to avoid confusion; MTSS-B and PBIS will be used interchangeably.</a:t>
            </a:r>
          </a:p>
        </p:txBody>
      </p:sp>
      <p:pic>
        <p:nvPicPr>
          <p:cNvPr id="103" name="Shape 103" descr="imgres.jpg"/>
          <p:cNvPicPr preferRelativeResize="0"/>
          <p:nvPr/>
        </p:nvPicPr>
        <p:blipFill rotWithShape="1">
          <a:blip r:embed="rId3">
            <a:alphaModFix/>
          </a:blip>
          <a:srcRect/>
          <a:stretch/>
        </p:blipFill>
        <p:spPr>
          <a:xfrm>
            <a:off x="457200" y="206112"/>
            <a:ext cx="2686049" cy="2858547"/>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457200" y="274637"/>
            <a:ext cx="8229600" cy="1929504"/>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3959" b="0" i="0" u="none" strike="noStrike" cap="none">
                <a:solidFill>
                  <a:schemeClr val="dk1"/>
                </a:solidFill>
                <a:latin typeface="Calibri"/>
                <a:ea typeface="Calibri"/>
                <a:cs typeface="Calibri"/>
                <a:sym typeface="Calibri"/>
              </a:rPr>
              <a:t>MTSS has become the over-arching framework or umbrella for tiered system approaches.</a:t>
            </a:r>
          </a:p>
        </p:txBody>
      </p:sp>
      <p:pic>
        <p:nvPicPr>
          <p:cNvPr id="110" name="Shape 110" descr="images.jpg"/>
          <p:cNvPicPr preferRelativeResize="0"/>
          <p:nvPr/>
        </p:nvPicPr>
        <p:blipFill rotWithShape="1">
          <a:blip r:embed="rId3">
            <a:alphaModFix/>
          </a:blip>
          <a:srcRect/>
          <a:stretch/>
        </p:blipFill>
        <p:spPr>
          <a:xfrm>
            <a:off x="1931943" y="2868397"/>
            <a:ext cx="4753088" cy="3806258"/>
          </a:xfrm>
          <a:prstGeom prst="rect">
            <a:avLst/>
          </a:prstGeom>
          <a:noFill/>
          <a:ln>
            <a:noFill/>
          </a:ln>
        </p:spPr>
      </p:pic>
      <p:pic>
        <p:nvPicPr>
          <p:cNvPr id="111" name="Shape 111" descr="Screen shot 2013-05-14 at 9.08.08 AM.png"/>
          <p:cNvPicPr preferRelativeResize="0"/>
          <p:nvPr/>
        </p:nvPicPr>
        <p:blipFill rotWithShape="1">
          <a:blip r:embed="rId4">
            <a:alphaModFix/>
          </a:blip>
          <a:srcRect/>
          <a:stretch/>
        </p:blipFill>
        <p:spPr>
          <a:xfrm>
            <a:off x="5128842" y="5235114"/>
            <a:ext cx="1921189" cy="791529"/>
          </a:xfrm>
          <a:prstGeom prst="rect">
            <a:avLst/>
          </a:prstGeom>
          <a:noFill/>
          <a:ln>
            <a:noFill/>
          </a:ln>
        </p:spPr>
      </p:pic>
      <p:pic>
        <p:nvPicPr>
          <p:cNvPr id="112" name="Shape 112" descr="images.jpg"/>
          <p:cNvPicPr preferRelativeResize="0"/>
          <p:nvPr/>
        </p:nvPicPr>
        <p:blipFill rotWithShape="1">
          <a:blip r:embed="rId5">
            <a:alphaModFix/>
          </a:blip>
          <a:srcRect/>
          <a:stretch/>
        </p:blipFill>
        <p:spPr>
          <a:xfrm>
            <a:off x="2109739" y="5235114"/>
            <a:ext cx="1473082" cy="101104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457200" y="274637"/>
            <a:ext cx="8229600" cy="1143000"/>
          </a:xfrm>
          <a:prstGeom prst="rect">
            <a:avLst/>
          </a:prstGeom>
          <a:solidFill>
            <a:srgbClr val="008000"/>
          </a:solidFill>
          <a:ln>
            <a:noFill/>
          </a:ln>
        </p:spPr>
        <p:txBody>
          <a:bodyPr lIns="91425" tIns="45700" rIns="91425" bIns="45700" anchor="ctr" anchorCtr="0">
            <a:noAutofit/>
          </a:bodyPr>
          <a:lstStyle/>
          <a:p>
            <a:pPr marL="0" marR="0" lvl="0" indent="0" algn="ctr" rtl="0">
              <a:spcBef>
                <a:spcPts val="0"/>
              </a:spcBef>
              <a:buClr>
                <a:schemeClr val="lt1"/>
              </a:buClr>
              <a:buSzPct val="25000"/>
              <a:buFont typeface="Calibri"/>
              <a:buNone/>
            </a:pPr>
            <a:r>
              <a:rPr lang="en-US" sz="4400" b="0" i="0" u="none" strike="noStrike" cap="none">
                <a:solidFill>
                  <a:schemeClr val="lt1"/>
                </a:solidFill>
                <a:latin typeface="Calibri"/>
                <a:ea typeface="Calibri"/>
                <a:cs typeface="Calibri"/>
                <a:sym typeface="Calibri"/>
              </a:rPr>
              <a:t>Getting Started with SWPBIS</a:t>
            </a:r>
          </a:p>
        </p:txBody>
      </p:sp>
      <p:sp>
        <p:nvSpPr>
          <p:cNvPr id="119" name="Shape 119"/>
          <p:cNvSpPr txBox="1">
            <a:spLocks noGrp="1"/>
          </p:cNvSpPr>
          <p:nvPr>
            <p:ph type="body" idx="1"/>
          </p:nvPr>
        </p:nvSpPr>
        <p:spPr>
          <a:xfrm>
            <a:off x="457200" y="1600200"/>
            <a:ext cx="7619999" cy="4146549"/>
          </a:xfrm>
          <a:prstGeom prst="rect">
            <a:avLst/>
          </a:prstGeom>
          <a:solidFill>
            <a:srgbClr val="FFFF00">
              <a:alpha val="49803"/>
            </a:srgbClr>
          </a:solidFill>
          <a:ln>
            <a:noFill/>
          </a:ln>
        </p:spPr>
        <p:txBody>
          <a:bodyPr lIns="91425" tIns="45700" rIns="91425" bIns="45700" anchor="t" anchorCtr="0">
            <a:noAutofit/>
          </a:bodyPr>
          <a:lstStyle/>
          <a:p>
            <a:pPr marL="514350" marR="0" lvl="0" indent="-514350" algn="l" rtl="0">
              <a:spcBef>
                <a:spcPts val="0"/>
              </a:spcBef>
              <a:spcAft>
                <a:spcPts val="0"/>
              </a:spcAft>
              <a:buClr>
                <a:srgbClr val="000000"/>
              </a:buClr>
              <a:buSzPct val="101285"/>
              <a:buFont typeface="Arial"/>
              <a:buAutoNum type="arabicPeriod"/>
            </a:pPr>
            <a:r>
              <a:rPr lang="en-US" sz="2127" b="0" i="0" u="none" strike="noStrike" cap="none">
                <a:solidFill>
                  <a:srgbClr val="000000"/>
                </a:solidFill>
                <a:latin typeface="Calibri"/>
                <a:ea typeface="Calibri"/>
                <a:cs typeface="Calibri"/>
                <a:sym typeface="Calibri"/>
              </a:rPr>
              <a:t>Establish an effective leadership team</a:t>
            </a:r>
          </a:p>
          <a:p>
            <a:pPr marL="514350" marR="0" lvl="0" indent="-514350" algn="l" rtl="0">
              <a:spcBef>
                <a:spcPts val="425"/>
              </a:spcBef>
              <a:spcAft>
                <a:spcPts val="0"/>
              </a:spcAft>
              <a:buClr>
                <a:srgbClr val="000000"/>
              </a:buClr>
              <a:buSzPct val="101285"/>
              <a:buFont typeface="Arial"/>
              <a:buAutoNum type="arabicPeriod"/>
            </a:pPr>
            <a:r>
              <a:rPr lang="en-US" sz="2127" b="0" i="0" u="none" strike="noStrike" cap="none">
                <a:solidFill>
                  <a:srgbClr val="000000"/>
                </a:solidFill>
                <a:latin typeface="Calibri"/>
                <a:ea typeface="Calibri"/>
                <a:cs typeface="Calibri"/>
                <a:sym typeface="Calibri"/>
              </a:rPr>
              <a:t>Develop brief statement of behavioral purpose</a:t>
            </a:r>
          </a:p>
          <a:p>
            <a:pPr marL="514350" marR="0" lvl="0" indent="-514350" algn="l" rtl="0">
              <a:spcBef>
                <a:spcPts val="425"/>
              </a:spcBef>
              <a:spcAft>
                <a:spcPts val="0"/>
              </a:spcAft>
              <a:buClr>
                <a:srgbClr val="000000"/>
              </a:buClr>
              <a:buSzPct val="101285"/>
              <a:buFont typeface="Arial"/>
              <a:buAutoNum type="arabicPeriod"/>
            </a:pPr>
            <a:r>
              <a:rPr lang="en-US" sz="2127" b="0" i="0" u="none" strike="noStrike" cap="none">
                <a:solidFill>
                  <a:srgbClr val="000000"/>
                </a:solidFill>
                <a:latin typeface="Calibri"/>
                <a:ea typeface="Calibri"/>
                <a:cs typeface="Calibri"/>
                <a:sym typeface="Calibri"/>
              </a:rPr>
              <a:t>Identify positive SW behavioral expectations</a:t>
            </a:r>
          </a:p>
          <a:p>
            <a:pPr marL="514350" marR="0" lvl="0" indent="-514350" algn="l" rtl="0">
              <a:spcBef>
                <a:spcPts val="425"/>
              </a:spcBef>
              <a:spcAft>
                <a:spcPts val="0"/>
              </a:spcAft>
              <a:buClr>
                <a:srgbClr val="000000"/>
              </a:buClr>
              <a:buSzPct val="101285"/>
              <a:buFont typeface="Arial"/>
              <a:buAutoNum type="arabicPeriod"/>
            </a:pPr>
            <a:r>
              <a:rPr lang="en-US" sz="2127" b="0" i="0" u="none" strike="noStrike" cap="none">
                <a:solidFill>
                  <a:srgbClr val="000000"/>
                </a:solidFill>
                <a:latin typeface="Calibri"/>
                <a:ea typeface="Calibri"/>
                <a:cs typeface="Calibri"/>
                <a:sym typeface="Calibri"/>
              </a:rPr>
              <a:t>Develop procedures for teaching SW expectations</a:t>
            </a:r>
          </a:p>
          <a:p>
            <a:pPr marL="514350" marR="0" lvl="0" indent="-514350" algn="l" rtl="0">
              <a:spcBef>
                <a:spcPts val="425"/>
              </a:spcBef>
              <a:spcAft>
                <a:spcPts val="0"/>
              </a:spcAft>
              <a:buClr>
                <a:srgbClr val="000000"/>
              </a:buClr>
              <a:buSzPct val="101285"/>
              <a:buFont typeface="Arial"/>
              <a:buAutoNum type="arabicPeriod"/>
            </a:pPr>
            <a:r>
              <a:rPr lang="en-US" sz="2127" b="0" i="0" u="none" strike="noStrike" cap="none">
                <a:solidFill>
                  <a:srgbClr val="000000"/>
                </a:solidFill>
                <a:latin typeface="Calibri"/>
                <a:ea typeface="Calibri"/>
                <a:cs typeface="Calibri"/>
                <a:sym typeface="Calibri"/>
              </a:rPr>
              <a:t>Develop procedures for teaching class-wide expectations</a:t>
            </a:r>
          </a:p>
          <a:p>
            <a:pPr marL="514350" marR="0" lvl="0" indent="-514350" algn="l" rtl="0">
              <a:spcBef>
                <a:spcPts val="425"/>
              </a:spcBef>
              <a:spcAft>
                <a:spcPts val="0"/>
              </a:spcAft>
              <a:buClr>
                <a:srgbClr val="000000"/>
              </a:buClr>
              <a:buSzPct val="101285"/>
              <a:buFont typeface="Arial"/>
              <a:buAutoNum type="arabicPeriod"/>
            </a:pPr>
            <a:r>
              <a:rPr lang="en-US" sz="2127" b="0" i="0" u="none" strike="noStrike" cap="none">
                <a:solidFill>
                  <a:srgbClr val="000000"/>
                </a:solidFill>
                <a:latin typeface="Calibri"/>
                <a:ea typeface="Calibri"/>
                <a:cs typeface="Calibri"/>
                <a:sym typeface="Calibri"/>
              </a:rPr>
              <a:t>Develop continuum for strengthening appropriate behavior</a:t>
            </a:r>
          </a:p>
          <a:p>
            <a:pPr marL="514350" marR="0" lvl="0" indent="-514350" algn="l" rtl="0">
              <a:spcBef>
                <a:spcPts val="425"/>
              </a:spcBef>
              <a:spcAft>
                <a:spcPts val="0"/>
              </a:spcAft>
              <a:buClr>
                <a:srgbClr val="000000"/>
              </a:buClr>
              <a:buSzPct val="101285"/>
              <a:buFont typeface="Arial"/>
              <a:buAutoNum type="arabicPeriod"/>
            </a:pPr>
            <a:r>
              <a:rPr lang="en-US" sz="2127" b="0" i="0" u="none" strike="noStrike" cap="none">
                <a:solidFill>
                  <a:srgbClr val="000000"/>
                </a:solidFill>
                <a:latin typeface="Calibri"/>
                <a:ea typeface="Calibri"/>
                <a:cs typeface="Calibri"/>
                <a:sym typeface="Calibri"/>
              </a:rPr>
              <a:t>Develop continuum for discouraging violations of expectations</a:t>
            </a:r>
          </a:p>
          <a:p>
            <a:pPr marL="514350" marR="0" lvl="0" indent="-514350" algn="l" rtl="0">
              <a:spcBef>
                <a:spcPts val="425"/>
              </a:spcBef>
              <a:spcAft>
                <a:spcPts val="0"/>
              </a:spcAft>
              <a:buClr>
                <a:srgbClr val="000000"/>
              </a:buClr>
              <a:buSzPct val="101285"/>
              <a:buFont typeface="Arial"/>
              <a:buAutoNum type="arabicPeriod"/>
            </a:pPr>
            <a:r>
              <a:rPr lang="en-US" sz="2127" b="0" i="0" u="none" strike="noStrike" cap="none">
                <a:solidFill>
                  <a:srgbClr val="000000"/>
                </a:solidFill>
                <a:latin typeface="Calibri"/>
                <a:ea typeface="Calibri"/>
                <a:cs typeface="Calibri"/>
                <a:sym typeface="Calibri"/>
              </a:rPr>
              <a:t>Develop data-based procedures for monitoring</a:t>
            </a:r>
          </a:p>
          <a:p>
            <a:pPr marL="514350" marR="0" lvl="0" indent="-514350" algn="l" rtl="0">
              <a:spcBef>
                <a:spcPts val="425"/>
              </a:spcBef>
              <a:spcAft>
                <a:spcPts val="0"/>
              </a:spcAft>
              <a:buClr>
                <a:srgbClr val="000000"/>
              </a:buClr>
              <a:buSzPct val="101285"/>
              <a:buFont typeface="Arial"/>
              <a:buAutoNum type="arabicPeriod"/>
            </a:pPr>
            <a:r>
              <a:rPr lang="en-US" sz="2127" b="0" i="0" u="none" strike="noStrike" cap="none">
                <a:solidFill>
                  <a:srgbClr val="000000"/>
                </a:solidFill>
                <a:latin typeface="Calibri"/>
                <a:ea typeface="Calibri"/>
                <a:cs typeface="Calibri"/>
                <a:sym typeface="Calibri"/>
              </a:rPr>
              <a:t>Develop systems to support staff</a:t>
            </a:r>
          </a:p>
          <a:p>
            <a:pPr marL="514350" marR="0" lvl="0" indent="-514350" algn="l" rtl="0">
              <a:spcBef>
                <a:spcPts val="425"/>
              </a:spcBef>
              <a:spcAft>
                <a:spcPts val="0"/>
              </a:spcAft>
              <a:buClr>
                <a:srgbClr val="000000"/>
              </a:buClr>
              <a:buSzPct val="101285"/>
              <a:buFont typeface="Arial"/>
              <a:buAutoNum type="arabicPeriod"/>
            </a:pPr>
            <a:r>
              <a:rPr lang="en-US" sz="2127" b="0" i="0" u="none" strike="noStrike" cap="none">
                <a:solidFill>
                  <a:srgbClr val="000000"/>
                </a:solidFill>
                <a:latin typeface="Calibri"/>
                <a:ea typeface="Calibri"/>
                <a:cs typeface="Calibri"/>
                <a:sym typeface="Calibri"/>
              </a:rPr>
              <a:t>Build routines to ensure on-going implementation</a:t>
            </a:r>
          </a:p>
          <a:p>
            <a:pPr marL="514350" marR="0" lvl="0" indent="-514350" algn="l" rtl="0">
              <a:spcBef>
                <a:spcPts val="425"/>
              </a:spcBef>
              <a:buClr>
                <a:schemeClr val="dk1"/>
              </a:buClr>
              <a:buSzPct val="101285"/>
              <a:buFont typeface="Arial"/>
              <a:buNone/>
            </a:pPr>
            <a:endParaRPr sz="2127" b="0" i="0" u="none" strike="noStrike" cap="none">
              <a:solidFill>
                <a:srgbClr val="000000"/>
              </a:solidFill>
              <a:latin typeface="Calibri"/>
              <a:ea typeface="Calibri"/>
              <a:cs typeface="Calibri"/>
              <a:sym typeface="Calibri"/>
            </a:endParaRPr>
          </a:p>
        </p:txBody>
      </p:sp>
      <p:sp>
        <p:nvSpPr>
          <p:cNvPr id="120" name="Shape 120"/>
          <p:cNvSpPr/>
          <p:nvPr/>
        </p:nvSpPr>
        <p:spPr>
          <a:xfrm>
            <a:off x="8077200" y="1676400"/>
            <a:ext cx="304799" cy="1143000"/>
          </a:xfrm>
          <a:prstGeom prst="rightBrace">
            <a:avLst>
              <a:gd name="adj1" fmla="val 8333"/>
              <a:gd name="adj2" fmla="val 50000"/>
            </a:avLst>
          </a:prstGeom>
          <a:noFill/>
          <a:ln w="38100" cap="flat" cmpd="sng">
            <a:solidFill>
              <a:schemeClr val="dk1"/>
            </a:solidFill>
            <a:prstDash val="solid"/>
            <a:round/>
            <a:headEnd type="none" w="med" len="med"/>
            <a:tailEnd type="none" w="med" len="med"/>
          </a:ln>
          <a:effectLst>
            <a:outerShdw blurRad="39999" dist="20000" dir="5400000" rotWithShape="0">
              <a:srgbClr val="000000">
                <a:alpha val="37647"/>
              </a:srgbClr>
            </a:outerShdw>
          </a:effectLst>
        </p:spPr>
        <p:txBody>
          <a:bodyPr lIns="91425" tIns="45700" rIns="91425" bIns="45700" anchor="ctr" anchorCtr="0">
            <a:noAutofit/>
          </a:bodyPr>
          <a:lstStyle/>
          <a:p>
            <a:pPr marL="0" marR="0" lvl="0" indent="0" algn="ctr" rtl="0">
              <a:spcBef>
                <a:spcPts val="0"/>
              </a:spcBef>
              <a:buNone/>
            </a:pPr>
            <a:endParaRPr sz="1800">
              <a:solidFill>
                <a:schemeClr val="dk1"/>
              </a:solidFill>
              <a:latin typeface="Calibri"/>
              <a:ea typeface="Calibri"/>
              <a:cs typeface="Calibri"/>
              <a:sym typeface="Calibri"/>
            </a:endParaRPr>
          </a:p>
        </p:txBody>
      </p:sp>
      <p:sp>
        <p:nvSpPr>
          <p:cNvPr id="121" name="Shape 121"/>
          <p:cNvSpPr/>
          <p:nvPr/>
        </p:nvSpPr>
        <p:spPr>
          <a:xfrm>
            <a:off x="8001000" y="2819400"/>
            <a:ext cx="457200" cy="1981199"/>
          </a:xfrm>
          <a:prstGeom prst="rightBrace">
            <a:avLst>
              <a:gd name="adj1" fmla="val 8341"/>
              <a:gd name="adj2" fmla="val 50000"/>
            </a:avLst>
          </a:prstGeom>
          <a:noFill/>
          <a:ln w="38100" cap="flat" cmpd="sng">
            <a:solidFill>
              <a:schemeClr val="dk1"/>
            </a:solidFill>
            <a:prstDash val="solid"/>
            <a:round/>
            <a:headEnd type="none" w="med" len="med"/>
            <a:tailEnd type="none" w="med" len="med"/>
          </a:ln>
          <a:effectLst>
            <a:outerShdw blurRad="39999" dist="20000" dir="5400000" rotWithShape="0">
              <a:srgbClr val="000000">
                <a:alpha val="37647"/>
              </a:srgbClr>
            </a:outerShdw>
          </a:effectLst>
        </p:spPr>
        <p:txBody>
          <a:bodyPr lIns="91425" tIns="45700" rIns="91425" bIns="45700" anchor="ctr" anchorCtr="0">
            <a:noAutofit/>
          </a:bodyPr>
          <a:lstStyle/>
          <a:p>
            <a:pPr marL="0" marR="0" lvl="0" indent="0" algn="ctr" rtl="0">
              <a:spcBef>
                <a:spcPts val="0"/>
              </a:spcBef>
              <a:buNone/>
            </a:pPr>
            <a:endParaRPr sz="1800">
              <a:solidFill>
                <a:schemeClr val="dk1"/>
              </a:solidFill>
              <a:latin typeface="Calibri"/>
              <a:ea typeface="Calibri"/>
              <a:cs typeface="Calibri"/>
              <a:sym typeface="Calibri"/>
            </a:endParaRPr>
          </a:p>
        </p:txBody>
      </p:sp>
      <p:sp>
        <p:nvSpPr>
          <p:cNvPr id="122" name="Shape 122"/>
          <p:cNvSpPr/>
          <p:nvPr/>
        </p:nvSpPr>
        <p:spPr>
          <a:xfrm>
            <a:off x="8001000" y="4876800"/>
            <a:ext cx="457200" cy="1981199"/>
          </a:xfrm>
          <a:prstGeom prst="rightBrace">
            <a:avLst>
              <a:gd name="adj1" fmla="val 8341"/>
              <a:gd name="adj2" fmla="val 50000"/>
            </a:avLst>
          </a:prstGeom>
          <a:noFill/>
          <a:ln w="38100" cap="flat" cmpd="sng">
            <a:solidFill>
              <a:schemeClr val="dk1"/>
            </a:solidFill>
            <a:prstDash val="solid"/>
            <a:round/>
            <a:headEnd type="none" w="med" len="med"/>
            <a:tailEnd type="none" w="med" len="med"/>
          </a:ln>
          <a:effectLst>
            <a:outerShdw blurRad="39999" dist="20000" dir="5400000" rotWithShape="0">
              <a:srgbClr val="000000">
                <a:alpha val="37647"/>
              </a:srgbClr>
            </a:outerShdw>
          </a:effectLst>
        </p:spPr>
        <p:txBody>
          <a:bodyPr lIns="91425" tIns="45700" rIns="91425" bIns="45700" anchor="ctr" anchorCtr="0">
            <a:noAutofit/>
          </a:bodyPr>
          <a:lstStyle/>
          <a:p>
            <a:pPr marL="0" marR="0" lvl="0" indent="0" algn="ctr" rtl="0">
              <a:spcBef>
                <a:spcPts val="0"/>
              </a:spcBef>
              <a:buNone/>
            </a:pPr>
            <a:endParaRPr sz="1800">
              <a:solidFill>
                <a:schemeClr val="dk1"/>
              </a:solidFill>
              <a:latin typeface="Calibri"/>
              <a:ea typeface="Calibri"/>
              <a:cs typeface="Calibri"/>
              <a:sym typeface="Calibri"/>
            </a:endParaRPr>
          </a:p>
        </p:txBody>
      </p:sp>
      <p:pic>
        <p:nvPicPr>
          <p:cNvPr id="123" name="Shape 123"/>
          <p:cNvPicPr preferRelativeResize="0"/>
          <p:nvPr/>
        </p:nvPicPr>
        <p:blipFill rotWithShape="1">
          <a:blip r:embed="rId3">
            <a:alphaModFix/>
          </a:blip>
          <a:srcRect/>
          <a:stretch/>
        </p:blipFill>
        <p:spPr>
          <a:xfrm>
            <a:off x="5953125" y="533400"/>
            <a:ext cx="3190874" cy="2482850"/>
          </a:xfrm>
          <a:prstGeom prst="rect">
            <a:avLst/>
          </a:prstGeom>
          <a:noFill/>
          <a:ln>
            <a:noFill/>
          </a:ln>
        </p:spPr>
      </p:pic>
      <p:pic>
        <p:nvPicPr>
          <p:cNvPr id="124" name="Shape 124"/>
          <p:cNvPicPr preferRelativeResize="0"/>
          <p:nvPr/>
        </p:nvPicPr>
        <p:blipFill rotWithShape="1">
          <a:blip r:embed="rId4">
            <a:alphaModFix/>
          </a:blip>
          <a:srcRect/>
          <a:stretch/>
        </p:blipFill>
        <p:spPr>
          <a:xfrm>
            <a:off x="-28576" y="533400"/>
            <a:ext cx="1095375" cy="1066799"/>
          </a:xfrm>
          <a:prstGeom prst="rect">
            <a:avLst/>
          </a:prstGeom>
          <a:noFill/>
          <a:ln>
            <a:noFill/>
          </a:ln>
        </p:spPr>
      </p:pic>
      <p:sp>
        <p:nvSpPr>
          <p:cNvPr id="125" name="Shape 125"/>
          <p:cNvSpPr txBox="1"/>
          <p:nvPr/>
        </p:nvSpPr>
        <p:spPr>
          <a:xfrm>
            <a:off x="0" y="5937250"/>
            <a:ext cx="8207375" cy="52321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800" u="sng">
                <a:solidFill>
                  <a:schemeClr val="hlink"/>
                </a:solidFill>
                <a:latin typeface="Calibri"/>
                <a:ea typeface="Calibri"/>
                <a:cs typeface="Calibri"/>
                <a:sym typeface="Calibri"/>
                <a:hlinkClick r:id="rId5"/>
              </a:rPr>
              <a:t>www.nepbs.org</a:t>
            </a:r>
            <a:r>
              <a:rPr lang="en-US" sz="2800">
                <a:solidFill>
                  <a:schemeClr val="dk1"/>
                </a:solidFill>
                <a:latin typeface="Calibri"/>
                <a:ea typeface="Calibri"/>
                <a:cs typeface="Calibri"/>
                <a:sym typeface="Calibri"/>
              </a:rPr>
              <a:t> with support from Dr. George Sugai</a:t>
            </a:r>
          </a:p>
        </p:txBody>
      </p:sp>
      <p:sp>
        <p:nvSpPr>
          <p:cNvPr id="126" name="Shape 126"/>
          <p:cNvSpPr txBox="1"/>
          <p:nvPr/>
        </p:nvSpPr>
        <p:spPr>
          <a:xfrm>
            <a:off x="6826250" y="1238250"/>
            <a:ext cx="1381123" cy="92332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800">
                <a:solidFill>
                  <a:schemeClr val="dk1"/>
                </a:solidFill>
                <a:latin typeface="Calibri"/>
                <a:ea typeface="Calibri"/>
                <a:cs typeface="Calibri"/>
                <a:sym typeface="Calibri"/>
              </a:rPr>
              <a:t>Tier 1 Review of components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21"/>
                                        </p:tgtEl>
                                        <p:attrNameLst>
                                          <p:attrName>style.visibility</p:attrName>
                                        </p:attrNameLst>
                                      </p:cBhvr>
                                      <p:to>
                                        <p:strVal val="visible"/>
                                      </p:to>
                                    </p:set>
                                    <p:animEffect transition="in" filter="fade">
                                      <p:cBhvr>
                                        <p:cTn id="7" dur="500"/>
                                        <p:tgtEl>
                                          <p:spTgt spid="121"/>
                                        </p:tgtEl>
                                      </p:cBhvr>
                                    </p:animEffect>
                                  </p:childTnLst>
                                </p:cTn>
                              </p:par>
                              <p:par>
                                <p:cTn id="8" presetID="10" presetClass="entr" presetSubtype="0" fill="hold" nodeType="withEffect">
                                  <p:stCondLst>
                                    <p:cond delay="0"/>
                                  </p:stCondLst>
                                  <p:childTnLst>
                                    <p:set>
                                      <p:cBhvr>
                                        <p:cTn id="9" dur="1" fill="hold">
                                          <p:stCondLst>
                                            <p:cond delay="0"/>
                                          </p:stCondLst>
                                        </p:cTn>
                                        <p:tgtEl>
                                          <p:spTgt spid="122"/>
                                        </p:tgtEl>
                                        <p:attrNameLst>
                                          <p:attrName>style.visibility</p:attrName>
                                        </p:attrNameLst>
                                      </p:cBhvr>
                                      <p:to>
                                        <p:strVal val="visible"/>
                                      </p:to>
                                    </p:set>
                                    <p:animEffect transition="in" filter="fade">
                                      <p:cBhvr>
                                        <p:cTn id="10" dur="500"/>
                                        <p:tgtEl>
                                          <p:spTgt spid="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ctrTitle"/>
          </p:nvPr>
        </p:nvSpPr>
        <p:spPr>
          <a:xfrm>
            <a:off x="685800" y="578893"/>
            <a:ext cx="7772400" cy="2315566"/>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a:solidFill>
                  <a:schemeClr val="dk1"/>
                </a:solidFill>
                <a:latin typeface="Calibri"/>
                <a:ea typeface="Calibri"/>
                <a:cs typeface="Calibri"/>
                <a:sym typeface="Calibri"/>
              </a:rPr>
              <a:t>Tier 2 Readiness Checklist</a:t>
            </a:r>
            <a:br>
              <a:rPr lang="en-US" sz="4400" b="0" i="0" u="none" strike="noStrike" cap="none">
                <a:solidFill>
                  <a:schemeClr val="dk1"/>
                </a:solidFill>
                <a:latin typeface="Calibri"/>
                <a:ea typeface="Calibri"/>
                <a:cs typeface="Calibri"/>
                <a:sym typeface="Calibri"/>
              </a:rPr>
            </a:br>
            <a:r>
              <a:rPr lang="en-US" sz="3600" b="0" i="0" u="sng" strike="noStrike" cap="none">
                <a:solidFill>
                  <a:schemeClr val="hlink"/>
                </a:solidFill>
                <a:latin typeface="Calibri"/>
                <a:ea typeface="Calibri"/>
                <a:cs typeface="Calibri"/>
                <a:sym typeface="Calibri"/>
                <a:hlinkClick r:id="rId3"/>
              </a:rPr>
              <a:t>www.nepbs.org</a:t>
            </a:r>
            <a:r>
              <a:rPr lang="en-US" sz="3600" b="0" i="0" u="none" strike="noStrike" cap="none">
                <a:solidFill>
                  <a:schemeClr val="dk1"/>
                </a:solidFill>
                <a:latin typeface="Calibri"/>
                <a:ea typeface="Calibri"/>
                <a:cs typeface="Calibri"/>
                <a:sym typeface="Calibri"/>
              </a:rPr>
              <a:t/>
            </a:r>
            <a:br>
              <a:rPr lang="en-US" sz="3600" b="0" i="0" u="none" strike="noStrike" cap="none">
                <a:solidFill>
                  <a:schemeClr val="dk1"/>
                </a:solidFill>
                <a:latin typeface="Calibri"/>
                <a:ea typeface="Calibri"/>
                <a:cs typeface="Calibri"/>
                <a:sym typeface="Calibri"/>
              </a:rPr>
            </a:br>
            <a:r>
              <a:rPr lang="en-US" sz="3600" b="0" i="0" u="none" strike="noStrike" cap="none">
                <a:solidFill>
                  <a:schemeClr val="dk1"/>
                </a:solidFill>
                <a:latin typeface="Calibri"/>
                <a:ea typeface="Calibri"/>
                <a:cs typeface="Calibri"/>
                <a:sym typeface="Calibri"/>
              </a:rPr>
              <a:t>Tier 1 School-wide tab</a:t>
            </a:r>
          </a:p>
        </p:txBody>
      </p:sp>
      <p:sp>
        <p:nvSpPr>
          <p:cNvPr id="132" name="Shape 132"/>
          <p:cNvSpPr txBox="1">
            <a:spLocks noGrp="1"/>
          </p:cNvSpPr>
          <p:nvPr>
            <p:ph type="subTitle" idx="1"/>
          </p:nvPr>
        </p:nvSpPr>
        <p:spPr>
          <a:xfrm>
            <a:off x="685799" y="2894458"/>
            <a:ext cx="8091693" cy="3249263"/>
          </a:xfrm>
          <a:prstGeom prst="rect">
            <a:avLst/>
          </a:prstGeom>
          <a:noFill/>
          <a:ln>
            <a:noFill/>
          </a:ln>
        </p:spPr>
        <p:txBody>
          <a:bodyPr lIns="91425" tIns="45700" rIns="91425" bIns="45700" anchor="t" anchorCtr="0">
            <a:noAutofit/>
          </a:bodyPr>
          <a:lstStyle/>
          <a:p>
            <a:pPr marL="0" marR="0" lvl="0" indent="0" algn="ctr" rtl="0">
              <a:lnSpc>
                <a:spcPct val="90000"/>
              </a:lnSpc>
              <a:spcBef>
                <a:spcPts val="0"/>
              </a:spcBef>
              <a:buClr>
                <a:srgbClr val="008000"/>
              </a:buClr>
              <a:buSzPct val="25000"/>
              <a:buFont typeface="Arial"/>
              <a:buNone/>
            </a:pPr>
            <a:r>
              <a:rPr lang="en-US" sz="3200" b="0" i="0" u="none" strike="noStrike" cap="none">
                <a:solidFill>
                  <a:srgbClr val="008000"/>
                </a:solidFill>
                <a:latin typeface="Calibri"/>
                <a:ea typeface="Calibri"/>
                <a:cs typeface="Calibri"/>
                <a:sym typeface="Calibri"/>
              </a:rPr>
              <a:t>“Although the implementation of advanced tiers is likely to be more effective and efficient if Tier 1 is implemented with sustainable high fidelity prior to implementing Tier 2, schools may need to provide Tier 2 supports to meet student needs prior to full Tier 1 implementation.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a:solidFill>
                  <a:schemeClr val="dk1"/>
                </a:solidFill>
                <a:latin typeface="Calibri"/>
                <a:ea typeface="Calibri"/>
                <a:cs typeface="Calibri"/>
                <a:sym typeface="Calibri"/>
              </a:rPr>
              <a:t>Suggested Data Sources</a:t>
            </a:r>
          </a:p>
        </p:txBody>
      </p:sp>
      <p:sp>
        <p:nvSpPr>
          <p:cNvPr id="139" name="Shape 139"/>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Arial"/>
              <a:buNone/>
            </a:pPr>
            <a:endParaRPr sz="3200" b="0" i="0" u="none" strike="noStrike" cap="none">
              <a:solidFill>
                <a:srgbClr val="000000"/>
              </a:solidFill>
              <a:latin typeface="Calibri"/>
              <a:ea typeface="Calibri"/>
              <a:cs typeface="Calibri"/>
              <a:sym typeface="Calibri"/>
            </a:endParaRPr>
          </a:p>
          <a:p>
            <a:pPr marL="0" marR="0" lvl="0" indent="0" algn="l" rtl="0">
              <a:spcBef>
                <a:spcPts val="640"/>
              </a:spcBef>
              <a:buClr>
                <a:schemeClr val="dk1"/>
              </a:buClr>
              <a:buSzPct val="25000"/>
              <a:buFont typeface="Arial"/>
              <a:buNone/>
            </a:pPr>
            <a:endParaRPr sz="3200" b="0" i="0" u="none" strike="noStrike" cap="none">
              <a:solidFill>
                <a:schemeClr val="dk1"/>
              </a:solidFill>
              <a:latin typeface="Calibri"/>
              <a:ea typeface="Calibri"/>
              <a:cs typeface="Calibri"/>
              <a:sym typeface="Calibri"/>
            </a:endParaRPr>
          </a:p>
        </p:txBody>
      </p:sp>
      <p:pic>
        <p:nvPicPr>
          <p:cNvPr id="140" name="Shape 140"/>
          <p:cNvPicPr preferRelativeResize="0"/>
          <p:nvPr/>
        </p:nvPicPr>
        <p:blipFill rotWithShape="1">
          <a:blip r:embed="rId3">
            <a:alphaModFix/>
          </a:blip>
          <a:srcRect/>
          <a:stretch/>
        </p:blipFill>
        <p:spPr>
          <a:xfrm>
            <a:off x="457200" y="1600200"/>
            <a:ext cx="8229600" cy="4525963"/>
          </a:xfrm>
          <a:prstGeom prst="rect">
            <a:avLst/>
          </a:prstGeom>
          <a:noFill/>
          <a:ln>
            <a:noFill/>
          </a:ln>
        </p:spPr>
      </p:pic>
      <p:sp>
        <p:nvSpPr>
          <p:cNvPr id="141" name="Shape 141"/>
          <p:cNvSpPr txBox="1"/>
          <p:nvPr/>
        </p:nvSpPr>
        <p:spPr>
          <a:xfrm>
            <a:off x="690993" y="6126162"/>
            <a:ext cx="7563584" cy="52321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800">
                <a:solidFill>
                  <a:srgbClr val="3366FF"/>
                </a:solidFill>
                <a:latin typeface="Calibri"/>
                <a:ea typeface="Calibri"/>
                <a:cs typeface="Calibri"/>
                <a:sym typeface="Calibri"/>
              </a:rPr>
              <a:t>www.pbis.org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pic>
        <p:nvPicPr>
          <p:cNvPr id="146" name="Shape 146" descr="Screen Shot 2017-02-10 at 4.16.03 PM.png"/>
          <p:cNvPicPr preferRelativeResize="0"/>
          <p:nvPr/>
        </p:nvPicPr>
        <p:blipFill rotWithShape="1">
          <a:blip r:embed="rId3">
            <a:alphaModFix/>
          </a:blip>
          <a:srcRect/>
          <a:stretch/>
        </p:blipFill>
        <p:spPr>
          <a:xfrm>
            <a:off x="0" y="0"/>
            <a:ext cx="9144000" cy="6858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p:nvPr/>
        </p:nvSpPr>
        <p:spPr>
          <a:xfrm>
            <a:off x="417093" y="417095"/>
            <a:ext cx="8165431" cy="76944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4400">
                <a:solidFill>
                  <a:schemeClr val="dk1"/>
                </a:solidFill>
                <a:latin typeface="Calibri"/>
                <a:ea typeface="Calibri"/>
                <a:cs typeface="Calibri"/>
                <a:sym typeface="Calibri"/>
              </a:rPr>
              <a:t>Behavior Interventions</a:t>
            </a:r>
          </a:p>
        </p:txBody>
      </p:sp>
      <p:sp>
        <p:nvSpPr>
          <p:cNvPr id="153" name="Shape 153"/>
          <p:cNvSpPr txBox="1"/>
          <p:nvPr/>
        </p:nvSpPr>
        <p:spPr>
          <a:xfrm>
            <a:off x="702060" y="1822014"/>
            <a:ext cx="7880465" cy="1938991"/>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100000"/>
              <a:buFont typeface="Calibri"/>
              <a:buAutoNum type="arabicPeriod"/>
            </a:pPr>
            <a:r>
              <a:rPr lang="en-US" sz="2400">
                <a:solidFill>
                  <a:schemeClr val="dk1"/>
                </a:solidFill>
                <a:latin typeface="Calibri"/>
                <a:ea typeface="Calibri"/>
                <a:cs typeface="Calibri"/>
                <a:sym typeface="Calibri"/>
              </a:rPr>
              <a:t>Meaningful Work</a:t>
            </a:r>
          </a:p>
          <a:p>
            <a:pPr marL="342900" marR="0" lvl="0" indent="-342900" algn="l" rtl="0">
              <a:spcBef>
                <a:spcPts val="0"/>
              </a:spcBef>
              <a:buClr>
                <a:schemeClr val="dk1"/>
              </a:buClr>
              <a:buSzPct val="100000"/>
              <a:buFont typeface="Calibri"/>
              <a:buAutoNum type="arabicPeriod"/>
            </a:pPr>
            <a:r>
              <a:rPr lang="en-US" sz="2400">
                <a:solidFill>
                  <a:schemeClr val="dk1"/>
                </a:solidFill>
                <a:latin typeface="Calibri"/>
                <a:ea typeface="Calibri"/>
                <a:cs typeface="Calibri"/>
                <a:sym typeface="Calibri"/>
              </a:rPr>
              <a:t>Check and Connect</a:t>
            </a:r>
          </a:p>
          <a:p>
            <a:pPr marL="342900" marR="0" lvl="0" indent="-342900" algn="l" rtl="0">
              <a:spcBef>
                <a:spcPts val="0"/>
              </a:spcBef>
              <a:buClr>
                <a:schemeClr val="dk1"/>
              </a:buClr>
              <a:buSzPct val="100000"/>
              <a:buFont typeface="Calibri"/>
              <a:buAutoNum type="arabicPeriod"/>
            </a:pPr>
            <a:r>
              <a:rPr lang="en-US" sz="2400">
                <a:solidFill>
                  <a:schemeClr val="dk1"/>
                </a:solidFill>
                <a:latin typeface="Calibri"/>
                <a:ea typeface="Calibri"/>
                <a:cs typeface="Calibri"/>
                <a:sym typeface="Calibri"/>
              </a:rPr>
              <a:t>Checkin/Checkout</a:t>
            </a:r>
          </a:p>
          <a:p>
            <a:pPr marL="342900" marR="0" lvl="0" indent="-342900" algn="l" rtl="0">
              <a:spcBef>
                <a:spcPts val="0"/>
              </a:spcBef>
              <a:buClr>
                <a:schemeClr val="dk1"/>
              </a:buClr>
              <a:buSzPct val="100000"/>
              <a:buFont typeface="Calibri"/>
              <a:buAutoNum type="arabicPeriod"/>
            </a:pPr>
            <a:r>
              <a:rPr lang="en-US" sz="2400">
                <a:solidFill>
                  <a:schemeClr val="dk1"/>
                </a:solidFill>
                <a:latin typeface="Calibri"/>
                <a:ea typeface="Calibri"/>
                <a:cs typeface="Calibri"/>
                <a:sym typeface="Calibri"/>
              </a:rPr>
              <a:t>Mentoring</a:t>
            </a:r>
          </a:p>
          <a:p>
            <a:pPr marL="342900" marR="0" lvl="0" indent="-342900" algn="l" rtl="0">
              <a:spcBef>
                <a:spcPts val="0"/>
              </a:spcBef>
              <a:buClr>
                <a:schemeClr val="dk1"/>
              </a:buClr>
              <a:buSzPct val="100000"/>
              <a:buFont typeface="Calibri"/>
              <a:buAutoNum type="arabicPeriod"/>
            </a:pPr>
            <a:r>
              <a:rPr lang="en-US" sz="2400">
                <a:solidFill>
                  <a:schemeClr val="dk1"/>
                </a:solidFill>
                <a:latin typeface="Calibri"/>
                <a:ea typeface="Calibri"/>
                <a:cs typeface="Calibri"/>
                <a:sym typeface="Calibri"/>
              </a:rPr>
              <a:t>Social Skills Groups</a:t>
            </a: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921</Words>
  <Application>Microsoft Office PowerPoint</Application>
  <PresentationFormat>On-screen Show (4:3)</PresentationFormat>
  <Paragraphs>119</Paragraphs>
  <Slides>27</Slides>
  <Notes>27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Office Theme</vt:lpstr>
      <vt:lpstr>ANY QUESTIONS FROM LAST SESSION ON TIER 1 PRACTICES/IMPLEMENTATION?</vt:lpstr>
      <vt:lpstr>PowerPoint Presentation</vt:lpstr>
      <vt:lpstr>In an effort to avoid confusion; MTSS-B and PBIS will be used interchangeably.</vt:lpstr>
      <vt:lpstr>MTSS has become the over-arching framework or umbrella for tiered system approaches.</vt:lpstr>
      <vt:lpstr>Getting Started with SWPBIS</vt:lpstr>
      <vt:lpstr>Tier 2 Readiness Checklist www.nepbs.org Tier 1 School-wide tab</vt:lpstr>
      <vt:lpstr>Suggested Data Sources</vt:lpstr>
      <vt:lpstr>PowerPoint Presentation</vt:lpstr>
      <vt:lpstr>PowerPoint Presentation</vt:lpstr>
      <vt:lpstr>PowerPoint Presentation</vt:lpstr>
      <vt:lpstr>PowerPoint Presentation</vt:lpstr>
      <vt:lpstr>Meaningful Work</vt:lpstr>
      <vt:lpstr>PowerPoint Presentation</vt:lpstr>
      <vt:lpstr>Starting Out</vt:lpstr>
      <vt:lpstr>The Jobs</vt:lpstr>
      <vt:lpstr>Check and Connect</vt:lpstr>
      <vt:lpstr>Check and Connect Summary</vt:lpstr>
      <vt:lpstr>PowerPoint Presentation</vt:lpstr>
      <vt:lpstr>PowerPoint Presentation</vt:lpstr>
      <vt:lpstr>PowerPoint Presentation</vt:lpstr>
      <vt:lpstr>PowerPoint Presentation</vt:lpstr>
      <vt:lpstr>Other Versions of Mentoring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ANY QUESTIONS FROM LAST SESSION ON TIER 1 PRACTICES/IMPLEMENTATION?</dc:title>
  <dc:creator>Jennifer Hiler</dc:creator>
  <cp:lastModifiedBy>Jennifer Hiler</cp:lastModifiedBy>
  <cp:revision>1</cp:revision>
  <dcterms:modified xsi:type="dcterms:W3CDTF">2017-02-17T17:10:39Z</dcterms:modified>
</cp:coreProperties>
</file>