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76"/>
  </p:notesMasterIdLst>
  <p:sldIdLst>
    <p:sldId id="256" r:id="rId2"/>
    <p:sldId id="257" r:id="rId3"/>
    <p:sldId id="272" r:id="rId4"/>
    <p:sldId id="273" r:id="rId5"/>
    <p:sldId id="274" r:id="rId6"/>
    <p:sldId id="275" r:id="rId7"/>
    <p:sldId id="276" r:id="rId8"/>
    <p:sldId id="277" r:id="rId9"/>
    <p:sldId id="258" r:id="rId10"/>
    <p:sldId id="278" r:id="rId11"/>
    <p:sldId id="279" r:id="rId12"/>
    <p:sldId id="287" r:id="rId13"/>
    <p:sldId id="288" r:id="rId14"/>
    <p:sldId id="280" r:id="rId15"/>
    <p:sldId id="284" r:id="rId16"/>
    <p:sldId id="282" r:id="rId17"/>
    <p:sldId id="283" r:id="rId18"/>
    <p:sldId id="281" r:id="rId19"/>
    <p:sldId id="289" r:id="rId20"/>
    <p:sldId id="290" r:id="rId21"/>
    <p:sldId id="291" r:id="rId22"/>
    <p:sldId id="292" r:id="rId23"/>
    <p:sldId id="293" r:id="rId24"/>
    <p:sldId id="294" r:id="rId25"/>
    <p:sldId id="295" r:id="rId26"/>
    <p:sldId id="296" r:id="rId27"/>
    <p:sldId id="297" r:id="rId28"/>
    <p:sldId id="299" r:id="rId29"/>
    <p:sldId id="298" r:id="rId30"/>
    <p:sldId id="286" r:id="rId31"/>
    <p:sldId id="300" r:id="rId32"/>
    <p:sldId id="301" r:id="rId33"/>
    <p:sldId id="302" r:id="rId34"/>
    <p:sldId id="303" r:id="rId35"/>
    <p:sldId id="304" r:id="rId36"/>
    <p:sldId id="305" r:id="rId37"/>
    <p:sldId id="306" r:id="rId38"/>
    <p:sldId id="307" r:id="rId39"/>
    <p:sldId id="308" r:id="rId40"/>
    <p:sldId id="309" r:id="rId41"/>
    <p:sldId id="310" r:id="rId42"/>
    <p:sldId id="311" r:id="rId43"/>
    <p:sldId id="312" r:id="rId44"/>
    <p:sldId id="313" r:id="rId45"/>
    <p:sldId id="314" r:id="rId46"/>
    <p:sldId id="315" r:id="rId47"/>
    <p:sldId id="316" r:id="rId48"/>
    <p:sldId id="317" r:id="rId49"/>
    <p:sldId id="285" r:id="rId50"/>
    <p:sldId id="318" r:id="rId51"/>
    <p:sldId id="319" r:id="rId52"/>
    <p:sldId id="330" r:id="rId53"/>
    <p:sldId id="320" r:id="rId54"/>
    <p:sldId id="331" r:id="rId55"/>
    <p:sldId id="259" r:id="rId56"/>
    <p:sldId id="260" r:id="rId57"/>
    <p:sldId id="261" r:id="rId58"/>
    <p:sldId id="262" r:id="rId59"/>
    <p:sldId id="263" r:id="rId60"/>
    <p:sldId id="264" r:id="rId61"/>
    <p:sldId id="267" r:id="rId62"/>
    <p:sldId id="268" r:id="rId63"/>
    <p:sldId id="265" r:id="rId64"/>
    <p:sldId id="269" r:id="rId65"/>
    <p:sldId id="271" r:id="rId66"/>
    <p:sldId id="270" r:id="rId67"/>
    <p:sldId id="325" r:id="rId68"/>
    <p:sldId id="327" r:id="rId69"/>
    <p:sldId id="328" r:id="rId70"/>
    <p:sldId id="329" r:id="rId71"/>
    <p:sldId id="326" r:id="rId72"/>
    <p:sldId id="322" r:id="rId73"/>
    <p:sldId id="323" r:id="rId74"/>
    <p:sldId id="324" r:id="rId7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485" autoAdjust="0"/>
    <p:restoredTop sz="94660"/>
  </p:normalViewPr>
  <p:slideViewPr>
    <p:cSldViewPr snapToGrid="0" snapToObjects="1">
      <p:cViewPr>
        <p:scale>
          <a:sx n="69" d="100"/>
          <a:sy n="69" d="100"/>
        </p:scale>
        <p:origin x="516"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39D879-0A35-4EDE-9924-4F2684AE4150}" type="datetimeFigureOut">
              <a:rPr lang="en-US" smtClean="0"/>
              <a:t>7/12/2016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314431-CCCC-4AD1-BAC9-4076E5691180}" type="slidenum">
              <a:rPr lang="en-US" smtClean="0"/>
              <a:t>‹#›</a:t>
            </a:fld>
            <a:endParaRPr lang="en-US"/>
          </a:p>
        </p:txBody>
      </p:sp>
    </p:spTree>
    <p:extLst>
      <p:ext uri="{BB962C8B-B14F-4D97-AF65-F5344CB8AC3E}">
        <p14:creationId xmlns:p14="http://schemas.microsoft.com/office/powerpoint/2010/main" val="690506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(Sec. 4-5)</a:t>
            </a:r>
            <a:endParaRPr lang="en-US" dirty="0"/>
          </a:p>
        </p:txBody>
      </p:sp>
      <p:sp>
        <p:nvSpPr>
          <p:cNvPr id="4" name="Slide Number Placeholder 3"/>
          <p:cNvSpPr>
            <a:spLocks noGrp="1"/>
          </p:cNvSpPr>
          <p:nvPr>
            <p:ph type="sldNum" sz="quarter" idx="10"/>
          </p:nvPr>
        </p:nvSpPr>
        <p:spPr/>
        <p:txBody>
          <a:bodyPr/>
          <a:lstStyle/>
          <a:p>
            <a:fld id="{3AB4DCD5-D93C-45C5-ACEE-0066AF21A273}" type="slidenum">
              <a:rPr lang="en-US" smtClean="0"/>
              <a:t>14</a:t>
            </a:fld>
            <a:endParaRPr lang="en-US" dirty="0"/>
          </a:p>
        </p:txBody>
      </p:sp>
    </p:spTree>
    <p:extLst>
      <p:ext uri="{BB962C8B-B14F-4D97-AF65-F5344CB8AC3E}">
        <p14:creationId xmlns:p14="http://schemas.microsoft.com/office/powerpoint/2010/main" val="3745413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State must reserve 7% OR the sum of its FY 2016 school improvement reservation plus its FY 2016 1003(g) grant, whichever is greater – drafters assume 7% will be higher (Sec. 1003(a)(1)).  </a:t>
            </a:r>
          </a:p>
        </p:txBody>
      </p:sp>
      <p:sp>
        <p:nvSpPr>
          <p:cNvPr id="4" name="Slide Number Placeholder 3"/>
          <p:cNvSpPr>
            <a:spLocks noGrp="1"/>
          </p:cNvSpPr>
          <p:nvPr>
            <p:ph type="sldNum" sz="quarter" idx="10"/>
          </p:nvPr>
        </p:nvSpPr>
        <p:spPr/>
        <p:txBody>
          <a:bodyPr/>
          <a:lstStyle/>
          <a:p>
            <a:fld id="{3AB4DCD5-D93C-45C5-ACEE-0066AF21A273}" type="slidenum">
              <a:rPr lang="en-US" smtClean="0"/>
              <a:t>20</a:t>
            </a:fld>
            <a:endParaRPr lang="en-US" dirty="0"/>
          </a:p>
        </p:txBody>
      </p:sp>
    </p:spTree>
    <p:extLst>
      <p:ext uri="{BB962C8B-B14F-4D97-AF65-F5344CB8AC3E}">
        <p14:creationId xmlns:p14="http://schemas.microsoft.com/office/powerpoint/2010/main" val="3472947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State must reserve 7% OR the sum of its FY 2016 school improvement reservation plus its FY 2016 1003(g) grant, whichever is greater – drafters assume 7% will be higher (Sec. 1003(a)(1)).  </a:t>
            </a:r>
          </a:p>
        </p:txBody>
      </p:sp>
      <p:sp>
        <p:nvSpPr>
          <p:cNvPr id="4" name="Slide Number Placeholder 3"/>
          <p:cNvSpPr>
            <a:spLocks noGrp="1"/>
          </p:cNvSpPr>
          <p:nvPr>
            <p:ph type="sldNum" sz="quarter" idx="10"/>
          </p:nvPr>
        </p:nvSpPr>
        <p:spPr/>
        <p:txBody>
          <a:bodyPr/>
          <a:lstStyle/>
          <a:p>
            <a:fld id="{3AB4DCD5-D93C-45C5-ACEE-0066AF21A273}" type="slidenum">
              <a:rPr lang="en-US" smtClean="0"/>
              <a:t>21</a:t>
            </a:fld>
            <a:endParaRPr lang="en-US" dirty="0"/>
          </a:p>
        </p:txBody>
      </p:sp>
    </p:spTree>
    <p:extLst>
      <p:ext uri="{BB962C8B-B14F-4D97-AF65-F5344CB8AC3E}">
        <p14:creationId xmlns:p14="http://schemas.microsoft.com/office/powerpoint/2010/main" val="2704626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State must reserve 7% OR the sum of its FY 2016 school improvement reservation plus its FY 2016 1003(g) grant, whichever is greater – drafters assume 7% will be higher (Sec. 1003(a)(1)).  </a:t>
            </a:r>
          </a:p>
        </p:txBody>
      </p:sp>
      <p:sp>
        <p:nvSpPr>
          <p:cNvPr id="4" name="Slide Number Placeholder 3"/>
          <p:cNvSpPr>
            <a:spLocks noGrp="1"/>
          </p:cNvSpPr>
          <p:nvPr>
            <p:ph type="sldNum" sz="quarter" idx="10"/>
          </p:nvPr>
        </p:nvSpPr>
        <p:spPr/>
        <p:txBody>
          <a:bodyPr/>
          <a:lstStyle/>
          <a:p>
            <a:fld id="{3AB4DCD5-D93C-45C5-ACEE-0066AF21A273}" type="slidenum">
              <a:rPr lang="en-US" smtClean="0"/>
              <a:t>22</a:t>
            </a:fld>
            <a:endParaRPr lang="en-US" dirty="0"/>
          </a:p>
        </p:txBody>
      </p:sp>
    </p:spTree>
    <p:extLst>
      <p:ext uri="{BB962C8B-B14F-4D97-AF65-F5344CB8AC3E}">
        <p14:creationId xmlns:p14="http://schemas.microsoft.com/office/powerpoint/2010/main" val="3694616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FF5F23-11B6-4BB4-B823-A3E711B86649}" type="slidenum">
              <a:rPr lang="en-US" altLang="en-US"/>
              <a:pPr/>
              <a:t>29</a:t>
            </a:fld>
            <a:endParaRPr lang="en-US" altLang="en-US" dirty="0"/>
          </a:p>
        </p:txBody>
      </p:sp>
      <p:sp>
        <p:nvSpPr>
          <p:cNvPr id="110594" name="Rectangle 2"/>
          <p:cNvSpPr>
            <a:spLocks noGrp="1" noRot="1" noChangeAspect="1" noChangeArrowheads="1" noTextEdit="1"/>
          </p:cNvSpPr>
          <p:nvPr>
            <p:ph type="sldImg"/>
          </p:nvPr>
        </p:nvSpPr>
        <p:spPr>
          <a:xfrm>
            <a:off x="1371600" y="1143000"/>
            <a:ext cx="4114800" cy="3086100"/>
          </a:xfrm>
          <a:ln/>
        </p:spPr>
      </p:sp>
      <p:sp>
        <p:nvSpPr>
          <p:cNvPr id="110595" name="Rectangle 3"/>
          <p:cNvSpPr>
            <a:spLocks noGrp="1" noChangeArrowheads="1"/>
          </p:cNvSpPr>
          <p:nvPr>
            <p:ph type="body" idx="1"/>
          </p:nvPr>
        </p:nvSpPr>
        <p:spPr/>
        <p:txBody>
          <a:bodyPr/>
          <a:lstStyle/>
          <a:p>
            <a:endParaRPr lang="ru-RU" altLang="en-US"/>
          </a:p>
        </p:txBody>
      </p:sp>
    </p:spTree>
    <p:extLst>
      <p:ext uri="{BB962C8B-B14F-4D97-AF65-F5344CB8AC3E}">
        <p14:creationId xmlns:p14="http://schemas.microsoft.com/office/powerpoint/2010/main" val="3054748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B4DCD5-D93C-45C5-ACEE-0066AF21A273}" type="slidenum">
              <a:rPr lang="en-US" smtClean="0"/>
              <a:t>41</a:t>
            </a:fld>
            <a:endParaRPr lang="en-US"/>
          </a:p>
        </p:txBody>
      </p:sp>
    </p:spTree>
    <p:extLst>
      <p:ext uri="{BB962C8B-B14F-4D97-AF65-F5344CB8AC3E}">
        <p14:creationId xmlns:p14="http://schemas.microsoft.com/office/powerpoint/2010/main" val="3215639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D03C0E8E-BD22-4F7B-88BD-EB3A884E4210}" type="datetime1">
              <a:rPr lang="en-US" smtClean="0"/>
              <a:t>7/12/2016</a:t>
            </a:fld>
            <a:endParaRPr lang="en-US"/>
          </a:p>
        </p:txBody>
      </p:sp>
      <p:sp>
        <p:nvSpPr>
          <p:cNvPr id="5" name="Footer Placeholder 4"/>
          <p:cNvSpPr>
            <a:spLocks noGrp="1"/>
          </p:cNvSpPr>
          <p:nvPr>
            <p:ph type="ftr" sz="quarter" idx="11"/>
          </p:nvPr>
        </p:nvSpPr>
        <p:spPr/>
        <p:txBody>
          <a:bodyPr/>
          <a:lstStyle/>
          <a:p>
            <a:r>
              <a:rPr lang="en-US" smtClean="0"/>
              <a:t>Brustein &amp; Manasevit, PLLC © 2016. All rights reserved. </a:t>
            </a:r>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B838C32D-8371-4187-A8BF-4A783F6251BC}" type="datetime1">
              <a:rPr lang="en-US" smtClean="0"/>
              <a:t>7/12/2016</a:t>
            </a:fld>
            <a:endParaRPr lang="en-US"/>
          </a:p>
        </p:txBody>
      </p:sp>
      <p:sp>
        <p:nvSpPr>
          <p:cNvPr id="6" name="Footer Placeholder 5"/>
          <p:cNvSpPr>
            <a:spLocks noGrp="1"/>
          </p:cNvSpPr>
          <p:nvPr>
            <p:ph type="ftr" sz="quarter" idx="11"/>
          </p:nvPr>
        </p:nvSpPr>
        <p:spPr/>
        <p:txBody>
          <a:bodyPr/>
          <a:lstStyle/>
          <a:p>
            <a:r>
              <a:rPr lang="en-US" smtClean="0"/>
              <a:t>Brustein &amp; Manasevit, PLLC © 2016. All rights reserved. </a:t>
            </a:r>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955E4D45-4D1B-4E56-AB77-7105F53D38BC}" type="datetime1">
              <a:rPr lang="en-US" smtClean="0"/>
              <a:t>7/12/2016</a:t>
            </a:fld>
            <a:endParaRPr lang="en-US"/>
          </a:p>
        </p:txBody>
      </p:sp>
      <p:sp>
        <p:nvSpPr>
          <p:cNvPr id="5" name="Footer Placeholder 4"/>
          <p:cNvSpPr>
            <a:spLocks noGrp="1"/>
          </p:cNvSpPr>
          <p:nvPr>
            <p:ph type="ftr" sz="quarter" idx="11"/>
          </p:nvPr>
        </p:nvSpPr>
        <p:spPr/>
        <p:txBody>
          <a:bodyPr/>
          <a:lstStyle/>
          <a:p>
            <a:r>
              <a:rPr lang="en-US" smtClean="0"/>
              <a:t>Brustein &amp; Manasevit, PLLC © 2016. All rights reserved. </a:t>
            </a:r>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B0BA7C46-F44B-4462-9CB8-88ED6F4A9CFC}" type="datetime1">
              <a:rPr lang="en-US" smtClean="0"/>
              <a:t>7/12/2016</a:t>
            </a:fld>
            <a:endParaRPr lang="en-US"/>
          </a:p>
        </p:txBody>
      </p:sp>
      <p:sp>
        <p:nvSpPr>
          <p:cNvPr id="5" name="Footer Placeholder 4"/>
          <p:cNvSpPr>
            <a:spLocks noGrp="1"/>
          </p:cNvSpPr>
          <p:nvPr>
            <p:ph type="ftr" sz="quarter" idx="11"/>
          </p:nvPr>
        </p:nvSpPr>
        <p:spPr/>
        <p:txBody>
          <a:bodyPr/>
          <a:lstStyle/>
          <a:p>
            <a:r>
              <a:rPr lang="en-US" smtClean="0"/>
              <a:t>Brustein &amp; Manasevit, PLLC © 2016. All rights reserved. </a:t>
            </a:r>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Click icon to add picture</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390E24BE-47C4-4D94-BA5A-8B4F694E81C3}" type="datetime1">
              <a:rPr lang="en-US" smtClean="0"/>
              <a:t>7/12/2016</a:t>
            </a:fld>
            <a:endParaRPr lang="en-US"/>
          </a:p>
        </p:txBody>
      </p:sp>
      <p:sp>
        <p:nvSpPr>
          <p:cNvPr id="5" name="Footer Placeholder 4"/>
          <p:cNvSpPr>
            <a:spLocks noGrp="1"/>
          </p:cNvSpPr>
          <p:nvPr>
            <p:ph type="ftr" sz="quarter" idx="11"/>
          </p:nvPr>
        </p:nvSpPr>
        <p:spPr/>
        <p:txBody>
          <a:bodyPr/>
          <a:lstStyle/>
          <a:p>
            <a:r>
              <a:rPr lang="en-US" smtClean="0"/>
              <a:t>Brustein &amp; Manasevit, PLLC © 2016. All rights reserved. </a:t>
            </a:r>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Click icon to add picture</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Click icon to add picture</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AE508544-1750-4DEB-B111-C46F42DD45B3}" type="datetime1">
              <a:rPr lang="en-US" smtClean="0"/>
              <a:t>7/12/2016</a:t>
            </a:fld>
            <a:endParaRPr lang="en-US"/>
          </a:p>
        </p:txBody>
      </p:sp>
      <p:sp>
        <p:nvSpPr>
          <p:cNvPr id="5" name="Footer Placeholder 4"/>
          <p:cNvSpPr>
            <a:spLocks noGrp="1"/>
          </p:cNvSpPr>
          <p:nvPr>
            <p:ph type="ftr" sz="quarter" idx="11"/>
          </p:nvPr>
        </p:nvSpPr>
        <p:spPr/>
        <p:txBody>
          <a:bodyPr/>
          <a:lstStyle/>
          <a:p>
            <a:r>
              <a:rPr lang="en-US" smtClean="0"/>
              <a:t>Brustein &amp; Manasevit, PLLC © 2016. All rights reserved. </a:t>
            </a:r>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698D5796-9700-4AEC-BCBE-F79C07F13E6E}" type="datetime1">
              <a:rPr lang="en-US" smtClean="0"/>
              <a:t>7/12/2016</a:t>
            </a:fld>
            <a:endParaRPr lang="en-US"/>
          </a:p>
        </p:txBody>
      </p:sp>
      <p:sp>
        <p:nvSpPr>
          <p:cNvPr id="5" name="Footer Placeholder 4"/>
          <p:cNvSpPr>
            <a:spLocks noGrp="1"/>
          </p:cNvSpPr>
          <p:nvPr>
            <p:ph type="ftr" sz="quarter" idx="11"/>
          </p:nvPr>
        </p:nvSpPr>
        <p:spPr/>
        <p:txBody>
          <a:bodyPr/>
          <a:lstStyle/>
          <a:p>
            <a:r>
              <a:rPr lang="en-US" smtClean="0"/>
              <a:t>Brustein &amp; Manasevit, PLLC © 2016. All rights reserved. </a:t>
            </a:r>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002D2A0-A7D7-4607-86FD-2F3AD0A6FAC4}" type="datetime1">
              <a:rPr lang="en-US" smtClean="0"/>
              <a:t>7/12/2016</a:t>
            </a:fld>
            <a:endParaRPr lang="en-US"/>
          </a:p>
        </p:txBody>
      </p:sp>
      <p:sp>
        <p:nvSpPr>
          <p:cNvPr id="5" name="Footer Placeholder 4"/>
          <p:cNvSpPr>
            <a:spLocks noGrp="1"/>
          </p:cNvSpPr>
          <p:nvPr>
            <p:ph type="ftr" sz="quarter" idx="11"/>
          </p:nvPr>
        </p:nvSpPr>
        <p:spPr>
          <a:xfrm>
            <a:off x="885060" y="6641072"/>
            <a:ext cx="4545921" cy="365125"/>
          </a:xfrm>
        </p:spPr>
        <p:txBody>
          <a:bodyPr/>
          <a:lstStyle/>
          <a:p>
            <a:r>
              <a:rPr lang="en-US" dirty="0" smtClean="0"/>
              <a:t>Brustein &amp; Manasevit, PLLC © 2016. All rights reserved.</a:t>
            </a:r>
          </a:p>
          <a:p>
            <a:endParaRPr lang="en-US" dirty="0"/>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6693015B-53AA-43F8-B814-CA1751E3B90B}" type="datetime1">
              <a:rPr lang="en-US" smtClean="0"/>
              <a:t>7/12/2016</a:t>
            </a:fld>
            <a:endParaRPr lang="en-US"/>
          </a:p>
        </p:txBody>
      </p:sp>
      <p:sp>
        <p:nvSpPr>
          <p:cNvPr id="5" name="Footer Placeholder 4"/>
          <p:cNvSpPr>
            <a:spLocks noGrp="1"/>
          </p:cNvSpPr>
          <p:nvPr>
            <p:ph type="ftr" sz="quarter" idx="11"/>
          </p:nvPr>
        </p:nvSpPr>
        <p:spPr/>
        <p:txBody>
          <a:bodyPr/>
          <a:lstStyle/>
          <a:p>
            <a:r>
              <a:rPr lang="en-US" smtClean="0"/>
              <a:t>Brustein &amp; Manasevit, PLLC © 2016. All rights reserved. </a:t>
            </a:r>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Click icon to add picture</a:t>
            </a:r>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4D981001-B9A0-4DAB-9160-D93BD8AB9E83}" type="datetime1">
              <a:rPr lang="en-US" smtClean="0"/>
              <a:t>7/12/2016</a:t>
            </a:fld>
            <a:endParaRPr lang="en-US"/>
          </a:p>
        </p:txBody>
      </p:sp>
      <p:sp>
        <p:nvSpPr>
          <p:cNvPr id="5" name="Footer Placeholder 4"/>
          <p:cNvSpPr>
            <a:spLocks noGrp="1"/>
          </p:cNvSpPr>
          <p:nvPr>
            <p:ph type="ftr" sz="quarter" idx="11"/>
          </p:nvPr>
        </p:nvSpPr>
        <p:spPr/>
        <p:txBody>
          <a:bodyPr/>
          <a:lstStyle/>
          <a:p>
            <a:r>
              <a:rPr lang="en-US" smtClean="0"/>
              <a:t>Brustein &amp; Manasevit, PLLC © 2016. All rights reserved. </a:t>
            </a:r>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a:xfrm>
            <a:off x="6580094" y="188259"/>
            <a:ext cx="2133600" cy="365125"/>
          </a:xfrm>
        </p:spPr>
        <p:txBody>
          <a:bodyPr/>
          <a:lstStyle/>
          <a:p>
            <a:fld id="{2F08D631-87A9-40EB-8B6D-C9463E826168}" type="datetime1">
              <a:rPr lang="en-US" smtClean="0"/>
              <a:t>7/12/2016</a:t>
            </a:fld>
            <a:endParaRPr lang="en-US"/>
          </a:p>
        </p:txBody>
      </p:sp>
      <p:sp>
        <p:nvSpPr>
          <p:cNvPr id="6" name="Footer Placeholder 5"/>
          <p:cNvSpPr>
            <a:spLocks noGrp="1"/>
          </p:cNvSpPr>
          <p:nvPr>
            <p:ph type="ftr" sz="quarter" idx="11"/>
          </p:nvPr>
        </p:nvSpPr>
        <p:spPr/>
        <p:txBody>
          <a:bodyPr/>
          <a:lstStyle/>
          <a:p>
            <a:r>
              <a:rPr lang="en-US" smtClean="0"/>
              <a:t>Brustein &amp; Manasevit, PLLC © 2016. All rights reserved. </a:t>
            </a:r>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a:xfrm>
            <a:off x="6580094" y="188259"/>
            <a:ext cx="2133600" cy="365125"/>
          </a:xfrm>
        </p:spPr>
        <p:txBody>
          <a:bodyPr/>
          <a:lstStyle/>
          <a:p>
            <a:fld id="{38E4167D-71FE-47CE-86D9-04883C3FAB6F}" type="datetime1">
              <a:rPr lang="en-US" smtClean="0"/>
              <a:t>7/12/2016</a:t>
            </a:fld>
            <a:endParaRPr lang="en-US"/>
          </a:p>
        </p:txBody>
      </p:sp>
      <p:sp>
        <p:nvSpPr>
          <p:cNvPr id="8" name="Footer Placeholder 7"/>
          <p:cNvSpPr>
            <a:spLocks noGrp="1"/>
          </p:cNvSpPr>
          <p:nvPr>
            <p:ph type="ftr" sz="quarter" idx="11"/>
          </p:nvPr>
        </p:nvSpPr>
        <p:spPr>
          <a:xfrm>
            <a:off x="1120588" y="188259"/>
            <a:ext cx="2895600" cy="365125"/>
          </a:xfrm>
        </p:spPr>
        <p:txBody>
          <a:bodyPr/>
          <a:lstStyle/>
          <a:p>
            <a:r>
              <a:rPr lang="en-US" smtClean="0"/>
              <a:t>Brustein &amp; Manasevit, PLLC © 2016. All rights reserved. </a:t>
            </a:r>
            <a:endParaRPr lang="en-US"/>
          </a:p>
        </p:txBody>
      </p:sp>
      <p:sp>
        <p:nvSpPr>
          <p:cNvPr id="9" name="Slide Number Placeholder 8"/>
          <p:cNvSpPr>
            <a:spLocks noGrp="1"/>
          </p:cNvSpPr>
          <p:nvPr>
            <p:ph type="sldNum" sz="quarter" idx="12"/>
          </p:nvPr>
        </p:nvSpPr>
        <p:spPr/>
        <p:txBody>
          <a:bodyPr/>
          <a:lstStyle/>
          <a:p>
            <a:fld id="{4A822907-8A9D-4F6B-98F6-913902AD56B5}" type="slidenum">
              <a:rPr lang="en-US" smtClean="0"/>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2C48F44-C764-48B5-86BA-0EF23FF7C89C}" type="datetime1">
              <a:rPr lang="en-US" smtClean="0"/>
              <a:t>7/12/2016</a:t>
            </a:fld>
            <a:endParaRPr lang="en-US"/>
          </a:p>
        </p:txBody>
      </p:sp>
      <p:sp>
        <p:nvSpPr>
          <p:cNvPr id="4" name="Footer Placeholder 3"/>
          <p:cNvSpPr>
            <a:spLocks noGrp="1"/>
          </p:cNvSpPr>
          <p:nvPr>
            <p:ph type="ftr" sz="quarter" idx="11"/>
          </p:nvPr>
        </p:nvSpPr>
        <p:spPr/>
        <p:txBody>
          <a:bodyPr/>
          <a:lstStyle/>
          <a:p>
            <a:r>
              <a:rPr lang="en-US" smtClean="0"/>
              <a:t>Brustein &amp; Manasevit, PLLC © 2016. All rights reserved. </a:t>
            </a:r>
            <a:endParaRPr lang="en-US"/>
          </a:p>
        </p:txBody>
      </p:sp>
      <p:sp>
        <p:nvSpPr>
          <p:cNvPr id="5" name="Slide Number Placeholder 4"/>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6B7891-E91A-4358-910C-82088A3AF99B}" type="datetime1">
              <a:rPr lang="en-US" smtClean="0"/>
              <a:t>7/12/2016</a:t>
            </a:fld>
            <a:endParaRPr lang="en-US"/>
          </a:p>
        </p:txBody>
      </p:sp>
      <p:sp>
        <p:nvSpPr>
          <p:cNvPr id="3" name="Footer Placeholder 2"/>
          <p:cNvSpPr>
            <a:spLocks noGrp="1"/>
          </p:cNvSpPr>
          <p:nvPr>
            <p:ph type="ftr" sz="quarter" idx="11"/>
          </p:nvPr>
        </p:nvSpPr>
        <p:spPr/>
        <p:txBody>
          <a:bodyPr/>
          <a:lstStyle/>
          <a:p>
            <a:r>
              <a:rPr lang="en-US" smtClean="0"/>
              <a:t>Brustein &amp; Manasevit, PLLC © 2016. All rights reserved. </a:t>
            </a:r>
            <a:endParaRPr lang="en-US"/>
          </a:p>
        </p:txBody>
      </p:sp>
      <p:sp>
        <p:nvSpPr>
          <p:cNvPr id="4" name="Slide Number Placeholder 3"/>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89C94E29-1B60-4F4D-8064-85FC335CA2FB}" type="datetime1">
              <a:rPr lang="en-US" smtClean="0"/>
              <a:t>7/12/2016</a:t>
            </a:fld>
            <a:endParaRPr lang="en-US"/>
          </a:p>
        </p:txBody>
      </p:sp>
      <p:sp>
        <p:nvSpPr>
          <p:cNvPr id="6" name="Footer Placeholder 5"/>
          <p:cNvSpPr>
            <a:spLocks noGrp="1"/>
          </p:cNvSpPr>
          <p:nvPr>
            <p:ph type="ftr" sz="quarter" idx="11"/>
          </p:nvPr>
        </p:nvSpPr>
        <p:spPr/>
        <p:txBody>
          <a:bodyPr/>
          <a:lstStyle/>
          <a:p>
            <a:r>
              <a:rPr lang="en-US" smtClean="0"/>
              <a:t>Brustein &amp; Manasevit, PLLC © 2016. All rights reserved. </a:t>
            </a:r>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E65FA991-599D-43AA-9F43-D076EA1E480E}" type="datetime1">
              <a:rPr lang="en-US" smtClean="0"/>
              <a:t>7/12/2016</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r>
              <a:rPr lang="en-US" smtClean="0"/>
              <a:t>Brustein &amp; Manasevit, PLLC © 2016. All rights reserved. </a:t>
            </a:r>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4A822907-8A9D-4F6B-98F6-913902AD56B5}" type="slidenum">
              <a:rPr lang="en-US" smtClean="0"/>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iming>
    <p:tnLst>
      <p:par>
        <p:cTn id="1" dur="indefinite" restart="never" nodeType="tmRoot"/>
      </p:par>
    </p:tnLst>
  </p:timing>
  <p:hf hdr="0" dt="0"/>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hyperlink" Target="mailto:essa.questions@ed.gov" TargetMode="External"/><Relationship Id="rId2" Type="http://schemas.openxmlformats.org/officeDocument/2006/relationships/hyperlink" Target="http://www.ed.gov/essa" TargetMode="External"/><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Every Student Succeeds Act	</a:t>
            </a:r>
            <a:endParaRPr lang="en-US" dirty="0"/>
          </a:p>
        </p:txBody>
      </p:sp>
      <p:sp>
        <p:nvSpPr>
          <p:cNvPr id="3" name="Subtitle 2"/>
          <p:cNvSpPr>
            <a:spLocks noGrp="1"/>
          </p:cNvSpPr>
          <p:nvPr>
            <p:ph type="subTitle" idx="1"/>
          </p:nvPr>
        </p:nvSpPr>
        <p:spPr/>
        <p:txBody>
          <a:bodyPr/>
          <a:lstStyle/>
          <a:p>
            <a:pPr algn="ctr"/>
            <a:r>
              <a:rPr lang="en-US" dirty="0" smtClean="0"/>
              <a:t>Major Changes in Developments in Implementation</a:t>
            </a:r>
            <a:endParaRPr lang="en-US" dirty="0"/>
          </a:p>
        </p:txBody>
      </p:sp>
      <p:sp>
        <p:nvSpPr>
          <p:cNvPr id="5" name="TextBox 4"/>
          <p:cNvSpPr txBox="1"/>
          <p:nvPr/>
        </p:nvSpPr>
        <p:spPr>
          <a:xfrm>
            <a:off x="1859996" y="5700501"/>
            <a:ext cx="7055404" cy="861774"/>
          </a:xfrm>
          <a:prstGeom prst="rect">
            <a:avLst/>
          </a:prstGeom>
          <a:noFill/>
        </p:spPr>
        <p:txBody>
          <a:bodyPr wrap="square" rtlCol="0">
            <a:spAutoFit/>
          </a:bodyPr>
          <a:lstStyle/>
          <a:p>
            <a:pPr algn="r"/>
            <a:r>
              <a:rPr lang="en-US" sz="1600" dirty="0" smtClean="0">
                <a:solidFill>
                  <a:schemeClr val="tx2"/>
                </a:solidFill>
              </a:rPr>
              <a:t>Julia Martin</a:t>
            </a:r>
          </a:p>
          <a:p>
            <a:pPr algn="r"/>
            <a:r>
              <a:rPr lang="en-US" sz="1600" dirty="0" err="1" smtClean="0">
                <a:solidFill>
                  <a:schemeClr val="tx2"/>
                </a:solidFill>
              </a:rPr>
              <a:t>Brustein</a:t>
            </a:r>
            <a:r>
              <a:rPr lang="en-US" sz="1600" dirty="0" smtClean="0">
                <a:solidFill>
                  <a:schemeClr val="tx2"/>
                </a:solidFill>
              </a:rPr>
              <a:t> &amp; </a:t>
            </a:r>
            <a:r>
              <a:rPr lang="en-US" sz="1600" dirty="0" err="1" smtClean="0">
                <a:solidFill>
                  <a:schemeClr val="tx2"/>
                </a:solidFill>
              </a:rPr>
              <a:t>Manasevit</a:t>
            </a:r>
            <a:r>
              <a:rPr lang="en-US" sz="1600" dirty="0" smtClean="0">
                <a:solidFill>
                  <a:schemeClr val="tx2"/>
                </a:solidFill>
              </a:rPr>
              <a:t>, PLLC</a:t>
            </a:r>
          </a:p>
          <a:p>
            <a:pPr algn="r"/>
            <a:r>
              <a:rPr lang="en-US" sz="1600" dirty="0" err="1" smtClean="0">
                <a:solidFill>
                  <a:schemeClr val="tx2"/>
                </a:solidFill>
              </a:rPr>
              <a:t>jmartin@bruman.com</a:t>
            </a:r>
            <a:endParaRPr lang="en-US" sz="1600" dirty="0">
              <a:solidFill>
                <a:schemeClr val="tx2"/>
              </a:solidFill>
            </a:endParaRPr>
          </a:p>
        </p:txBody>
      </p:sp>
    </p:spTree>
    <p:extLst>
      <p:ext uri="{BB962C8B-B14F-4D97-AF65-F5344CB8AC3E}">
        <p14:creationId xmlns:p14="http://schemas.microsoft.com/office/powerpoint/2010/main" val="17534892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Basic Structure</a:t>
            </a:r>
            <a:endParaRPr lang="en-US" dirty="0"/>
          </a:p>
        </p:txBody>
      </p:sp>
      <p:sp>
        <p:nvSpPr>
          <p:cNvPr id="5" name="Content Placeholder 4"/>
          <p:cNvSpPr>
            <a:spLocks noGrp="1"/>
          </p:cNvSpPr>
          <p:nvPr>
            <p:ph idx="1"/>
          </p:nvPr>
        </p:nvSpPr>
        <p:spPr>
          <a:xfrm>
            <a:off x="751113" y="2088443"/>
            <a:ext cx="8162699" cy="4480631"/>
          </a:xfrm>
        </p:spPr>
        <p:txBody>
          <a:bodyPr>
            <a:noAutofit/>
          </a:bodyPr>
          <a:lstStyle/>
          <a:p>
            <a:r>
              <a:rPr lang="en-US" sz="2400" dirty="0" smtClean="0"/>
              <a:t>Looks very similar to No Child Left Behind</a:t>
            </a:r>
            <a:endParaRPr lang="en-US" sz="2400" dirty="0"/>
          </a:p>
          <a:p>
            <a:pPr lvl="1"/>
            <a:r>
              <a:rPr lang="en-US" sz="2400" dirty="0" smtClean="0"/>
              <a:t>States </a:t>
            </a:r>
            <a:r>
              <a:rPr lang="en-US" sz="2400" dirty="0"/>
              <a:t>choose standards and assessments, work towards goals</a:t>
            </a:r>
          </a:p>
          <a:p>
            <a:pPr lvl="1"/>
            <a:r>
              <a:rPr lang="en-US" sz="2400" dirty="0"/>
              <a:t>Student achievement is reported out by subgroup</a:t>
            </a:r>
          </a:p>
          <a:p>
            <a:pPr lvl="1"/>
            <a:r>
              <a:rPr lang="en-US" sz="2400" dirty="0" smtClean="0"/>
              <a:t>States hold schools </a:t>
            </a:r>
            <a:r>
              <a:rPr lang="en-US" sz="2400" dirty="0"/>
              <a:t>and districts </a:t>
            </a:r>
            <a:r>
              <a:rPr lang="en-US" sz="2400" dirty="0" smtClean="0"/>
              <a:t>accountable </a:t>
            </a:r>
            <a:r>
              <a:rPr lang="en-US" sz="2400" dirty="0"/>
              <a:t>for subgroup performance</a:t>
            </a:r>
          </a:p>
          <a:p>
            <a:pPr lvl="1"/>
            <a:r>
              <a:rPr lang="en-US" sz="2400" dirty="0"/>
              <a:t>Funding flows from ED to States to districts to schools</a:t>
            </a:r>
          </a:p>
          <a:p>
            <a:pPr lvl="1"/>
            <a:r>
              <a:rPr lang="en-US" sz="2400" dirty="0"/>
              <a:t>Maintains major formula grant funding streams (and many competitive programs too)</a:t>
            </a:r>
          </a:p>
        </p:txBody>
      </p:sp>
      <p:sp>
        <p:nvSpPr>
          <p:cNvPr id="3" name="Slide Number Placeholder 2"/>
          <p:cNvSpPr>
            <a:spLocks noGrp="1"/>
          </p:cNvSpPr>
          <p:nvPr>
            <p:ph type="sldNum" sz="quarter" idx="12"/>
          </p:nvPr>
        </p:nvSpPr>
        <p:spPr/>
        <p:txBody>
          <a:bodyPr/>
          <a:lstStyle/>
          <a:p>
            <a:fld id="{5CC42AE1-40A2-4F81-9633-FBE296E6079B}" type="slidenum">
              <a:rPr lang="en-US" smtClean="0"/>
              <a:t>10</a:t>
            </a:fld>
            <a:endParaRPr lang="en-US" dirty="0"/>
          </a:p>
        </p:txBody>
      </p:sp>
      <p:sp>
        <p:nvSpPr>
          <p:cNvPr id="6" name="Footer Placeholder 5"/>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13173720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6656"/>
            <a:ext cx="8913813" cy="914400"/>
          </a:xfrm>
        </p:spPr>
        <p:txBody>
          <a:bodyPr>
            <a:normAutofit/>
          </a:bodyPr>
          <a:lstStyle/>
          <a:p>
            <a:r>
              <a:rPr lang="en-US" dirty="0" smtClean="0"/>
              <a:t>Key Differences:</a:t>
            </a:r>
            <a:endParaRPr lang="en-US" dirty="0"/>
          </a:p>
        </p:txBody>
      </p:sp>
      <p:sp>
        <p:nvSpPr>
          <p:cNvPr id="3" name="Content Placeholder 2"/>
          <p:cNvSpPr>
            <a:spLocks noGrp="1"/>
          </p:cNvSpPr>
          <p:nvPr>
            <p:ph idx="1"/>
          </p:nvPr>
        </p:nvSpPr>
        <p:spPr>
          <a:xfrm>
            <a:off x="342901" y="1645689"/>
            <a:ext cx="8570912" cy="3670767"/>
          </a:xfrm>
        </p:spPr>
        <p:txBody>
          <a:bodyPr>
            <a:noAutofit/>
          </a:bodyPr>
          <a:lstStyle/>
          <a:p>
            <a:r>
              <a:rPr lang="en-US" dirty="0">
                <a:solidFill>
                  <a:srgbClr val="C00000"/>
                </a:solidFill>
              </a:rPr>
              <a:t>(</a:t>
            </a:r>
            <a:r>
              <a:rPr lang="en-US" sz="2400" dirty="0">
                <a:solidFill>
                  <a:srgbClr val="C00000"/>
                </a:solidFill>
              </a:rPr>
              <a:t>NEW) </a:t>
            </a:r>
            <a:r>
              <a:rPr lang="en-US" sz="2400" dirty="0" smtClean="0"/>
              <a:t>States </a:t>
            </a:r>
            <a:r>
              <a:rPr lang="en-US" sz="2400" dirty="0"/>
              <a:t>now in the driver’s seat</a:t>
            </a:r>
          </a:p>
          <a:p>
            <a:pPr lvl="1"/>
            <a:r>
              <a:rPr lang="en-US" sz="2000" dirty="0"/>
              <a:t>Much more authority to make decisions, choose standards and assessments, goals, and means of accountability</a:t>
            </a:r>
          </a:p>
          <a:p>
            <a:pPr lvl="1"/>
            <a:r>
              <a:rPr lang="en-US" sz="2000" dirty="0"/>
              <a:t>States also responsible for enforcing many requirements</a:t>
            </a:r>
          </a:p>
          <a:p>
            <a:r>
              <a:rPr lang="en-US" sz="2400" dirty="0" smtClean="0">
                <a:solidFill>
                  <a:srgbClr val="C00000"/>
                </a:solidFill>
              </a:rPr>
              <a:t>(</a:t>
            </a:r>
            <a:r>
              <a:rPr lang="en-US" sz="2400" dirty="0">
                <a:solidFill>
                  <a:srgbClr val="C00000"/>
                </a:solidFill>
              </a:rPr>
              <a:t>NEW) </a:t>
            </a:r>
            <a:r>
              <a:rPr lang="en-US" sz="2400" dirty="0" smtClean="0"/>
              <a:t>The </a:t>
            </a:r>
            <a:r>
              <a:rPr lang="en-US" sz="2400" dirty="0"/>
              <a:t>“big acronyms” have been eliminated</a:t>
            </a:r>
          </a:p>
          <a:p>
            <a:pPr lvl="1"/>
            <a:r>
              <a:rPr lang="en-US" sz="2000" dirty="0"/>
              <a:t>No more AYP, HQT, or SES</a:t>
            </a:r>
          </a:p>
          <a:p>
            <a:r>
              <a:rPr lang="en-US" sz="2400" dirty="0">
                <a:solidFill>
                  <a:srgbClr val="C00000"/>
                </a:solidFill>
              </a:rPr>
              <a:t>(NEW) </a:t>
            </a:r>
            <a:r>
              <a:rPr lang="en-US" sz="2400" dirty="0" smtClean="0"/>
              <a:t>Limitations </a:t>
            </a:r>
            <a:r>
              <a:rPr lang="en-US" sz="2400" dirty="0"/>
              <a:t>on Secretarial authority</a:t>
            </a:r>
          </a:p>
          <a:p>
            <a:pPr lvl="1"/>
            <a:r>
              <a:rPr lang="en-US" sz="2000" dirty="0"/>
              <a:t>Especially around State </a:t>
            </a:r>
            <a:r>
              <a:rPr lang="en-US" sz="2000" dirty="0" smtClean="0"/>
              <a:t>plans and waivers (very specific and repeated throughout the law)</a:t>
            </a:r>
            <a:endParaRPr lang="en-US" sz="2000" dirty="0"/>
          </a:p>
          <a:p>
            <a:r>
              <a:rPr lang="en-US" sz="2400" dirty="0">
                <a:solidFill>
                  <a:srgbClr val="C00000"/>
                </a:solidFill>
              </a:rPr>
              <a:t>(NEW) </a:t>
            </a:r>
            <a:r>
              <a:rPr lang="en-US" sz="2400" dirty="0" smtClean="0"/>
              <a:t>Consolidates/eliminates </a:t>
            </a:r>
            <a:r>
              <a:rPr lang="en-US" sz="2400" dirty="0"/>
              <a:t>a number of smaller grant programs</a:t>
            </a:r>
          </a:p>
        </p:txBody>
      </p:sp>
      <p:sp>
        <p:nvSpPr>
          <p:cNvPr id="5" name="Slide Number Placeholder 4"/>
          <p:cNvSpPr>
            <a:spLocks noGrp="1"/>
          </p:cNvSpPr>
          <p:nvPr>
            <p:ph type="sldNum" sz="quarter" idx="12"/>
          </p:nvPr>
        </p:nvSpPr>
        <p:spPr/>
        <p:txBody>
          <a:bodyPr/>
          <a:lstStyle/>
          <a:p>
            <a:fld id="{5CC42AE1-40A2-4F81-9633-FBE296E6079B}" type="slidenum">
              <a:rPr lang="en-US" smtClean="0"/>
              <a:t>11</a:t>
            </a:fld>
            <a:endParaRPr lang="en-US" dirty="0"/>
          </a:p>
        </p:txBody>
      </p:sp>
      <p:sp>
        <p:nvSpPr>
          <p:cNvPr id="6" name="Footer Placeholder 5"/>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26222866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Eliminations</a:t>
            </a:r>
            <a:endParaRPr lang="en-US" dirty="0"/>
          </a:p>
        </p:txBody>
      </p:sp>
      <p:sp>
        <p:nvSpPr>
          <p:cNvPr id="3" name="Content Placeholder 2"/>
          <p:cNvSpPr>
            <a:spLocks noGrp="1"/>
          </p:cNvSpPr>
          <p:nvPr>
            <p:ph idx="1"/>
          </p:nvPr>
        </p:nvSpPr>
        <p:spPr>
          <a:xfrm>
            <a:off x="824088" y="2253343"/>
            <a:ext cx="7261909" cy="3986644"/>
          </a:xfrm>
        </p:spPr>
        <p:txBody>
          <a:bodyPr>
            <a:normAutofit/>
          </a:bodyPr>
          <a:lstStyle/>
          <a:p>
            <a:pPr>
              <a:lnSpc>
                <a:spcPct val="120000"/>
              </a:lnSpc>
              <a:spcBef>
                <a:spcPts val="0"/>
              </a:spcBef>
            </a:pPr>
            <a:r>
              <a:rPr lang="en-US" dirty="0" smtClean="0"/>
              <a:t>Sec. 1003(g) School Improvement Grants</a:t>
            </a:r>
          </a:p>
          <a:p>
            <a:pPr>
              <a:lnSpc>
                <a:spcPct val="120000"/>
              </a:lnSpc>
              <a:spcBef>
                <a:spcPts val="0"/>
              </a:spcBef>
            </a:pPr>
            <a:r>
              <a:rPr lang="en-US" dirty="0" smtClean="0"/>
              <a:t>Reading First, Early Reading first</a:t>
            </a:r>
          </a:p>
          <a:p>
            <a:pPr>
              <a:lnSpc>
                <a:spcPct val="120000"/>
              </a:lnSpc>
              <a:spcBef>
                <a:spcPts val="0"/>
              </a:spcBef>
            </a:pPr>
            <a:r>
              <a:rPr lang="en-US" dirty="0" smtClean="0"/>
              <a:t>Even Start</a:t>
            </a:r>
          </a:p>
          <a:p>
            <a:pPr>
              <a:lnSpc>
                <a:spcPct val="120000"/>
              </a:lnSpc>
              <a:spcBef>
                <a:spcPts val="0"/>
              </a:spcBef>
            </a:pPr>
            <a:r>
              <a:rPr lang="en-US" dirty="0" smtClean="0"/>
              <a:t>Improving Literacy through School Libraries</a:t>
            </a:r>
          </a:p>
          <a:p>
            <a:pPr>
              <a:lnSpc>
                <a:spcPct val="120000"/>
              </a:lnSpc>
              <a:spcBef>
                <a:spcPts val="0"/>
              </a:spcBef>
            </a:pPr>
            <a:r>
              <a:rPr lang="en-US" dirty="0" smtClean="0"/>
              <a:t>Close Up Fellowships</a:t>
            </a:r>
          </a:p>
          <a:p>
            <a:pPr>
              <a:lnSpc>
                <a:spcPct val="120000"/>
              </a:lnSpc>
              <a:spcBef>
                <a:spcPts val="0"/>
              </a:spcBef>
            </a:pPr>
            <a:r>
              <a:rPr lang="en-US" dirty="0" smtClean="0"/>
              <a:t>Advanced Placement</a:t>
            </a:r>
          </a:p>
          <a:p>
            <a:pPr>
              <a:lnSpc>
                <a:spcPct val="120000"/>
              </a:lnSpc>
              <a:spcBef>
                <a:spcPts val="0"/>
              </a:spcBef>
            </a:pPr>
            <a:r>
              <a:rPr lang="en-US" dirty="0" smtClean="0"/>
              <a:t>School Dropout Prevention</a:t>
            </a:r>
          </a:p>
          <a:p>
            <a:pPr>
              <a:lnSpc>
                <a:spcPct val="120000"/>
              </a:lnSpc>
              <a:spcBef>
                <a:spcPts val="0"/>
              </a:spcBef>
            </a:pPr>
            <a:r>
              <a:rPr lang="en-US" dirty="0" smtClean="0"/>
              <a:t>Math and Science Partnerships</a:t>
            </a:r>
          </a:p>
          <a:p>
            <a:pPr>
              <a:lnSpc>
                <a:spcPct val="120000"/>
              </a:lnSpc>
              <a:spcBef>
                <a:spcPts val="0"/>
              </a:spcBef>
            </a:pPr>
            <a:r>
              <a:rPr lang="en-US" dirty="0" smtClean="0"/>
              <a:t>Ed-Tech</a:t>
            </a:r>
          </a:p>
          <a:p>
            <a:pPr>
              <a:lnSpc>
                <a:spcPct val="120000"/>
              </a:lnSpc>
              <a:spcBef>
                <a:spcPts val="0"/>
              </a:spcBef>
            </a:pPr>
            <a:r>
              <a:rPr lang="en-US" dirty="0" smtClean="0"/>
              <a:t>Safe and Drug-</a:t>
            </a:r>
            <a:r>
              <a:rPr lang="en-US" dirty="0"/>
              <a:t>F</a:t>
            </a:r>
            <a:r>
              <a:rPr lang="en-US" dirty="0" smtClean="0"/>
              <a:t>ree Schools</a:t>
            </a:r>
          </a:p>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12</a:t>
            </a:fld>
            <a:endParaRPr lang="en-US" dirty="0"/>
          </a:p>
        </p:txBody>
      </p:sp>
      <p:sp>
        <p:nvSpPr>
          <p:cNvPr id="6" name="Footer Placeholder 5"/>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1248363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Eliminations (cont.)</a:t>
            </a:r>
            <a:endParaRPr lang="en-US" dirty="0"/>
          </a:p>
        </p:txBody>
      </p:sp>
      <p:sp>
        <p:nvSpPr>
          <p:cNvPr id="3" name="Content Placeholder 2"/>
          <p:cNvSpPr>
            <a:spLocks noGrp="1"/>
          </p:cNvSpPr>
          <p:nvPr>
            <p:ph idx="1"/>
          </p:nvPr>
        </p:nvSpPr>
        <p:spPr>
          <a:xfrm>
            <a:off x="824089" y="2176248"/>
            <a:ext cx="7645834" cy="3942793"/>
          </a:xfrm>
        </p:spPr>
        <p:txBody>
          <a:bodyPr>
            <a:normAutofit/>
          </a:bodyPr>
          <a:lstStyle/>
          <a:p>
            <a:pPr>
              <a:lnSpc>
                <a:spcPct val="120000"/>
              </a:lnSpc>
              <a:spcBef>
                <a:spcPts val="0"/>
              </a:spcBef>
            </a:pPr>
            <a:r>
              <a:rPr lang="en-US" dirty="0" smtClean="0"/>
              <a:t>Reading is Fundamental</a:t>
            </a:r>
          </a:p>
          <a:p>
            <a:pPr>
              <a:lnSpc>
                <a:spcPct val="120000"/>
              </a:lnSpc>
              <a:spcBef>
                <a:spcPts val="0"/>
              </a:spcBef>
            </a:pPr>
            <a:r>
              <a:rPr lang="en-US" dirty="0" smtClean="0"/>
              <a:t>Ready to Teach</a:t>
            </a:r>
          </a:p>
          <a:p>
            <a:pPr>
              <a:lnSpc>
                <a:spcPct val="120000"/>
              </a:lnSpc>
              <a:spcBef>
                <a:spcPts val="0"/>
              </a:spcBef>
            </a:pPr>
            <a:r>
              <a:rPr lang="en-US" dirty="0" smtClean="0"/>
              <a:t>Elementary and Secondary School Counseling</a:t>
            </a:r>
          </a:p>
          <a:p>
            <a:pPr>
              <a:lnSpc>
                <a:spcPct val="120000"/>
              </a:lnSpc>
              <a:spcBef>
                <a:spcPts val="0"/>
              </a:spcBef>
            </a:pPr>
            <a:r>
              <a:rPr lang="en-US" dirty="0" smtClean="0"/>
              <a:t>Carol M. White Physical Education</a:t>
            </a:r>
          </a:p>
          <a:p>
            <a:pPr>
              <a:lnSpc>
                <a:spcPct val="120000"/>
              </a:lnSpc>
              <a:spcBef>
                <a:spcPts val="0"/>
              </a:spcBef>
            </a:pPr>
            <a:r>
              <a:rPr lang="en-US" dirty="0" smtClean="0"/>
              <a:t>Smaller Learning Communities</a:t>
            </a:r>
          </a:p>
          <a:p>
            <a:pPr>
              <a:lnSpc>
                <a:spcPct val="120000"/>
              </a:lnSpc>
              <a:spcBef>
                <a:spcPts val="0"/>
              </a:spcBef>
            </a:pPr>
            <a:r>
              <a:rPr lang="en-US" dirty="0" smtClean="0"/>
              <a:t>Star Schools</a:t>
            </a:r>
          </a:p>
          <a:p>
            <a:pPr>
              <a:lnSpc>
                <a:spcPct val="120000"/>
              </a:lnSpc>
              <a:spcBef>
                <a:spcPts val="0"/>
              </a:spcBef>
            </a:pPr>
            <a:r>
              <a:rPr lang="en-US" dirty="0" smtClean="0"/>
              <a:t>Combating Domestic Violence</a:t>
            </a:r>
          </a:p>
          <a:p>
            <a:pPr>
              <a:lnSpc>
                <a:spcPct val="120000"/>
              </a:lnSpc>
              <a:spcBef>
                <a:spcPts val="0"/>
              </a:spcBef>
            </a:pPr>
            <a:r>
              <a:rPr lang="en-US" dirty="0" smtClean="0"/>
              <a:t>Exchanges with Historic Whaling and Trading Partners</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13</a:t>
            </a:fld>
            <a:endParaRPr lang="en-US" dirty="0"/>
          </a:p>
        </p:txBody>
      </p:sp>
      <p:sp>
        <p:nvSpPr>
          <p:cNvPr id="6" name="TextBox 5"/>
          <p:cNvSpPr txBox="1"/>
          <p:nvPr/>
        </p:nvSpPr>
        <p:spPr>
          <a:xfrm>
            <a:off x="348694" y="5525010"/>
            <a:ext cx="8596623" cy="923330"/>
          </a:xfrm>
          <a:prstGeom prst="rect">
            <a:avLst/>
          </a:prstGeom>
          <a:noFill/>
        </p:spPr>
        <p:txBody>
          <a:bodyPr wrap="square" rtlCol="0">
            <a:spAutoFit/>
          </a:bodyPr>
          <a:lstStyle/>
          <a:p>
            <a:r>
              <a:rPr lang="en-US" b="1" u="sng" dirty="0" smtClean="0">
                <a:solidFill>
                  <a:schemeClr val="accent1"/>
                </a:solidFill>
              </a:rPr>
              <a:t>NOTES:</a:t>
            </a:r>
            <a:r>
              <a:rPr lang="en-US" dirty="0" smtClean="0">
                <a:solidFill>
                  <a:schemeClr val="accent1"/>
                </a:solidFill>
              </a:rPr>
              <a:t>	(1) this is a </a:t>
            </a:r>
            <a:r>
              <a:rPr lang="en-US" b="1" u="sng" dirty="0" smtClean="0">
                <a:solidFill>
                  <a:schemeClr val="accent1"/>
                </a:solidFill>
              </a:rPr>
              <a:t>partial</a:t>
            </a:r>
            <a:r>
              <a:rPr lang="en-US" dirty="0" smtClean="0">
                <a:solidFill>
                  <a:schemeClr val="accent1"/>
                </a:solidFill>
              </a:rPr>
              <a:t> list</a:t>
            </a:r>
          </a:p>
          <a:p>
            <a:r>
              <a:rPr lang="en-US" dirty="0">
                <a:solidFill>
                  <a:schemeClr val="accent1"/>
                </a:solidFill>
              </a:rPr>
              <a:t>	</a:t>
            </a:r>
            <a:r>
              <a:rPr lang="en-US" dirty="0" smtClean="0">
                <a:solidFill>
                  <a:schemeClr val="accent1"/>
                </a:solidFill>
              </a:rPr>
              <a:t>(2) many programs eliminated as separate funding streams are 		allowable uses of funds under other grants (e.g. DSS, Title IV)</a:t>
            </a:r>
            <a:endParaRPr lang="en-US" dirty="0">
              <a:solidFill>
                <a:schemeClr val="accent1"/>
              </a:solidFill>
            </a:endParaRPr>
          </a:p>
        </p:txBody>
      </p:sp>
      <p:sp>
        <p:nvSpPr>
          <p:cNvPr id="7" name="Footer Placeholder 6"/>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4449607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53143"/>
            <a:ext cx="8913813" cy="914400"/>
          </a:xfrm>
        </p:spPr>
        <p:txBody>
          <a:bodyPr>
            <a:normAutofit/>
          </a:bodyPr>
          <a:lstStyle/>
          <a:p>
            <a:r>
              <a:rPr lang="en-US" dirty="0" smtClean="0"/>
              <a:t>Timeline for Implementation</a:t>
            </a:r>
            <a:endParaRPr lang="en-US" dirty="0"/>
          </a:p>
        </p:txBody>
      </p:sp>
      <p:sp>
        <p:nvSpPr>
          <p:cNvPr id="3" name="Content Placeholder 2"/>
          <p:cNvSpPr>
            <a:spLocks noGrp="1"/>
          </p:cNvSpPr>
          <p:nvPr>
            <p:ph idx="1"/>
          </p:nvPr>
        </p:nvSpPr>
        <p:spPr>
          <a:xfrm>
            <a:off x="538842" y="1714500"/>
            <a:ext cx="8251051" cy="4299857"/>
          </a:xfrm>
        </p:spPr>
        <p:txBody>
          <a:bodyPr>
            <a:noAutofit/>
          </a:bodyPr>
          <a:lstStyle/>
          <a:p>
            <a:r>
              <a:rPr lang="en-US" dirty="0"/>
              <a:t>ESEA waivers </a:t>
            </a:r>
            <a:r>
              <a:rPr lang="en-US" dirty="0" smtClean="0"/>
              <a:t>terminated </a:t>
            </a:r>
            <a:r>
              <a:rPr lang="en-US" dirty="0"/>
              <a:t>August 1, 2016</a:t>
            </a:r>
          </a:p>
          <a:p>
            <a:r>
              <a:rPr lang="en-US" dirty="0"/>
              <a:t>New law effective for competitive grants (at federal level) on October 1, 2016</a:t>
            </a:r>
          </a:p>
          <a:p>
            <a:r>
              <a:rPr lang="en-US" dirty="0"/>
              <a:t>New law effective for non-competitive formula grants (at federal level) on July 1, 2016 per </a:t>
            </a:r>
            <a:r>
              <a:rPr lang="en-US" dirty="0" smtClean="0"/>
              <a:t>ESSA</a:t>
            </a:r>
          </a:p>
          <a:p>
            <a:pPr marL="0" indent="0">
              <a:buNone/>
            </a:pPr>
            <a:r>
              <a:rPr lang="en-US" sz="1800" b="1" u="sng" dirty="0" smtClean="0">
                <a:solidFill>
                  <a:srgbClr val="C00000"/>
                </a:solidFill>
              </a:rPr>
              <a:t>BUT</a:t>
            </a:r>
            <a:r>
              <a:rPr lang="en-US" sz="1800" b="1" u="sng" dirty="0">
                <a:solidFill>
                  <a:srgbClr val="C00000"/>
                </a:solidFill>
              </a:rPr>
              <a:t>:</a:t>
            </a:r>
          </a:p>
          <a:p>
            <a:pPr marL="530352" lvl="1" indent="0" algn="just">
              <a:buNone/>
            </a:pPr>
            <a:r>
              <a:rPr lang="en-US" sz="1800" dirty="0"/>
              <a:t>Omnibus appropriations bill passed December 18</a:t>
            </a:r>
            <a:r>
              <a:rPr lang="en-US" sz="1800" baseline="30000" dirty="0"/>
              <a:t>th</a:t>
            </a:r>
            <a:r>
              <a:rPr lang="en-US" sz="1800" dirty="0"/>
              <a:t> says: “SEC. 312. Notwithstanding section 5(b) of the Every Student Succeeds Act, funds provided in this Act </a:t>
            </a:r>
            <a:r>
              <a:rPr lang="en-US" sz="1800" b="1" u="sng" dirty="0"/>
              <a:t>for non-competitive formula grant programs authorized by the ESEA for use during academic year 2016–2017 shall be administered in accordance with the ESEA </a:t>
            </a:r>
            <a:r>
              <a:rPr lang="en-US" sz="1800" dirty="0"/>
              <a:t>as in effect on the day before the date of enactment of the Every Student Succeeds Act</a:t>
            </a:r>
            <a:r>
              <a:rPr lang="en-US" sz="1800" dirty="0" smtClean="0"/>
              <a:t>.”</a:t>
            </a:r>
            <a:endParaRPr lang="en-US" sz="1800" dirty="0"/>
          </a:p>
        </p:txBody>
      </p:sp>
      <p:sp>
        <p:nvSpPr>
          <p:cNvPr id="5" name="Slide Number Placeholder 4"/>
          <p:cNvSpPr>
            <a:spLocks noGrp="1"/>
          </p:cNvSpPr>
          <p:nvPr>
            <p:ph type="sldNum" sz="quarter" idx="12"/>
          </p:nvPr>
        </p:nvSpPr>
        <p:spPr/>
        <p:txBody>
          <a:bodyPr/>
          <a:lstStyle/>
          <a:p>
            <a:fld id="{5CC42AE1-40A2-4F81-9633-FBE296E6079B}" type="slidenum">
              <a:rPr lang="en-US" smtClean="0"/>
              <a:t>14</a:t>
            </a:fld>
            <a:endParaRPr lang="en-US" dirty="0"/>
          </a:p>
        </p:txBody>
      </p:sp>
      <p:sp>
        <p:nvSpPr>
          <p:cNvPr id="6" name="Footer Placeholder 5"/>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18774587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65414"/>
            <a:ext cx="8913813" cy="1172842"/>
          </a:xfrm>
        </p:spPr>
        <p:txBody>
          <a:bodyPr>
            <a:normAutofit fontScale="90000"/>
          </a:bodyPr>
          <a:lstStyle/>
          <a:p>
            <a:r>
              <a:rPr lang="en-US" sz="4000" dirty="0"/>
              <a:t>Timeline for Implementation (cont.)</a:t>
            </a:r>
          </a:p>
        </p:txBody>
      </p:sp>
      <p:sp>
        <p:nvSpPr>
          <p:cNvPr id="3" name="Content Placeholder 2"/>
          <p:cNvSpPr>
            <a:spLocks noGrp="1"/>
          </p:cNvSpPr>
          <p:nvPr>
            <p:ph idx="1"/>
          </p:nvPr>
        </p:nvSpPr>
        <p:spPr>
          <a:xfrm>
            <a:off x="522194" y="2285319"/>
            <a:ext cx="8724900" cy="3670767"/>
          </a:xfrm>
        </p:spPr>
        <p:txBody>
          <a:bodyPr>
            <a:noAutofit/>
          </a:bodyPr>
          <a:lstStyle/>
          <a:p>
            <a:r>
              <a:rPr lang="en-US" sz="2400" dirty="0" smtClean="0"/>
              <a:t>State </a:t>
            </a:r>
            <a:r>
              <a:rPr lang="en-US" sz="2400" dirty="0"/>
              <a:t>accountability systems effective until August 1, 2016 (but continue to support priority/focus schools and those in improvement)</a:t>
            </a:r>
          </a:p>
          <a:p>
            <a:r>
              <a:rPr lang="en-US" sz="2400" dirty="0" smtClean="0"/>
              <a:t>New </a:t>
            </a:r>
            <a:r>
              <a:rPr lang="en-US" sz="2400" dirty="0"/>
              <a:t>State accountability systems (and related interventions) take effect in school year 2017-18 per law</a:t>
            </a:r>
          </a:p>
          <a:p>
            <a:pPr lvl="1"/>
            <a:r>
              <a:rPr lang="en-US" sz="2000" dirty="0" smtClean="0"/>
              <a:t>Proposed regulations: </a:t>
            </a:r>
          </a:p>
          <a:p>
            <a:pPr lvl="2"/>
            <a:r>
              <a:rPr lang="en-US" sz="2000" dirty="0" smtClean="0"/>
              <a:t>State plans to be reviewed in two windows (March and July 2017)</a:t>
            </a:r>
          </a:p>
          <a:p>
            <a:pPr lvl="2"/>
            <a:r>
              <a:rPr lang="en-US" sz="2000" dirty="0" smtClean="0"/>
              <a:t>Comprehensive interventions to start in 2017-18 based on 2016-17 data (except for persistently underperforming schools)</a:t>
            </a:r>
          </a:p>
          <a:p>
            <a:pPr lvl="2"/>
            <a:endParaRPr lang="en-US" dirty="0"/>
          </a:p>
        </p:txBody>
      </p:sp>
      <p:sp>
        <p:nvSpPr>
          <p:cNvPr id="5" name="Slide Number Placeholder 4"/>
          <p:cNvSpPr>
            <a:spLocks noGrp="1"/>
          </p:cNvSpPr>
          <p:nvPr>
            <p:ph type="sldNum" sz="quarter" idx="12"/>
          </p:nvPr>
        </p:nvSpPr>
        <p:spPr/>
        <p:txBody>
          <a:bodyPr/>
          <a:lstStyle/>
          <a:p>
            <a:fld id="{5CC42AE1-40A2-4F81-9633-FBE296E6079B}" type="slidenum">
              <a:rPr lang="en-US" smtClean="0"/>
              <a:t>15</a:t>
            </a:fld>
            <a:endParaRPr lang="en-US" dirty="0"/>
          </a:p>
        </p:txBody>
      </p:sp>
      <p:sp>
        <p:nvSpPr>
          <p:cNvPr id="6" name="Footer Placeholder 5"/>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28528362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8000"/>
            <a:ext cx="8913813" cy="1203685"/>
          </a:xfrm>
        </p:spPr>
        <p:txBody>
          <a:bodyPr>
            <a:noAutofit/>
          </a:bodyPr>
          <a:lstStyle/>
          <a:p>
            <a:r>
              <a:rPr lang="en-US" dirty="0"/>
              <a:t>Timeline for Implementation (cont.)</a:t>
            </a:r>
          </a:p>
        </p:txBody>
      </p:sp>
      <p:sp>
        <p:nvSpPr>
          <p:cNvPr id="3" name="Content Placeholder 2"/>
          <p:cNvSpPr>
            <a:spLocks noGrp="1"/>
          </p:cNvSpPr>
          <p:nvPr>
            <p:ph idx="1"/>
          </p:nvPr>
        </p:nvSpPr>
        <p:spPr>
          <a:xfrm>
            <a:off x="604157" y="1861457"/>
            <a:ext cx="8309656" cy="4707618"/>
          </a:xfrm>
        </p:spPr>
        <p:txBody>
          <a:bodyPr>
            <a:normAutofit fontScale="25000" lnSpcReduction="20000"/>
          </a:bodyPr>
          <a:lstStyle/>
          <a:p>
            <a:pPr marL="0" indent="0">
              <a:buNone/>
            </a:pPr>
            <a:r>
              <a:rPr lang="en-US" sz="9600" dirty="0" smtClean="0"/>
              <a:t>January 28, 2016 Dear Colleague Letter:</a:t>
            </a:r>
            <a:endParaRPr lang="en-US" sz="4800" dirty="0" smtClean="0"/>
          </a:p>
          <a:p>
            <a:r>
              <a:rPr lang="en-US" sz="9600" dirty="0" smtClean="0"/>
              <a:t>The Secretary takes steps to assure orderly transition </a:t>
            </a:r>
          </a:p>
          <a:p>
            <a:r>
              <a:rPr lang="en-US" sz="9600" dirty="0" smtClean="0"/>
              <a:t>2016 formula allocations and programs remain NCLB </a:t>
            </a:r>
          </a:p>
          <a:p>
            <a:r>
              <a:rPr lang="en-US" sz="9600" dirty="0" smtClean="0"/>
              <a:t>Exceptions: Flex waiver states:</a:t>
            </a:r>
          </a:p>
          <a:p>
            <a:pPr lvl="1"/>
            <a:r>
              <a:rPr lang="en-US" sz="9600" dirty="0" smtClean="0"/>
              <a:t>No need to comply where focus and gap interventions adversely affected:</a:t>
            </a:r>
          </a:p>
          <a:p>
            <a:pPr lvl="2">
              <a:buFont typeface="Arial" panose="020B0604020202020204" pitchFamily="34" charset="0"/>
              <a:buChar char="•"/>
            </a:pPr>
            <a:r>
              <a:rPr lang="en-US" sz="9600" dirty="0" smtClean="0"/>
              <a:t>95%  SIG to SI schools </a:t>
            </a:r>
          </a:p>
          <a:p>
            <a:pPr lvl="2">
              <a:buFont typeface="Arial" panose="020B0604020202020204" pitchFamily="34" charset="0"/>
              <a:buChar char="•"/>
            </a:pPr>
            <a:r>
              <a:rPr lang="en-US" sz="9600" dirty="0" smtClean="0"/>
              <a:t>SW 40% requirement </a:t>
            </a:r>
          </a:p>
          <a:p>
            <a:pPr lvl="2">
              <a:buFont typeface="Arial" panose="020B0604020202020204" pitchFamily="34" charset="0"/>
              <a:buChar char="•"/>
            </a:pPr>
            <a:r>
              <a:rPr lang="en-US" sz="9600" dirty="0" smtClean="0"/>
              <a:t>Restrictions in transferability    </a:t>
            </a:r>
          </a:p>
          <a:p>
            <a:pPr lvl="2">
              <a:buFont typeface="Arial" panose="020B0604020202020204" pitchFamily="34" charset="0"/>
              <a:buChar char="•"/>
            </a:pPr>
            <a:r>
              <a:rPr lang="en-US" sz="9600" dirty="0" smtClean="0"/>
              <a:t>Rural schools restrictions    </a:t>
            </a:r>
          </a:p>
          <a:p>
            <a:pPr lvl="2">
              <a:buFont typeface="Arial" panose="020B0604020202020204" pitchFamily="34" charset="0"/>
              <a:buChar char="•"/>
            </a:pPr>
            <a:r>
              <a:rPr lang="en-US" sz="9600" dirty="0" smtClean="0"/>
              <a:t>Rank and serve</a:t>
            </a:r>
          </a:p>
          <a:p>
            <a:pPr lvl="1">
              <a:buFont typeface="Arial" panose="020B0604020202020204" pitchFamily="34" charset="0"/>
              <a:buChar char="•"/>
            </a:pPr>
            <a:endParaRPr lang="en-US" sz="6200" dirty="0" smtClean="0">
              <a:solidFill>
                <a:schemeClr val="tx1"/>
              </a:solidFill>
            </a:endParaRPr>
          </a:p>
          <a:p>
            <a:pPr lvl="1">
              <a:buFont typeface="Arial" panose="020B0604020202020204" pitchFamily="34" charset="0"/>
              <a:buChar char="•"/>
            </a:pPr>
            <a:endParaRPr lang="en-US" sz="6200" dirty="0" smtClean="0"/>
          </a:p>
          <a:p>
            <a:pPr lvl="1">
              <a:buFont typeface="Arial" panose="020B0604020202020204" pitchFamily="34" charset="0"/>
              <a:buChar char="•"/>
            </a:pPr>
            <a:endParaRPr lang="en-US" dirty="0" smtClean="0"/>
          </a:p>
          <a:p>
            <a:pPr lvl="1">
              <a:buFont typeface="Arial" panose="020B0604020202020204" pitchFamily="34" charset="0"/>
              <a:buChar char="•"/>
            </a:pPr>
            <a:endParaRPr lang="en-US" dirty="0" smtClean="0"/>
          </a:p>
          <a:p>
            <a:pPr marL="0" indent="0">
              <a:buNone/>
            </a:pPr>
            <a:r>
              <a:rPr lang="en-US" dirty="0"/>
              <a:t> </a:t>
            </a:r>
            <a:r>
              <a:rPr lang="en-US" dirty="0" smtClean="0"/>
              <a:t>      </a:t>
            </a:r>
          </a:p>
          <a:p>
            <a:pPr marL="0" indent="0">
              <a:buNone/>
            </a:pPr>
            <a:endParaRPr lang="en-US" dirty="0"/>
          </a:p>
        </p:txBody>
      </p:sp>
      <p:sp>
        <p:nvSpPr>
          <p:cNvPr id="4" name="Slide Number Placeholder 3"/>
          <p:cNvSpPr>
            <a:spLocks noGrp="1"/>
          </p:cNvSpPr>
          <p:nvPr>
            <p:ph type="sldNum" sz="quarter" idx="12"/>
          </p:nvPr>
        </p:nvSpPr>
        <p:spPr/>
        <p:txBody>
          <a:bodyPr/>
          <a:lstStyle/>
          <a:p>
            <a:fld id="{5CC42AE1-40A2-4F81-9633-FBE296E6079B}" type="slidenum">
              <a:rPr lang="en-US" smtClean="0"/>
              <a:pPr/>
              <a:t>16</a:t>
            </a:fld>
            <a:endParaRPr lang="en-US" dirty="0"/>
          </a:p>
        </p:txBody>
      </p:sp>
      <p:sp>
        <p:nvSpPr>
          <p:cNvPr id="6" name="Footer Placeholder 5"/>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23991235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81743"/>
            <a:ext cx="8913813" cy="1156513"/>
          </a:xfrm>
        </p:spPr>
        <p:txBody>
          <a:bodyPr>
            <a:noAutofit/>
          </a:bodyPr>
          <a:lstStyle/>
          <a:p>
            <a:r>
              <a:rPr lang="en-US" dirty="0"/>
              <a:t>Timeline for Implementation (cont.)</a:t>
            </a:r>
          </a:p>
        </p:txBody>
      </p:sp>
      <p:sp>
        <p:nvSpPr>
          <p:cNvPr id="3" name="Content Placeholder 2"/>
          <p:cNvSpPr>
            <a:spLocks noGrp="1"/>
          </p:cNvSpPr>
          <p:nvPr>
            <p:ph idx="1"/>
          </p:nvPr>
        </p:nvSpPr>
        <p:spPr>
          <a:xfrm>
            <a:off x="587829" y="2595562"/>
            <a:ext cx="8137071" cy="3670767"/>
          </a:xfrm>
        </p:spPr>
        <p:txBody>
          <a:bodyPr>
            <a:normAutofit fontScale="77500" lnSpcReduction="20000"/>
          </a:bodyPr>
          <a:lstStyle/>
          <a:p>
            <a:pPr marL="0" indent="0">
              <a:buNone/>
            </a:pPr>
            <a:r>
              <a:rPr lang="en-US" sz="3100" dirty="0"/>
              <a:t>January 28, 2016 Dear Colleague </a:t>
            </a:r>
            <a:r>
              <a:rPr lang="en-US" sz="3100" dirty="0" smtClean="0"/>
              <a:t>Letter (cont.):</a:t>
            </a:r>
            <a:endParaRPr lang="en-US" sz="300" dirty="0"/>
          </a:p>
          <a:p>
            <a:r>
              <a:rPr lang="en-US" sz="2800" dirty="0" smtClean="0"/>
              <a:t>Exceptions: </a:t>
            </a:r>
            <a:r>
              <a:rPr lang="en-US" sz="2800" dirty="0"/>
              <a:t>N</a:t>
            </a:r>
            <a:r>
              <a:rPr lang="en-US" sz="2800" dirty="0" smtClean="0"/>
              <a:t>on waiver states</a:t>
            </a:r>
          </a:p>
          <a:p>
            <a:pPr lvl="1"/>
            <a:r>
              <a:rPr lang="en-US" sz="2400" dirty="0" smtClean="0"/>
              <a:t>SES and choice </a:t>
            </a:r>
            <a:r>
              <a:rPr lang="en-US" sz="2400" dirty="0" smtClean="0"/>
              <a:t>now voluntary </a:t>
            </a:r>
            <a:r>
              <a:rPr lang="en-US" sz="2400" dirty="0" smtClean="0"/>
              <a:t>– suggest one year transition </a:t>
            </a:r>
            <a:r>
              <a:rPr lang="en-US" sz="2400" dirty="0" smtClean="0"/>
              <a:t>plan</a:t>
            </a:r>
          </a:p>
          <a:p>
            <a:r>
              <a:rPr lang="en-US" sz="2400" dirty="0" smtClean="0"/>
              <a:t>Freeze</a:t>
            </a:r>
            <a:r>
              <a:rPr lang="en-US" sz="2800" dirty="0" smtClean="0"/>
              <a:t> </a:t>
            </a:r>
            <a:r>
              <a:rPr lang="en-US" sz="2800" dirty="0"/>
              <a:t>EL accountability  </a:t>
            </a:r>
            <a:endParaRPr lang="en-US" sz="2800" dirty="0" smtClean="0"/>
          </a:p>
          <a:p>
            <a:r>
              <a:rPr lang="en-US" sz="2600" dirty="0" smtClean="0"/>
              <a:t>HQT </a:t>
            </a:r>
            <a:r>
              <a:rPr lang="en-US" sz="2600" dirty="0"/>
              <a:t>and related requirements where not 100% HQT </a:t>
            </a:r>
            <a:r>
              <a:rPr lang="en-US" sz="2600" dirty="0" smtClean="0"/>
              <a:t>are suspended </a:t>
            </a:r>
          </a:p>
          <a:p>
            <a:pPr lvl="1"/>
            <a:r>
              <a:rPr lang="en-US" sz="2400" dirty="0" smtClean="0"/>
              <a:t>Does NOT apply to paraprofessionals</a:t>
            </a:r>
            <a:endParaRPr lang="en-US" sz="2400" dirty="0"/>
          </a:p>
          <a:p>
            <a:r>
              <a:rPr lang="en-US" sz="2600" dirty="0" smtClean="0"/>
              <a:t>Distribution </a:t>
            </a:r>
            <a:r>
              <a:rPr lang="en-US" sz="2600" dirty="0"/>
              <a:t>equity remains </a:t>
            </a:r>
          </a:p>
          <a:p>
            <a:endParaRPr lang="en-US" sz="2600" dirty="0" smtClean="0"/>
          </a:p>
        </p:txBody>
      </p:sp>
      <p:sp>
        <p:nvSpPr>
          <p:cNvPr id="4" name="Slide Number Placeholder 3"/>
          <p:cNvSpPr>
            <a:spLocks noGrp="1"/>
          </p:cNvSpPr>
          <p:nvPr>
            <p:ph type="sldNum" sz="quarter" idx="12"/>
          </p:nvPr>
        </p:nvSpPr>
        <p:spPr/>
        <p:txBody>
          <a:bodyPr/>
          <a:lstStyle/>
          <a:p>
            <a:fld id="{5CC42AE1-40A2-4F81-9633-FBE296E6079B}" type="slidenum">
              <a:rPr lang="en-US" smtClean="0"/>
              <a:pPr/>
              <a:t>17</a:t>
            </a:fld>
            <a:endParaRPr lang="en-US" dirty="0"/>
          </a:p>
        </p:txBody>
      </p:sp>
      <p:sp>
        <p:nvSpPr>
          <p:cNvPr id="6" name="Footer Placeholder 5"/>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17464846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30729"/>
            <a:ext cx="8913813" cy="1107527"/>
          </a:xfrm>
        </p:spPr>
        <p:txBody>
          <a:bodyPr>
            <a:normAutofit fontScale="90000"/>
          </a:bodyPr>
          <a:lstStyle/>
          <a:p>
            <a:r>
              <a:rPr lang="en-US" sz="4000" dirty="0"/>
              <a:t>Timeline for Implementation (cont.)</a:t>
            </a:r>
          </a:p>
        </p:txBody>
      </p:sp>
      <p:sp>
        <p:nvSpPr>
          <p:cNvPr id="3" name="Content Placeholder 2"/>
          <p:cNvSpPr>
            <a:spLocks noGrp="1"/>
          </p:cNvSpPr>
          <p:nvPr>
            <p:ph idx="1"/>
          </p:nvPr>
        </p:nvSpPr>
        <p:spPr>
          <a:xfrm>
            <a:off x="673553" y="2301647"/>
            <a:ext cx="8240260" cy="4267428"/>
          </a:xfrm>
        </p:spPr>
        <p:txBody>
          <a:bodyPr>
            <a:normAutofit fontScale="92500" lnSpcReduction="10000"/>
          </a:bodyPr>
          <a:lstStyle/>
          <a:p>
            <a:r>
              <a:rPr lang="en-US" sz="2400" dirty="0"/>
              <a:t>Changes to Impact Aid effective in FY 2017</a:t>
            </a:r>
          </a:p>
          <a:p>
            <a:r>
              <a:rPr lang="en-US" sz="2400" dirty="0"/>
              <a:t>All other changes effective upon enactment (December 10</a:t>
            </a:r>
            <a:r>
              <a:rPr lang="en-US" sz="2400" baseline="30000" dirty="0"/>
              <a:t>th</a:t>
            </a:r>
            <a:r>
              <a:rPr lang="en-US" sz="2400" dirty="0"/>
              <a:t>, 2015)</a:t>
            </a:r>
          </a:p>
          <a:p>
            <a:r>
              <a:rPr lang="en-US" sz="2400" dirty="0"/>
              <a:t>Program transition:</a:t>
            </a:r>
          </a:p>
          <a:p>
            <a:pPr lvl="1"/>
            <a:r>
              <a:rPr lang="en-US" sz="2000" dirty="0"/>
              <a:t>Programs </a:t>
            </a:r>
            <a:r>
              <a:rPr lang="en-US" sz="2000" u="sng" dirty="0"/>
              <a:t>not substantively similar</a:t>
            </a:r>
            <a:r>
              <a:rPr lang="en-US" sz="2000" dirty="0"/>
              <a:t> to something else in this bill will continue to receive funds until September 30, 2016</a:t>
            </a:r>
          </a:p>
          <a:p>
            <a:pPr lvl="1"/>
            <a:r>
              <a:rPr lang="en-US" sz="2000" dirty="0"/>
              <a:t>Programs </a:t>
            </a:r>
            <a:r>
              <a:rPr lang="en-US" sz="2000" u="sng" dirty="0"/>
              <a:t>no longer authorized but substantively similar </a:t>
            </a:r>
            <a:r>
              <a:rPr lang="en-US" sz="2000" dirty="0"/>
              <a:t>to programs in the bill may finish out multi-year grants in accordance with grant terms</a:t>
            </a:r>
          </a:p>
          <a:p>
            <a:pPr lvl="1"/>
            <a:r>
              <a:rPr lang="en-US" sz="2000" dirty="0"/>
              <a:t>Programs </a:t>
            </a:r>
            <a:r>
              <a:rPr lang="en-US" sz="2000" u="sng" dirty="0"/>
              <a:t>still authorized</a:t>
            </a:r>
            <a:r>
              <a:rPr lang="en-US" sz="2000" dirty="0"/>
              <a:t> as in previous law may use funds awarded prior to enactment under those terms, then transition to new requirements</a:t>
            </a:r>
          </a:p>
          <a:p>
            <a:endParaRPr lang="en-US" dirty="0"/>
          </a:p>
        </p:txBody>
      </p:sp>
      <p:sp>
        <p:nvSpPr>
          <p:cNvPr id="5" name="Slide Number Placeholder 4"/>
          <p:cNvSpPr>
            <a:spLocks noGrp="1"/>
          </p:cNvSpPr>
          <p:nvPr>
            <p:ph type="sldNum" sz="quarter" idx="12"/>
          </p:nvPr>
        </p:nvSpPr>
        <p:spPr/>
        <p:txBody>
          <a:bodyPr/>
          <a:lstStyle/>
          <a:p>
            <a:fld id="{5CC42AE1-40A2-4F81-9633-FBE296E6079B}" type="slidenum">
              <a:rPr lang="en-US" smtClean="0"/>
              <a:t>18</a:t>
            </a:fld>
            <a:endParaRPr lang="en-US" dirty="0"/>
          </a:p>
        </p:txBody>
      </p:sp>
      <p:sp>
        <p:nvSpPr>
          <p:cNvPr id="6" name="Footer Placeholder 5"/>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23565926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 Part A</a:t>
            </a:r>
            <a:endParaRPr lang="en-US" dirty="0"/>
          </a:p>
        </p:txBody>
      </p:sp>
      <p:sp>
        <p:nvSpPr>
          <p:cNvPr id="5" name="Slide Number Placeholder 4"/>
          <p:cNvSpPr>
            <a:spLocks noGrp="1"/>
          </p:cNvSpPr>
          <p:nvPr>
            <p:ph type="sldNum" sz="quarter" idx="12"/>
          </p:nvPr>
        </p:nvSpPr>
        <p:spPr/>
        <p:txBody>
          <a:bodyPr/>
          <a:lstStyle/>
          <a:p>
            <a:fld id="{5CC42AE1-40A2-4F81-9633-FBE296E6079B}" type="slidenum">
              <a:rPr lang="en-US" smtClean="0"/>
              <a:t>19</a:t>
            </a:fld>
            <a:endParaRPr lang="en-US" dirty="0"/>
          </a:p>
        </p:txBody>
      </p:sp>
    </p:spTree>
    <p:extLst>
      <p:ext uri="{BB962C8B-B14F-4D97-AF65-F5344CB8AC3E}">
        <p14:creationId xmlns:p14="http://schemas.microsoft.com/office/powerpoint/2010/main" val="11811774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Passage of ESSA</a:t>
            </a:r>
            <a:endParaRPr lang="en-US" dirty="0"/>
          </a:p>
        </p:txBody>
      </p:sp>
      <p:sp>
        <p:nvSpPr>
          <p:cNvPr id="7" name="Text Placeholder 6"/>
          <p:cNvSpPr>
            <a:spLocks noGrp="1"/>
          </p:cNvSpPr>
          <p:nvPr>
            <p:ph type="body" idx="1"/>
          </p:nvPr>
        </p:nvSpPr>
        <p:spPr/>
        <p:txBody>
          <a:bodyPr/>
          <a:lstStyle/>
          <a:p>
            <a:endParaRPr lang="en-US" dirty="0"/>
          </a:p>
        </p:txBody>
      </p:sp>
      <p:sp>
        <p:nvSpPr>
          <p:cNvPr id="2" name="Slide Number Placeholder 1"/>
          <p:cNvSpPr>
            <a:spLocks noGrp="1"/>
          </p:cNvSpPr>
          <p:nvPr>
            <p:ph type="sldNum" sz="quarter" idx="12"/>
          </p:nvPr>
        </p:nvSpPr>
        <p:spPr/>
        <p:txBody>
          <a:bodyPr/>
          <a:lstStyle/>
          <a:p>
            <a:fld id="{4A822907-8A9D-4F6B-98F6-913902AD56B5}" type="slidenum">
              <a:rPr lang="en-US" smtClean="0"/>
              <a:t>2</a:t>
            </a:fld>
            <a:endParaRPr lang="en-US"/>
          </a:p>
        </p:txBody>
      </p:sp>
    </p:spTree>
    <p:extLst>
      <p:ext uri="{BB962C8B-B14F-4D97-AF65-F5344CB8AC3E}">
        <p14:creationId xmlns:p14="http://schemas.microsoft.com/office/powerpoint/2010/main" val="5444010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666656"/>
            <a:ext cx="8913813" cy="914400"/>
          </a:xfrm>
        </p:spPr>
        <p:txBody>
          <a:bodyPr>
            <a:normAutofit/>
          </a:bodyPr>
          <a:lstStyle/>
          <a:p>
            <a:r>
              <a:rPr lang="en-US" dirty="0" smtClean="0"/>
              <a:t>Funding	</a:t>
            </a:r>
            <a:endParaRPr lang="en-US" dirty="0"/>
          </a:p>
        </p:txBody>
      </p:sp>
      <p:sp>
        <p:nvSpPr>
          <p:cNvPr id="5" name="Content Placeholder 4"/>
          <p:cNvSpPr>
            <a:spLocks noGrp="1"/>
          </p:cNvSpPr>
          <p:nvPr>
            <p:ph idx="1"/>
          </p:nvPr>
        </p:nvSpPr>
        <p:spPr>
          <a:xfrm>
            <a:off x="778933" y="1745673"/>
            <a:ext cx="8037689" cy="4823402"/>
          </a:xfrm>
        </p:spPr>
        <p:txBody>
          <a:bodyPr>
            <a:noAutofit/>
          </a:bodyPr>
          <a:lstStyle/>
          <a:p>
            <a:pPr>
              <a:spcBef>
                <a:spcPts val="600"/>
              </a:spcBef>
            </a:pPr>
            <a:r>
              <a:rPr lang="en-US" dirty="0"/>
              <a:t>Title I funding formula remains the same</a:t>
            </a:r>
          </a:p>
          <a:p>
            <a:pPr>
              <a:spcBef>
                <a:spcPts val="600"/>
              </a:spcBef>
            </a:pPr>
            <a:r>
              <a:rPr lang="en-US" dirty="0"/>
              <a:t>Keeps 1% cap on State administrative </a:t>
            </a:r>
            <a:r>
              <a:rPr lang="en-US" dirty="0" smtClean="0"/>
              <a:t>funds</a:t>
            </a:r>
          </a:p>
          <a:p>
            <a:pPr>
              <a:spcBef>
                <a:spcPts val="600"/>
              </a:spcBef>
            </a:pPr>
            <a:r>
              <a:rPr lang="en-US" dirty="0" smtClean="0">
                <a:solidFill>
                  <a:srgbClr val="C00000"/>
                </a:solidFill>
              </a:rPr>
              <a:t>(</a:t>
            </a:r>
            <a:r>
              <a:rPr lang="en-US" dirty="0">
                <a:solidFill>
                  <a:srgbClr val="C00000"/>
                </a:solidFill>
              </a:rPr>
              <a:t>NEW) </a:t>
            </a:r>
            <a:r>
              <a:rPr lang="en-US" dirty="0" smtClean="0"/>
              <a:t>Pilot Program re: Title I funding formula</a:t>
            </a:r>
          </a:p>
          <a:p>
            <a:pPr lvl="1"/>
            <a:r>
              <a:rPr lang="en-US" dirty="0" smtClean="0"/>
              <a:t>3-year </a:t>
            </a:r>
            <a:r>
              <a:rPr lang="en-US" dirty="0"/>
              <a:t>demonstration agreements with up to 50 LEAs </a:t>
            </a:r>
          </a:p>
          <a:p>
            <a:pPr lvl="2"/>
            <a:r>
              <a:rPr lang="en-US" dirty="0" smtClean="0"/>
              <a:t>LEAs apply directly to ED for a pilot program </a:t>
            </a:r>
          </a:p>
          <a:p>
            <a:pPr lvl="3"/>
            <a:r>
              <a:rPr lang="en-US" dirty="0" smtClean="0"/>
              <a:t>Pilot districts may consolidate certain federal funds (Titles I, II, III, Part A of IV, and Part C of V), State, and local funds to create weighted per-pupil funding systems </a:t>
            </a:r>
          </a:p>
          <a:p>
            <a:pPr lvl="3"/>
            <a:r>
              <a:rPr lang="en-US" dirty="0" smtClean="0"/>
              <a:t>LEA must demonstrate annually that no high-poverty school received less funding on a per-pupil basis for low-income students, ELs </a:t>
            </a:r>
          </a:p>
          <a:p>
            <a:pPr lvl="3"/>
            <a:r>
              <a:rPr lang="en-US" dirty="0" smtClean="0"/>
              <a:t>May renew for an additional 3 years at discretion of the Secretary </a:t>
            </a:r>
          </a:p>
          <a:p>
            <a:pPr lvl="1"/>
            <a:r>
              <a:rPr lang="en-US" dirty="0" smtClean="0"/>
              <a:t>If successful, can expand to any LEA in 2019-20 </a:t>
            </a:r>
            <a:endParaRPr lang="en-US" dirty="0"/>
          </a:p>
        </p:txBody>
      </p:sp>
      <p:sp>
        <p:nvSpPr>
          <p:cNvPr id="3" name="Slide Number Placeholder 2"/>
          <p:cNvSpPr>
            <a:spLocks noGrp="1"/>
          </p:cNvSpPr>
          <p:nvPr>
            <p:ph type="sldNum" sz="quarter" idx="12"/>
          </p:nvPr>
        </p:nvSpPr>
        <p:spPr/>
        <p:txBody>
          <a:bodyPr/>
          <a:lstStyle/>
          <a:p>
            <a:fld id="{5CC42AE1-40A2-4F81-9633-FBE296E6079B}" type="slidenum">
              <a:rPr lang="en-US" smtClean="0"/>
              <a:t>20</a:t>
            </a:fld>
            <a:endParaRPr lang="en-US" dirty="0"/>
          </a:p>
        </p:txBody>
      </p:sp>
      <p:sp>
        <p:nvSpPr>
          <p:cNvPr id="6" name="Footer Placeholder 5"/>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16608697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Funding (cont.)	</a:t>
            </a:r>
            <a:endParaRPr lang="en-US" dirty="0"/>
          </a:p>
        </p:txBody>
      </p:sp>
      <p:sp>
        <p:nvSpPr>
          <p:cNvPr id="5" name="Content Placeholder 4"/>
          <p:cNvSpPr>
            <a:spLocks noGrp="1"/>
          </p:cNvSpPr>
          <p:nvPr>
            <p:ph idx="1"/>
          </p:nvPr>
        </p:nvSpPr>
        <p:spPr>
          <a:xfrm>
            <a:off x="597877" y="2203938"/>
            <a:ext cx="8127023" cy="4062391"/>
          </a:xfrm>
        </p:spPr>
        <p:txBody>
          <a:bodyPr>
            <a:noAutofit/>
          </a:bodyPr>
          <a:lstStyle/>
          <a:p>
            <a:r>
              <a:rPr lang="en-US" sz="2400" dirty="0">
                <a:solidFill>
                  <a:srgbClr val="C00000"/>
                </a:solidFill>
              </a:rPr>
              <a:t>(NEW) </a:t>
            </a:r>
            <a:r>
              <a:rPr lang="en-US" sz="2400" dirty="0" smtClean="0"/>
              <a:t>State-level Set-Asides</a:t>
            </a:r>
            <a:endParaRPr lang="en-US" sz="2400" dirty="0"/>
          </a:p>
          <a:p>
            <a:pPr lvl="1"/>
            <a:r>
              <a:rPr lang="en-US" sz="2000" b="1" u="sng" dirty="0" smtClean="0"/>
              <a:t>Mandatory</a:t>
            </a:r>
            <a:r>
              <a:rPr lang="en-US" sz="2000" dirty="0" smtClean="0"/>
              <a:t> </a:t>
            </a:r>
            <a:r>
              <a:rPr lang="en-US" sz="2000" dirty="0"/>
              <a:t>7% set-aside for School Improvement interventions and technical </a:t>
            </a:r>
            <a:r>
              <a:rPr lang="en-US" sz="2000" dirty="0" smtClean="0"/>
              <a:t>assistance (1003)</a:t>
            </a:r>
          </a:p>
          <a:p>
            <a:pPr lvl="2"/>
            <a:r>
              <a:rPr lang="en-US" sz="1800" dirty="0" smtClean="0"/>
              <a:t>95% of that amount subgranted to LEAs for comprehensive support and improvement (formula or competitive to LEAs)</a:t>
            </a:r>
          </a:p>
          <a:p>
            <a:pPr lvl="2"/>
            <a:r>
              <a:rPr lang="en-US" sz="1800" dirty="0" smtClean="0"/>
              <a:t>May provide directly with approval of the LEA</a:t>
            </a:r>
          </a:p>
          <a:p>
            <a:pPr lvl="2"/>
            <a:r>
              <a:rPr lang="en-US" sz="1800" dirty="0" smtClean="0"/>
              <a:t>Subgrants for no more than 4 years</a:t>
            </a:r>
          </a:p>
          <a:p>
            <a:pPr lvl="2"/>
            <a:r>
              <a:rPr lang="en-US" sz="1800" dirty="0" smtClean="0"/>
              <a:t>Provide “operational flexibility – can mean lifting SW 40 % restriction </a:t>
            </a:r>
          </a:p>
          <a:p>
            <a:pPr lvl="2"/>
            <a:r>
              <a:rPr lang="en-US" sz="1800" dirty="0" smtClean="0"/>
              <a:t>Non supplant –receive all funds otherwise</a:t>
            </a:r>
          </a:p>
          <a:p>
            <a:pPr lvl="2"/>
            <a:r>
              <a:rPr lang="en-US" sz="1800" dirty="0" smtClean="0"/>
              <a:t>No more specification of the 4 models</a:t>
            </a:r>
          </a:p>
          <a:p>
            <a:pPr marL="987552" lvl="2" indent="0">
              <a:buNone/>
            </a:pPr>
            <a:endParaRPr lang="en-US" dirty="0" smtClean="0"/>
          </a:p>
        </p:txBody>
      </p:sp>
      <p:sp>
        <p:nvSpPr>
          <p:cNvPr id="3" name="Slide Number Placeholder 2"/>
          <p:cNvSpPr>
            <a:spLocks noGrp="1"/>
          </p:cNvSpPr>
          <p:nvPr>
            <p:ph type="sldNum" sz="quarter" idx="12"/>
          </p:nvPr>
        </p:nvSpPr>
        <p:spPr/>
        <p:txBody>
          <a:bodyPr/>
          <a:lstStyle/>
          <a:p>
            <a:fld id="{5CC42AE1-40A2-4F81-9633-FBE296E6079B}" type="slidenum">
              <a:rPr lang="en-US" smtClean="0"/>
              <a:t>21</a:t>
            </a:fld>
            <a:endParaRPr lang="en-US" dirty="0"/>
          </a:p>
        </p:txBody>
      </p:sp>
      <p:sp>
        <p:nvSpPr>
          <p:cNvPr id="6" name="Footer Placeholder 5"/>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10697493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 y="727441"/>
            <a:ext cx="8913813" cy="914400"/>
          </a:xfrm>
        </p:spPr>
        <p:txBody>
          <a:bodyPr>
            <a:normAutofit/>
          </a:bodyPr>
          <a:lstStyle/>
          <a:p>
            <a:r>
              <a:rPr lang="en-US" dirty="0" smtClean="0"/>
              <a:t>Funding (cont.)</a:t>
            </a:r>
            <a:endParaRPr lang="en-US" dirty="0"/>
          </a:p>
        </p:txBody>
      </p:sp>
      <p:sp>
        <p:nvSpPr>
          <p:cNvPr id="5" name="Content Placeholder 4"/>
          <p:cNvSpPr>
            <a:spLocks noGrp="1"/>
          </p:cNvSpPr>
          <p:nvPr>
            <p:ph idx="1"/>
          </p:nvPr>
        </p:nvSpPr>
        <p:spPr>
          <a:xfrm>
            <a:off x="885060" y="1739779"/>
            <a:ext cx="8028752" cy="4244622"/>
          </a:xfrm>
        </p:spPr>
        <p:txBody>
          <a:bodyPr>
            <a:noAutofit/>
          </a:bodyPr>
          <a:lstStyle/>
          <a:p>
            <a:pPr marL="0" indent="0">
              <a:spcBef>
                <a:spcPts val="600"/>
              </a:spcBef>
              <a:buNone/>
            </a:pPr>
            <a:r>
              <a:rPr lang="en-US" dirty="0">
                <a:solidFill>
                  <a:srgbClr val="C00000"/>
                </a:solidFill>
              </a:rPr>
              <a:t>(NEW) </a:t>
            </a:r>
            <a:r>
              <a:rPr lang="en-US" dirty="0" smtClean="0"/>
              <a:t>Direct Student Services: LEA Use of Funds </a:t>
            </a:r>
            <a:r>
              <a:rPr lang="en-US" dirty="0" smtClean="0"/>
              <a:t>(1003A</a:t>
            </a:r>
            <a:r>
              <a:rPr lang="en-US" dirty="0" smtClean="0"/>
              <a:t>)(c)(3)</a:t>
            </a:r>
          </a:p>
          <a:p>
            <a:pPr marL="342900" lvl="2" indent="-342900"/>
            <a:r>
              <a:rPr lang="en-US" sz="2000" dirty="0"/>
              <a:t>2% for administration</a:t>
            </a:r>
          </a:p>
          <a:p>
            <a:pPr>
              <a:spcBef>
                <a:spcPts val="600"/>
              </a:spcBef>
            </a:pPr>
            <a:r>
              <a:rPr lang="en-US" dirty="0" smtClean="0"/>
              <a:t>1</a:t>
            </a:r>
            <a:r>
              <a:rPr lang="en-US" dirty="0" smtClean="0"/>
              <a:t>% for outreach and communications to parents</a:t>
            </a:r>
          </a:p>
          <a:p>
            <a:pPr>
              <a:spcBef>
                <a:spcPts val="600"/>
              </a:spcBef>
            </a:pPr>
            <a:r>
              <a:rPr lang="en-US" dirty="0" smtClean="0"/>
              <a:t>Allowable </a:t>
            </a:r>
            <a:r>
              <a:rPr lang="en-US" dirty="0"/>
              <a:t>expenditures </a:t>
            </a:r>
            <a:r>
              <a:rPr lang="en-US" u="sng" dirty="0" smtClean="0"/>
              <a:t>may</a:t>
            </a:r>
            <a:r>
              <a:rPr lang="en-US" dirty="0" smtClean="0"/>
              <a:t> include:</a:t>
            </a:r>
          </a:p>
          <a:p>
            <a:pPr lvl="1"/>
            <a:r>
              <a:rPr lang="en-US" sz="1800" dirty="0" smtClean="0"/>
              <a:t>Academic/CTE coursework</a:t>
            </a:r>
            <a:r>
              <a:rPr lang="en-US" sz="1800" dirty="0"/>
              <a:t> </a:t>
            </a:r>
            <a:r>
              <a:rPr lang="en-US" sz="1800" dirty="0" smtClean="0"/>
              <a:t>aligned to academic and industry standards </a:t>
            </a:r>
          </a:p>
          <a:p>
            <a:pPr lvl="1"/>
            <a:r>
              <a:rPr lang="en-US" sz="1800" dirty="0"/>
              <a:t>C</a:t>
            </a:r>
            <a:r>
              <a:rPr lang="en-US" sz="1800" dirty="0" smtClean="0"/>
              <a:t>redit recovery;</a:t>
            </a:r>
          </a:p>
          <a:p>
            <a:pPr lvl="1"/>
            <a:r>
              <a:rPr lang="en-US" sz="1800" dirty="0" smtClean="0"/>
              <a:t>Post-secondary instruction and examination costs, including Advance Placement and International </a:t>
            </a:r>
            <a:r>
              <a:rPr lang="en-US" sz="1800" dirty="0"/>
              <a:t>B</a:t>
            </a:r>
            <a:r>
              <a:rPr lang="en-US" sz="1800" dirty="0" smtClean="0"/>
              <a:t>accalaureate </a:t>
            </a:r>
            <a:r>
              <a:rPr lang="en-US" sz="1800" dirty="0"/>
              <a:t>test </a:t>
            </a:r>
            <a:r>
              <a:rPr lang="en-US" sz="1800" dirty="0" smtClean="0"/>
              <a:t>fees;</a:t>
            </a:r>
          </a:p>
          <a:p>
            <a:pPr lvl="1"/>
            <a:r>
              <a:rPr lang="en-US" sz="1800" dirty="0" smtClean="0"/>
              <a:t>Transportation </a:t>
            </a:r>
            <a:r>
              <a:rPr lang="en-US" sz="1800" dirty="0"/>
              <a:t>of LEAs implementing school </a:t>
            </a:r>
            <a:r>
              <a:rPr lang="en-US" sz="1800" dirty="0" smtClean="0"/>
              <a:t>choice if not reserved for comprehensive support ; and </a:t>
            </a:r>
          </a:p>
          <a:p>
            <a:pPr lvl="1"/>
            <a:r>
              <a:rPr lang="en-US" dirty="0" smtClean="0"/>
              <a:t>High </a:t>
            </a:r>
            <a:r>
              <a:rPr lang="en-US" dirty="0"/>
              <a:t>Quality Academic </a:t>
            </a:r>
            <a:r>
              <a:rPr lang="en-US" dirty="0" smtClean="0"/>
              <a:t>Tutoring</a:t>
            </a:r>
            <a:endParaRPr lang="en-US" dirty="0"/>
          </a:p>
          <a:p>
            <a:pPr lvl="2"/>
            <a:r>
              <a:rPr lang="en-US" sz="1800" dirty="0" smtClean="0"/>
              <a:t>Must compile list of providers </a:t>
            </a:r>
          </a:p>
          <a:p>
            <a:pPr lvl="2"/>
            <a:r>
              <a:rPr lang="en-US" sz="1800" dirty="0" smtClean="0"/>
              <a:t>Ensure options, accountability</a:t>
            </a:r>
            <a:endParaRPr lang="en-US" sz="1800" dirty="0"/>
          </a:p>
        </p:txBody>
      </p:sp>
      <p:sp>
        <p:nvSpPr>
          <p:cNvPr id="3" name="Slide Number Placeholder 2"/>
          <p:cNvSpPr>
            <a:spLocks noGrp="1"/>
          </p:cNvSpPr>
          <p:nvPr>
            <p:ph type="sldNum" sz="quarter" idx="12"/>
          </p:nvPr>
        </p:nvSpPr>
        <p:spPr/>
        <p:txBody>
          <a:bodyPr/>
          <a:lstStyle/>
          <a:p>
            <a:fld id="{5CC42AE1-40A2-4F81-9633-FBE296E6079B}" type="slidenum">
              <a:rPr lang="en-US" smtClean="0"/>
              <a:t>22</a:t>
            </a:fld>
            <a:endParaRPr lang="en-US" dirty="0"/>
          </a:p>
        </p:txBody>
      </p:sp>
      <p:sp>
        <p:nvSpPr>
          <p:cNvPr id="6" name="Footer Placeholder 5"/>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4402860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 and Assessments</a:t>
            </a:r>
            <a:endParaRPr lang="en-US" dirty="0"/>
          </a:p>
        </p:txBody>
      </p:sp>
      <p:sp>
        <p:nvSpPr>
          <p:cNvPr id="3" name="Content Placeholder 2"/>
          <p:cNvSpPr>
            <a:spLocks noGrp="1"/>
          </p:cNvSpPr>
          <p:nvPr>
            <p:ph idx="1"/>
          </p:nvPr>
        </p:nvSpPr>
        <p:spPr>
          <a:xfrm>
            <a:off x="493298" y="2141136"/>
            <a:ext cx="8325852" cy="4453021"/>
          </a:xfrm>
        </p:spPr>
        <p:txBody>
          <a:bodyPr>
            <a:noAutofit/>
          </a:bodyPr>
          <a:lstStyle/>
          <a:p>
            <a:r>
              <a:rPr lang="en-US" sz="2400" dirty="0" smtClean="0"/>
              <a:t>States must:</a:t>
            </a:r>
          </a:p>
          <a:p>
            <a:pPr lvl="1"/>
            <a:r>
              <a:rPr lang="en-US" sz="2000" dirty="0" smtClean="0"/>
              <a:t>Adopt challenging academic standards</a:t>
            </a:r>
          </a:p>
          <a:p>
            <a:pPr lvl="2"/>
            <a:r>
              <a:rPr lang="en-US" dirty="0" smtClean="0"/>
              <a:t>Secretary may not require standards to be submitted for approval</a:t>
            </a:r>
          </a:p>
          <a:p>
            <a:pPr lvl="1"/>
            <a:r>
              <a:rPr lang="en-US" sz="2000" dirty="0" smtClean="0"/>
              <a:t>Implement aligned assessments</a:t>
            </a:r>
          </a:p>
          <a:p>
            <a:pPr lvl="2"/>
            <a:r>
              <a:rPr lang="en-US" dirty="0" smtClean="0"/>
              <a:t>ED has indicated it will continue with peer review of assessments</a:t>
            </a:r>
          </a:p>
          <a:p>
            <a:pPr lvl="2"/>
            <a:r>
              <a:rPr lang="en-US" dirty="0" smtClean="0"/>
              <a:t>Assessments must occur in:</a:t>
            </a:r>
          </a:p>
          <a:p>
            <a:pPr lvl="3"/>
            <a:r>
              <a:rPr lang="en-US" sz="1600" dirty="0" smtClean="0"/>
              <a:t>Grades 3-8 and once in high school for math and English</a:t>
            </a:r>
          </a:p>
          <a:p>
            <a:pPr lvl="3"/>
            <a:r>
              <a:rPr lang="en-US" sz="1600" dirty="0" smtClean="0"/>
              <a:t>At grade-span intervals for science</a:t>
            </a:r>
          </a:p>
          <a:p>
            <a:pPr lvl="1"/>
            <a:r>
              <a:rPr lang="en-US" sz="2000" dirty="0" smtClean="0"/>
              <a:t>Disaggregate </a:t>
            </a:r>
            <a:r>
              <a:rPr lang="en-US" sz="2000" dirty="0"/>
              <a:t>data by NCLB subgroups for purposes of accountability</a:t>
            </a:r>
          </a:p>
          <a:p>
            <a:pPr lvl="1"/>
            <a:r>
              <a:rPr lang="en-US" sz="2000" dirty="0"/>
              <a:t>May allow locally-selected assessments for high schools</a:t>
            </a:r>
          </a:p>
          <a:p>
            <a:pPr lvl="1"/>
            <a:endParaRPr lang="en-US" sz="2000" dirty="0" smtClean="0"/>
          </a:p>
        </p:txBody>
      </p:sp>
      <p:sp>
        <p:nvSpPr>
          <p:cNvPr id="5" name="Slide Number Placeholder 4"/>
          <p:cNvSpPr>
            <a:spLocks noGrp="1"/>
          </p:cNvSpPr>
          <p:nvPr>
            <p:ph type="sldNum" sz="quarter" idx="12"/>
          </p:nvPr>
        </p:nvSpPr>
        <p:spPr/>
        <p:txBody>
          <a:bodyPr/>
          <a:lstStyle/>
          <a:p>
            <a:fld id="{4FAB73BC-B049-4115-A692-8D63A059BFB8}" type="slidenum">
              <a:rPr lang="en-US" smtClean="0"/>
              <a:pPr/>
              <a:t>23</a:t>
            </a:fld>
            <a:endParaRPr lang="en-US" dirty="0"/>
          </a:p>
        </p:txBody>
      </p:sp>
      <p:sp>
        <p:nvSpPr>
          <p:cNvPr id="6" name="Footer Placeholder 5"/>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33277874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 and Assessments</a:t>
            </a:r>
            <a:endParaRPr lang="en-US" dirty="0"/>
          </a:p>
        </p:txBody>
      </p:sp>
      <p:sp>
        <p:nvSpPr>
          <p:cNvPr id="3" name="Content Placeholder 2"/>
          <p:cNvSpPr>
            <a:spLocks noGrp="1"/>
          </p:cNvSpPr>
          <p:nvPr>
            <p:ph idx="1"/>
          </p:nvPr>
        </p:nvSpPr>
        <p:spPr>
          <a:xfrm>
            <a:off x="707571" y="2255342"/>
            <a:ext cx="7903029" cy="4496295"/>
          </a:xfrm>
        </p:spPr>
        <p:txBody>
          <a:bodyPr>
            <a:normAutofit fontScale="92500" lnSpcReduction="20000"/>
          </a:bodyPr>
          <a:lstStyle/>
          <a:p>
            <a:r>
              <a:rPr lang="en-US" sz="2800" dirty="0" smtClean="0"/>
              <a:t>(assessments, cont.)</a:t>
            </a:r>
          </a:p>
          <a:p>
            <a:pPr lvl="1"/>
            <a:r>
              <a:rPr lang="en-US" sz="2400" dirty="0" smtClean="0"/>
              <a:t>1</a:t>
            </a:r>
            <a:r>
              <a:rPr lang="en-US" sz="2400" dirty="0"/>
              <a:t>% limitation on alternate assessments tied to alternate </a:t>
            </a:r>
            <a:r>
              <a:rPr lang="en-US" sz="2400" dirty="0" smtClean="0"/>
              <a:t>standards</a:t>
            </a:r>
          </a:p>
          <a:p>
            <a:pPr lvl="2"/>
            <a:r>
              <a:rPr lang="en-US" sz="2000" dirty="0" smtClean="0"/>
              <a:t>Only </a:t>
            </a:r>
            <a:r>
              <a:rPr lang="en-US" sz="2000" dirty="0"/>
              <a:t>at the State level, LEA can be “encouraged” but not required to </a:t>
            </a:r>
            <a:r>
              <a:rPr lang="en-US" sz="2000" dirty="0" smtClean="0"/>
              <a:t>meet</a:t>
            </a:r>
          </a:p>
          <a:p>
            <a:pPr lvl="2"/>
            <a:r>
              <a:rPr lang="en-US" sz="2400" dirty="0" smtClean="0"/>
              <a:t>LEA </a:t>
            </a:r>
            <a:r>
              <a:rPr lang="en-US" sz="2400" dirty="0"/>
              <a:t>exceeding must “justify” to SEA, but how to enforce? Conflict with IDEA?</a:t>
            </a:r>
          </a:p>
          <a:p>
            <a:pPr lvl="1"/>
            <a:r>
              <a:rPr lang="en-US" sz="2400" dirty="0" smtClean="0"/>
              <a:t>Requires 95% participation in assessments overall and by subgroup</a:t>
            </a:r>
          </a:p>
          <a:p>
            <a:pPr lvl="2"/>
            <a:r>
              <a:rPr lang="en-US" sz="2400" dirty="0" smtClean="0"/>
              <a:t>States </a:t>
            </a:r>
            <a:r>
              <a:rPr lang="en-US" sz="2400" dirty="0"/>
              <a:t>in charge of enforcing requirement among </a:t>
            </a:r>
            <a:r>
              <a:rPr lang="en-US" sz="2400" dirty="0" smtClean="0"/>
              <a:t>LEAs </a:t>
            </a:r>
            <a:r>
              <a:rPr lang="en-US" sz="2400" dirty="0">
                <a:solidFill>
                  <a:srgbClr val="C00000"/>
                </a:solidFill>
              </a:rPr>
              <a:t>(NEW) </a:t>
            </a:r>
            <a:endParaRPr lang="en-US" sz="2400" dirty="0"/>
          </a:p>
          <a:p>
            <a:pPr lvl="3"/>
            <a:r>
              <a:rPr lang="en-US" sz="2000" dirty="0"/>
              <a:t>Proposed regulations suggest lowering school’s summative rating, identifying for targeted improvement, or other action.</a:t>
            </a:r>
          </a:p>
          <a:p>
            <a:pPr lvl="2"/>
            <a:endParaRPr lang="en-US" sz="1800"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24</a:t>
            </a:fld>
            <a:endParaRPr lang="en-US" dirty="0"/>
          </a:p>
        </p:txBody>
      </p:sp>
      <p:sp>
        <p:nvSpPr>
          <p:cNvPr id="6" name="Footer Placeholder 5"/>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32214226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Accountability </a:t>
            </a:r>
            <a:r>
              <a:rPr lang="en-US" dirty="0" smtClean="0">
                <a:solidFill>
                  <a:srgbClr val="C00000"/>
                </a:solidFill>
              </a:rPr>
              <a:t>(NEW)</a:t>
            </a:r>
            <a:endParaRPr lang="en-US" dirty="0">
              <a:solidFill>
                <a:srgbClr val="C00000"/>
              </a:solidFill>
            </a:endParaRPr>
          </a:p>
        </p:txBody>
      </p:sp>
      <p:sp>
        <p:nvSpPr>
          <p:cNvPr id="3" name="Content Placeholder 2"/>
          <p:cNvSpPr>
            <a:spLocks noGrp="1"/>
          </p:cNvSpPr>
          <p:nvPr>
            <p:ph idx="1"/>
          </p:nvPr>
        </p:nvSpPr>
        <p:spPr>
          <a:xfrm>
            <a:off x="726831" y="2250831"/>
            <a:ext cx="7998069" cy="4466491"/>
          </a:xfrm>
        </p:spPr>
        <p:txBody>
          <a:bodyPr>
            <a:normAutofit fontScale="70000" lnSpcReduction="20000"/>
          </a:bodyPr>
          <a:lstStyle/>
          <a:p>
            <a:r>
              <a:rPr lang="en-US" sz="2900" dirty="0" smtClean="0"/>
              <a:t>States must develop an accountability system that rates schools based on metrics including:</a:t>
            </a:r>
          </a:p>
          <a:p>
            <a:pPr lvl="1"/>
            <a:r>
              <a:rPr lang="en-US" sz="2600" b="1" u="sng" dirty="0"/>
              <a:t>Most weight </a:t>
            </a:r>
            <a:r>
              <a:rPr lang="en-US" sz="2600" dirty="0"/>
              <a:t>must be given to academic indicators</a:t>
            </a:r>
          </a:p>
          <a:p>
            <a:pPr lvl="2"/>
            <a:r>
              <a:rPr lang="en-US" sz="2600" dirty="0" smtClean="0"/>
              <a:t>Academic </a:t>
            </a:r>
            <a:r>
              <a:rPr lang="en-US" sz="2600" dirty="0" smtClean="0"/>
              <a:t>achievement</a:t>
            </a:r>
          </a:p>
          <a:p>
            <a:pPr lvl="2"/>
            <a:r>
              <a:rPr lang="en-US" sz="2600" dirty="0" smtClean="0"/>
              <a:t>For K-8, growth or other indicator</a:t>
            </a:r>
          </a:p>
          <a:p>
            <a:pPr lvl="2"/>
            <a:r>
              <a:rPr lang="en-US" sz="2600" dirty="0" smtClean="0"/>
              <a:t>For high schools, graduation rates</a:t>
            </a:r>
          </a:p>
          <a:p>
            <a:pPr lvl="2"/>
            <a:r>
              <a:rPr lang="en-US" sz="2600" dirty="0" smtClean="0"/>
              <a:t>Progress in achieving English language proficiency</a:t>
            </a:r>
          </a:p>
          <a:p>
            <a:pPr lvl="1"/>
            <a:r>
              <a:rPr lang="en-US" sz="2600" dirty="0" smtClean="0"/>
              <a:t>At least one “valid, reliable, comparable, and Statewide” indicator of school quality</a:t>
            </a:r>
          </a:p>
          <a:p>
            <a:pPr lvl="1"/>
            <a:r>
              <a:rPr lang="en-US" sz="2600" dirty="0" smtClean="0"/>
              <a:t>Other factors as determined by the State</a:t>
            </a:r>
          </a:p>
          <a:p>
            <a:r>
              <a:rPr lang="en-US" sz="2900" dirty="0" smtClean="0"/>
              <a:t>Proposed </a:t>
            </a:r>
            <a:r>
              <a:rPr lang="en-US" sz="2900" dirty="0" smtClean="0"/>
              <a:t>Regulations:</a:t>
            </a:r>
          </a:p>
          <a:p>
            <a:pPr lvl="1"/>
            <a:r>
              <a:rPr lang="en-US" sz="2600" dirty="0" smtClean="0"/>
              <a:t>Single, summative rating</a:t>
            </a:r>
          </a:p>
          <a:p>
            <a:pPr lvl="1"/>
            <a:r>
              <a:rPr lang="en-US" sz="2600" dirty="0" smtClean="0"/>
              <a:t>School quality indicators may not get a school out of intervention</a:t>
            </a:r>
          </a:p>
          <a:p>
            <a:pPr lvl="1"/>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25</a:t>
            </a:fld>
            <a:endParaRPr lang="en-US" dirty="0"/>
          </a:p>
        </p:txBody>
      </p:sp>
      <p:sp>
        <p:nvSpPr>
          <p:cNvPr id="6" name="Footer Placeholder 5"/>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419164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Accountability </a:t>
            </a:r>
            <a:r>
              <a:rPr lang="en-US" dirty="0">
                <a:solidFill>
                  <a:srgbClr val="C00000"/>
                </a:solidFill>
              </a:rPr>
              <a:t>(NEW)</a:t>
            </a:r>
            <a:endParaRPr lang="en-US" dirty="0"/>
          </a:p>
        </p:txBody>
      </p:sp>
      <p:sp>
        <p:nvSpPr>
          <p:cNvPr id="3" name="Content Placeholder 2"/>
          <p:cNvSpPr>
            <a:spLocks noGrp="1"/>
          </p:cNvSpPr>
          <p:nvPr>
            <p:ph idx="1"/>
          </p:nvPr>
        </p:nvSpPr>
        <p:spPr>
          <a:xfrm>
            <a:off x="590843" y="2489199"/>
            <a:ext cx="8192209" cy="4164263"/>
          </a:xfrm>
        </p:spPr>
        <p:txBody>
          <a:bodyPr>
            <a:normAutofit/>
          </a:bodyPr>
          <a:lstStyle/>
          <a:p>
            <a:r>
              <a:rPr lang="en-US" sz="2400" dirty="0" smtClean="0"/>
              <a:t>Two levels of intervention: targeted and comprehensive</a:t>
            </a:r>
          </a:p>
          <a:p>
            <a:r>
              <a:rPr lang="en-US" sz="2400" dirty="0" smtClean="0"/>
              <a:t>Targeted (LEA-directed) interventions:</a:t>
            </a:r>
          </a:p>
          <a:p>
            <a:pPr lvl="1"/>
            <a:r>
              <a:rPr lang="en-US" sz="2000" dirty="0" smtClean="0"/>
              <a:t>State must notify LEAs of schools with subgroups which, on their own, would be identified as lowest-performing 5%</a:t>
            </a:r>
          </a:p>
          <a:p>
            <a:pPr lvl="1"/>
            <a:r>
              <a:rPr lang="en-US" sz="2000" dirty="0" smtClean="0"/>
              <a:t>School must develop improvement plan, LEA must approve improvement plan and monitor implementation</a:t>
            </a:r>
          </a:p>
          <a:p>
            <a:pPr lvl="1"/>
            <a:r>
              <a:rPr lang="en-US" sz="2000" dirty="0" smtClean="0"/>
              <a:t>If subgroups fail to improve within State-determined number of years, State steps in</a:t>
            </a:r>
            <a:endParaRPr lang="en-US" sz="2000"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26</a:t>
            </a:fld>
            <a:endParaRPr lang="en-US" dirty="0"/>
          </a:p>
        </p:txBody>
      </p:sp>
      <p:sp>
        <p:nvSpPr>
          <p:cNvPr id="6" name="Footer Placeholder 5"/>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39654016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5" y="719064"/>
            <a:ext cx="8913813" cy="914400"/>
          </a:xfrm>
        </p:spPr>
        <p:txBody>
          <a:bodyPr/>
          <a:lstStyle/>
          <a:p>
            <a:r>
              <a:rPr lang="en-US" dirty="0" smtClean="0"/>
              <a:t>Accountability </a:t>
            </a:r>
            <a:r>
              <a:rPr lang="en-US" dirty="0">
                <a:solidFill>
                  <a:srgbClr val="C00000"/>
                </a:solidFill>
              </a:rPr>
              <a:t>(NEW)</a:t>
            </a:r>
            <a:endParaRPr lang="en-US" dirty="0"/>
          </a:p>
        </p:txBody>
      </p:sp>
      <p:sp>
        <p:nvSpPr>
          <p:cNvPr id="3" name="Content Placeholder 2"/>
          <p:cNvSpPr>
            <a:spLocks noGrp="1"/>
          </p:cNvSpPr>
          <p:nvPr>
            <p:ph idx="1"/>
          </p:nvPr>
        </p:nvSpPr>
        <p:spPr>
          <a:xfrm>
            <a:off x="430691" y="2222751"/>
            <a:ext cx="8035799" cy="4632157"/>
          </a:xfrm>
        </p:spPr>
        <p:txBody>
          <a:bodyPr>
            <a:noAutofit/>
          </a:bodyPr>
          <a:lstStyle/>
          <a:p>
            <a:r>
              <a:rPr lang="en-US" sz="2400" dirty="0" smtClean="0"/>
              <a:t>Comprehensive (State-directed) Interventions:</a:t>
            </a:r>
          </a:p>
          <a:p>
            <a:pPr lvl="1"/>
            <a:r>
              <a:rPr lang="en-US" sz="2000" dirty="0" smtClean="0"/>
              <a:t>State must identify for comprehensive intervention:</a:t>
            </a:r>
          </a:p>
          <a:p>
            <a:pPr lvl="2"/>
            <a:r>
              <a:rPr lang="en-US" dirty="0" smtClean="0"/>
              <a:t>Schools in the bottom 5% according to the State’s performance metric</a:t>
            </a:r>
          </a:p>
          <a:p>
            <a:pPr lvl="2"/>
            <a:r>
              <a:rPr lang="en-US" dirty="0" smtClean="0"/>
              <a:t>High schools with graduation rates of less than 2/3</a:t>
            </a:r>
          </a:p>
          <a:p>
            <a:pPr lvl="2"/>
            <a:r>
              <a:rPr lang="en-US" dirty="0" smtClean="0"/>
              <a:t>Schools in which any subgroup, on its own, would be in the lowest-performing 5% and has not improved in a State-determined number of years</a:t>
            </a:r>
          </a:p>
          <a:p>
            <a:pPr lvl="1"/>
            <a:r>
              <a:rPr lang="en-US" sz="2000" dirty="0" smtClean="0"/>
              <a:t>LEA must develop and implement, with State supervision, an evidence-based improvement plan</a:t>
            </a:r>
          </a:p>
          <a:p>
            <a:pPr lvl="1"/>
            <a:r>
              <a:rPr lang="en-US" sz="2000" dirty="0" smtClean="0"/>
              <a:t>State must step in if there is no improvement in a State-determined number of years (up to 4)</a:t>
            </a:r>
          </a:p>
        </p:txBody>
      </p:sp>
      <p:sp>
        <p:nvSpPr>
          <p:cNvPr id="5" name="Slide Number Placeholder 4"/>
          <p:cNvSpPr>
            <a:spLocks noGrp="1"/>
          </p:cNvSpPr>
          <p:nvPr>
            <p:ph type="sldNum" sz="quarter" idx="12"/>
          </p:nvPr>
        </p:nvSpPr>
        <p:spPr/>
        <p:txBody>
          <a:bodyPr/>
          <a:lstStyle/>
          <a:p>
            <a:fld id="{4FAB73BC-B049-4115-A692-8D63A059BFB8}" type="slidenum">
              <a:rPr lang="en-US" smtClean="0"/>
              <a:pPr/>
              <a:t>27</a:t>
            </a:fld>
            <a:endParaRPr lang="en-US" dirty="0"/>
          </a:p>
        </p:txBody>
      </p:sp>
      <p:sp>
        <p:nvSpPr>
          <p:cNvPr id="6" name="Footer Placeholder 5"/>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20965477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www.mamacheaps.com/wp-content/uploads/2010/05/report-card.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675081" y="4032738"/>
            <a:ext cx="1903433" cy="157033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Report Cards</a:t>
            </a:r>
            <a:endParaRPr lang="en-US" dirty="0"/>
          </a:p>
        </p:txBody>
      </p:sp>
      <p:sp>
        <p:nvSpPr>
          <p:cNvPr id="3" name="Content Placeholder 2"/>
          <p:cNvSpPr>
            <a:spLocks noGrp="1"/>
          </p:cNvSpPr>
          <p:nvPr>
            <p:ph idx="1"/>
          </p:nvPr>
        </p:nvSpPr>
        <p:spPr>
          <a:xfrm>
            <a:off x="530683" y="2094349"/>
            <a:ext cx="8047831" cy="4475744"/>
          </a:xfrm>
        </p:spPr>
        <p:txBody>
          <a:bodyPr>
            <a:normAutofit fontScale="92500" lnSpcReduction="10000"/>
          </a:bodyPr>
          <a:lstStyle/>
          <a:p>
            <a:r>
              <a:rPr lang="en-US" sz="2400" dirty="0" smtClean="0"/>
              <a:t>Must be prepared and disseminated every year at State and local levels</a:t>
            </a:r>
          </a:p>
          <a:p>
            <a:r>
              <a:rPr lang="en-US" sz="2400" dirty="0" smtClean="0"/>
              <a:t>Must include:</a:t>
            </a:r>
          </a:p>
          <a:p>
            <a:pPr lvl="1"/>
            <a:r>
              <a:rPr lang="en-US" sz="2000" dirty="0" smtClean="0"/>
              <a:t>Academic achievement by subgroup</a:t>
            </a:r>
          </a:p>
          <a:p>
            <a:pPr lvl="2"/>
            <a:r>
              <a:rPr lang="en-US" sz="1800" dirty="0" smtClean="0"/>
              <a:t>Including homeless, foster, military-connected children (NEW!)</a:t>
            </a:r>
          </a:p>
          <a:p>
            <a:pPr lvl="1"/>
            <a:r>
              <a:rPr lang="en-US" sz="2000" dirty="0" smtClean="0"/>
              <a:t>Percentage of students assessed/not assessed</a:t>
            </a:r>
          </a:p>
          <a:p>
            <a:pPr lvl="1"/>
            <a:r>
              <a:rPr lang="en-US" sz="2000" dirty="0" smtClean="0"/>
              <a:t>Descriptions of States’ accountability system</a:t>
            </a:r>
          </a:p>
          <a:p>
            <a:pPr lvl="1"/>
            <a:r>
              <a:rPr lang="en-US" sz="2000" dirty="0" smtClean="0"/>
              <a:t>Graduation rates</a:t>
            </a:r>
          </a:p>
          <a:p>
            <a:pPr lvl="1"/>
            <a:r>
              <a:rPr lang="en-US" sz="2000" dirty="0" smtClean="0"/>
              <a:t>Information on indicators of school quality</a:t>
            </a:r>
          </a:p>
          <a:p>
            <a:pPr lvl="1"/>
            <a:r>
              <a:rPr lang="en-US" sz="2000" dirty="0" smtClean="0"/>
              <a:t>Professional qualifications of teachers</a:t>
            </a:r>
          </a:p>
          <a:p>
            <a:pPr lvl="1"/>
            <a:r>
              <a:rPr lang="en-US" sz="2000" dirty="0" smtClean="0"/>
              <a:t>Per-pupil expenditures for federal, State, and local funds</a:t>
            </a:r>
          </a:p>
          <a:p>
            <a:pPr lvl="1"/>
            <a:r>
              <a:rPr lang="en-US" sz="2000" dirty="0" smtClean="0"/>
              <a:t>NAEP results</a:t>
            </a:r>
            <a:endParaRPr lang="en-US" sz="2000"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28</a:t>
            </a:fld>
            <a:endParaRPr lang="en-US" dirty="0"/>
          </a:p>
        </p:txBody>
      </p:sp>
      <p:sp>
        <p:nvSpPr>
          <p:cNvPr id="6" name="Footer Placeholder 5"/>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35933308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56596"/>
            <a:ext cx="8913813" cy="1181660"/>
          </a:xfrm>
        </p:spPr>
        <p:txBody>
          <a:bodyPr>
            <a:normAutofit fontScale="90000"/>
          </a:bodyPr>
          <a:lstStyle/>
          <a:p>
            <a:r>
              <a:rPr lang="en-US" dirty="0" smtClean="0"/>
              <a:t>Public School Choice (Sec</a:t>
            </a:r>
            <a:r>
              <a:rPr lang="en-US" dirty="0"/>
              <a:t>. </a:t>
            </a:r>
            <a:r>
              <a:rPr lang="en-US" dirty="0" smtClean="0"/>
              <a:t>1111(d)(1)(D))</a:t>
            </a:r>
            <a:endParaRPr lang="en-US" dirty="0"/>
          </a:p>
        </p:txBody>
      </p:sp>
      <p:sp>
        <p:nvSpPr>
          <p:cNvPr id="6" name="Slide Number Placeholder 5"/>
          <p:cNvSpPr>
            <a:spLocks noGrp="1"/>
          </p:cNvSpPr>
          <p:nvPr>
            <p:ph type="sldNum" sz="quarter" idx="12"/>
          </p:nvPr>
        </p:nvSpPr>
        <p:spPr/>
        <p:txBody>
          <a:bodyPr/>
          <a:lstStyle/>
          <a:p>
            <a:fld id="{5CC42AE1-40A2-4F81-9633-FBE296E6079B}" type="slidenum">
              <a:rPr lang="en-US" smtClean="0"/>
              <a:t>29</a:t>
            </a:fld>
            <a:endParaRPr lang="en-US" dirty="0"/>
          </a:p>
        </p:txBody>
      </p:sp>
      <p:sp>
        <p:nvSpPr>
          <p:cNvPr id="3" name="Content Placeholder 2"/>
          <p:cNvSpPr>
            <a:spLocks noGrp="1"/>
          </p:cNvSpPr>
          <p:nvPr>
            <p:ph sz="half" idx="4294967295"/>
          </p:nvPr>
        </p:nvSpPr>
        <p:spPr>
          <a:xfrm>
            <a:off x="405917" y="2170651"/>
            <a:ext cx="8507896" cy="4300538"/>
          </a:xfrm>
        </p:spPr>
        <p:txBody>
          <a:bodyPr>
            <a:normAutofit fontScale="92500"/>
          </a:bodyPr>
          <a:lstStyle/>
          <a:p>
            <a:pPr>
              <a:spcBef>
                <a:spcPts val="600"/>
              </a:spcBef>
            </a:pPr>
            <a:r>
              <a:rPr lang="en-US" sz="2400" dirty="0">
                <a:solidFill>
                  <a:srgbClr val="C00000"/>
                </a:solidFill>
              </a:rPr>
              <a:t>(NEW) </a:t>
            </a:r>
            <a:r>
              <a:rPr lang="en-US" sz="2400" dirty="0" smtClean="0"/>
              <a:t>A LEA </a:t>
            </a:r>
            <a:r>
              <a:rPr lang="en-US" sz="2400" u="sng" dirty="0" smtClean="0"/>
              <a:t>may</a:t>
            </a:r>
            <a:r>
              <a:rPr lang="en-US" sz="2400" dirty="0" smtClean="0"/>
              <a:t> provide all students enrolled in an identified school the option to transfer to another public school.</a:t>
            </a:r>
          </a:p>
          <a:p>
            <a:pPr lvl="1"/>
            <a:r>
              <a:rPr lang="en-US" sz="2000" dirty="0" smtClean="0"/>
              <a:t>Priority given to lowest-achieving children from low income families.</a:t>
            </a:r>
          </a:p>
          <a:p>
            <a:pPr lvl="2"/>
            <a:r>
              <a:rPr lang="en-US" dirty="0" smtClean="0"/>
              <a:t>Remain in that school until he/she has completed the highest grade</a:t>
            </a:r>
          </a:p>
          <a:p>
            <a:pPr lvl="1"/>
            <a:r>
              <a:rPr lang="en-US" sz="2000" dirty="0" smtClean="0"/>
              <a:t>Provide options and “meaningful choice”</a:t>
            </a:r>
          </a:p>
          <a:p>
            <a:pPr>
              <a:spcBef>
                <a:spcPts val="600"/>
              </a:spcBef>
            </a:pPr>
            <a:r>
              <a:rPr lang="en-US" sz="2400" dirty="0" smtClean="0"/>
              <a:t>5% of Title I, A Allocation for Public School Choice Transportation</a:t>
            </a:r>
          </a:p>
          <a:p>
            <a:pPr>
              <a:spcBef>
                <a:spcPts val="600"/>
              </a:spcBef>
            </a:pPr>
            <a:r>
              <a:rPr lang="en-US" sz="2400" dirty="0">
                <a:solidFill>
                  <a:srgbClr val="C00000"/>
                </a:solidFill>
              </a:rPr>
              <a:t>(NEW) </a:t>
            </a:r>
            <a:r>
              <a:rPr lang="en-US" sz="2400" dirty="0"/>
              <a:t>1003(A) funds may be used for school choice transportation only if the LEA does not reserve 5% for 1111(d) transportation.</a:t>
            </a:r>
          </a:p>
          <a:p>
            <a:endParaRPr lang="en-US" sz="2000" dirty="0"/>
          </a:p>
        </p:txBody>
      </p:sp>
      <p:sp>
        <p:nvSpPr>
          <p:cNvPr id="8" name="Footer Placeholder 7"/>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93027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 Child Left Behind: </a:t>
            </a:r>
            <a:br>
              <a:rPr lang="en-US" dirty="0" smtClean="0"/>
            </a:br>
            <a:r>
              <a:rPr lang="en-US" dirty="0" smtClean="0"/>
              <a:t>Then and Now</a:t>
            </a:r>
            <a:endParaRPr lang="en-US" dirty="0"/>
          </a:p>
        </p:txBody>
      </p:sp>
      <p:sp>
        <p:nvSpPr>
          <p:cNvPr id="3" name="Content Placeholder 2"/>
          <p:cNvSpPr>
            <a:spLocks noGrp="1"/>
          </p:cNvSpPr>
          <p:nvPr>
            <p:ph idx="1"/>
          </p:nvPr>
        </p:nvSpPr>
        <p:spPr>
          <a:xfrm>
            <a:off x="711200" y="2314222"/>
            <a:ext cx="7758723" cy="4279083"/>
          </a:xfrm>
        </p:spPr>
        <p:txBody>
          <a:bodyPr>
            <a:normAutofit/>
          </a:bodyPr>
          <a:lstStyle/>
          <a:p>
            <a:r>
              <a:rPr lang="en-US" sz="2400" dirty="0" smtClean="0"/>
              <a:t>NCLB Passed in 2001</a:t>
            </a:r>
          </a:p>
          <a:p>
            <a:r>
              <a:rPr lang="en-US" sz="2400" dirty="0" smtClean="0"/>
              <a:t>Then</a:t>
            </a:r>
            <a:r>
              <a:rPr lang="en-US" sz="2400" dirty="0"/>
              <a:t>:</a:t>
            </a:r>
          </a:p>
          <a:p>
            <a:pPr lvl="1"/>
            <a:r>
              <a:rPr lang="en-US" sz="2400" dirty="0"/>
              <a:t>Bipartisan support for passage</a:t>
            </a:r>
          </a:p>
          <a:p>
            <a:pPr lvl="1"/>
            <a:r>
              <a:rPr lang="en-US" sz="2400" dirty="0"/>
              <a:t>“Ninety-nine percent pure” </a:t>
            </a:r>
            <a:r>
              <a:rPr lang="en-US" sz="2400" dirty="0" smtClean="0"/>
              <a:t/>
            </a:r>
            <a:br>
              <a:rPr lang="en-US" sz="2400" dirty="0" smtClean="0"/>
            </a:br>
            <a:r>
              <a:rPr lang="en-US" sz="2400" dirty="0" smtClean="0"/>
              <a:t>(</a:t>
            </a:r>
            <a:r>
              <a:rPr lang="en-US" sz="2400" dirty="0"/>
              <a:t>Margaret </a:t>
            </a:r>
            <a:r>
              <a:rPr lang="en-US" sz="2400" dirty="0" smtClean="0"/>
              <a:t>Spellings)</a:t>
            </a:r>
            <a:endParaRPr lang="en-US" sz="2400" dirty="0"/>
          </a:p>
          <a:p>
            <a:r>
              <a:rPr lang="en-US" sz="2400" dirty="0" smtClean="0"/>
              <a:t>Now</a:t>
            </a:r>
            <a:r>
              <a:rPr lang="en-US" sz="2400" dirty="0"/>
              <a:t>:</a:t>
            </a:r>
          </a:p>
          <a:p>
            <a:pPr lvl="1"/>
            <a:r>
              <a:rPr lang="en-US" sz="2400" dirty="0"/>
              <a:t>“[T]he worst piece of education legislation ever passed by Congress” (Diane Ravitch)</a:t>
            </a:r>
          </a:p>
          <a:p>
            <a:pPr lvl="1"/>
            <a:r>
              <a:rPr lang="en-US" sz="2400" dirty="0"/>
              <a:t>“[A] slow-motion train wreck” (Arne Duncan)</a:t>
            </a:r>
          </a:p>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z="1400" smtClean="0"/>
              <a:t>3</a:t>
            </a:fld>
            <a:endParaRPr lang="en-US" sz="1400" dirty="0"/>
          </a:p>
        </p:txBody>
      </p:sp>
      <p:pic>
        <p:nvPicPr>
          <p:cNvPr id="4098" name="Picture 2" descr="http://www.underconsideration.com/brandnew/archives/ivory_old_1954.jpg"/>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l="5687" t="9915" r="5609" b="10796"/>
          <a:stretch/>
        </p:blipFill>
        <p:spPr bwMode="auto">
          <a:xfrm>
            <a:off x="6205117" y="2832800"/>
            <a:ext cx="2708696" cy="1784249"/>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36196186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98763"/>
            <a:ext cx="8913813" cy="1620981"/>
          </a:xfrm>
        </p:spPr>
        <p:txBody>
          <a:bodyPr>
            <a:normAutofit fontScale="90000"/>
          </a:bodyPr>
          <a:lstStyle/>
          <a:p>
            <a:r>
              <a:rPr lang="en-US" dirty="0" smtClean="0"/>
              <a:t>Teacher and Paraprofessional Qualifications</a:t>
            </a:r>
            <a:br>
              <a:rPr lang="en-US" dirty="0" smtClean="0"/>
            </a:br>
            <a:r>
              <a:rPr lang="en-US" dirty="0" smtClean="0"/>
              <a:t>Sec. 1111(g)(2)(j)</a:t>
            </a:r>
            <a:endParaRPr lang="en-US" dirty="0"/>
          </a:p>
        </p:txBody>
      </p:sp>
      <p:sp>
        <p:nvSpPr>
          <p:cNvPr id="3" name="Content Placeholder 2"/>
          <p:cNvSpPr>
            <a:spLocks noGrp="1"/>
          </p:cNvSpPr>
          <p:nvPr>
            <p:ph idx="1"/>
          </p:nvPr>
        </p:nvSpPr>
        <p:spPr>
          <a:xfrm>
            <a:off x="845127" y="2119744"/>
            <a:ext cx="8298873" cy="4599711"/>
          </a:xfrm>
        </p:spPr>
        <p:txBody>
          <a:bodyPr>
            <a:noAutofit/>
          </a:bodyPr>
          <a:lstStyle/>
          <a:p>
            <a:r>
              <a:rPr lang="en-US" sz="2800" dirty="0">
                <a:solidFill>
                  <a:srgbClr val="C00000"/>
                </a:solidFill>
              </a:rPr>
              <a:t>(NEW) </a:t>
            </a:r>
            <a:r>
              <a:rPr lang="en-US" sz="2800" dirty="0" smtClean="0"/>
              <a:t>State Assurances</a:t>
            </a:r>
          </a:p>
          <a:p>
            <a:pPr lvl="1"/>
            <a:r>
              <a:rPr lang="en-US" sz="2000" dirty="0" smtClean="0"/>
              <a:t>The SEA will </a:t>
            </a:r>
            <a:r>
              <a:rPr lang="en-US" sz="2000" dirty="0"/>
              <a:t>ensure that all teachers and paraprofessionals working in a program supported with funds under this part meet applicable State certification and licensure requirements, including any requirements for certification obtained through alternative routes to certification; </a:t>
            </a:r>
          </a:p>
          <a:p>
            <a:pPr lvl="1"/>
            <a:r>
              <a:rPr lang="en-US" sz="2000" dirty="0" smtClean="0"/>
              <a:t>The State </a:t>
            </a:r>
            <a:r>
              <a:rPr lang="en-US" sz="2000" dirty="0"/>
              <a:t>has professional standards for paraprofessionals working in a program supported with funds under this part, including qualifications that were in place on the day before the date of enactment of the Every Student Succeeds Act; and </a:t>
            </a:r>
          </a:p>
          <a:p>
            <a:pPr lvl="2"/>
            <a:r>
              <a:rPr lang="en-US" sz="2000" dirty="0" smtClean="0"/>
              <a:t>Does this mean NCLB standards apply to paraprofessionals?  Maybe.</a:t>
            </a:r>
            <a:endParaRPr lang="en-US" sz="2000" dirty="0"/>
          </a:p>
        </p:txBody>
      </p:sp>
      <p:sp>
        <p:nvSpPr>
          <p:cNvPr id="5" name="Slide Number Placeholder 4"/>
          <p:cNvSpPr>
            <a:spLocks noGrp="1"/>
          </p:cNvSpPr>
          <p:nvPr>
            <p:ph type="sldNum" sz="quarter" idx="12"/>
          </p:nvPr>
        </p:nvSpPr>
        <p:spPr/>
        <p:txBody>
          <a:bodyPr/>
          <a:lstStyle/>
          <a:p>
            <a:fld id="{5CC42AE1-40A2-4F81-9633-FBE296E6079B}" type="slidenum">
              <a:rPr lang="en-US" smtClean="0"/>
              <a:t>30</a:t>
            </a:fld>
            <a:endParaRPr lang="en-US" dirty="0"/>
          </a:p>
        </p:txBody>
      </p:sp>
      <p:sp>
        <p:nvSpPr>
          <p:cNvPr id="6" name="Footer Placeholder 5"/>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41579943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Schoolwide</a:t>
            </a:r>
            <a:r>
              <a:rPr lang="en-US" dirty="0" smtClean="0"/>
              <a:t>/Targeted Assistance</a:t>
            </a:r>
            <a:endParaRPr lang="en-US" dirty="0"/>
          </a:p>
        </p:txBody>
      </p:sp>
      <p:sp>
        <p:nvSpPr>
          <p:cNvPr id="3" name="Content Placeholder 2"/>
          <p:cNvSpPr>
            <a:spLocks noGrp="1"/>
          </p:cNvSpPr>
          <p:nvPr>
            <p:ph idx="1"/>
          </p:nvPr>
        </p:nvSpPr>
        <p:spPr>
          <a:xfrm>
            <a:off x="590843" y="2235929"/>
            <a:ext cx="7674852" cy="4129567"/>
          </a:xfrm>
        </p:spPr>
        <p:txBody>
          <a:bodyPr>
            <a:noAutofit/>
          </a:bodyPr>
          <a:lstStyle/>
          <a:p>
            <a:r>
              <a:rPr lang="en-US" sz="2400" dirty="0" smtClean="0"/>
              <a:t>Preserves Rank and Serve</a:t>
            </a:r>
          </a:p>
          <a:p>
            <a:pPr lvl="1"/>
            <a:r>
              <a:rPr lang="en-US" sz="2000" dirty="0" smtClean="0"/>
              <a:t>Maintains requirement to serve elementary schools above 75% poverty</a:t>
            </a:r>
          </a:p>
          <a:p>
            <a:pPr lvl="2"/>
            <a:r>
              <a:rPr lang="en-US" sz="1800" dirty="0" smtClean="0"/>
              <a:t>LEA may lower threshold to 50% for high schools</a:t>
            </a:r>
          </a:p>
          <a:p>
            <a:pPr lvl="2"/>
            <a:r>
              <a:rPr lang="en-US" sz="1800" dirty="0" smtClean="0"/>
              <a:t>LEA may designate any school with at least 35% poverty as eligible</a:t>
            </a:r>
          </a:p>
          <a:p>
            <a:r>
              <a:rPr lang="en-US" sz="2400" dirty="0" smtClean="0"/>
              <a:t>Preserves </a:t>
            </a:r>
            <a:r>
              <a:rPr lang="en-US" sz="2400" dirty="0" err="1" smtClean="0"/>
              <a:t>Schoolwide</a:t>
            </a:r>
            <a:r>
              <a:rPr lang="en-US" sz="2400" dirty="0" smtClean="0"/>
              <a:t> Programs</a:t>
            </a:r>
          </a:p>
          <a:p>
            <a:pPr lvl="1"/>
            <a:r>
              <a:rPr lang="en-US" sz="2000" dirty="0" smtClean="0"/>
              <a:t>State may waive 40% poverty threshold</a:t>
            </a:r>
          </a:p>
          <a:p>
            <a:pPr lvl="1"/>
            <a:r>
              <a:rPr lang="en-US" sz="2000" dirty="0" smtClean="0"/>
              <a:t>Funds may be used for preschool programs</a:t>
            </a:r>
            <a:endParaRPr lang="en-US" sz="2000"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31</a:t>
            </a:fld>
            <a:endParaRPr lang="en-US" dirty="0"/>
          </a:p>
        </p:txBody>
      </p:sp>
      <p:sp>
        <p:nvSpPr>
          <p:cNvPr id="6" name="Footer Placeholder 5"/>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15398830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blogs-images.forbes.com/laurashin/files/2014/10/money-fight.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978727" y="5017609"/>
            <a:ext cx="2621683" cy="170511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Fiscal Requirements</a:t>
            </a:r>
            <a:endParaRPr lang="en-US" dirty="0"/>
          </a:p>
        </p:txBody>
      </p:sp>
      <p:sp>
        <p:nvSpPr>
          <p:cNvPr id="3" name="Content Placeholder 2"/>
          <p:cNvSpPr>
            <a:spLocks noGrp="1"/>
          </p:cNvSpPr>
          <p:nvPr>
            <p:ph idx="1"/>
          </p:nvPr>
        </p:nvSpPr>
        <p:spPr>
          <a:xfrm>
            <a:off x="479523" y="2182143"/>
            <a:ext cx="7954765" cy="4472309"/>
          </a:xfrm>
        </p:spPr>
        <p:txBody>
          <a:bodyPr>
            <a:noAutofit/>
          </a:bodyPr>
          <a:lstStyle/>
          <a:p>
            <a:pPr>
              <a:spcBef>
                <a:spcPts val="600"/>
              </a:spcBef>
            </a:pPr>
            <a:r>
              <a:rPr lang="en-US" sz="2400" dirty="0" smtClean="0"/>
              <a:t>Supplement</a:t>
            </a:r>
            <a:r>
              <a:rPr lang="en-US" sz="2400" dirty="0" smtClean="0"/>
              <a:t>, not </a:t>
            </a:r>
            <a:r>
              <a:rPr lang="en-US" sz="2400" dirty="0" smtClean="0"/>
              <a:t>supplant </a:t>
            </a:r>
            <a:r>
              <a:rPr lang="en-US" sz="2400" dirty="0">
                <a:solidFill>
                  <a:srgbClr val="C00000"/>
                </a:solidFill>
              </a:rPr>
              <a:t>(NEW) </a:t>
            </a:r>
            <a:endParaRPr lang="en-US" sz="2400" dirty="0" smtClean="0"/>
          </a:p>
          <a:p>
            <a:pPr lvl="1"/>
            <a:r>
              <a:rPr lang="en-US" sz="2000" dirty="0" smtClean="0"/>
              <a:t>LEA must demonstrate that methodology used to allocate funds is the same as it would be in the absence of Title I funds</a:t>
            </a:r>
          </a:p>
          <a:p>
            <a:pPr lvl="1"/>
            <a:r>
              <a:rPr lang="en-US" sz="2000" dirty="0" smtClean="0"/>
              <a:t>Secretary cannot require an LEA to:</a:t>
            </a:r>
          </a:p>
          <a:p>
            <a:pPr lvl="2"/>
            <a:r>
              <a:rPr lang="en-US" sz="1800" dirty="0" smtClean="0"/>
              <a:t>Identify an individual cost or service as supplemental</a:t>
            </a:r>
          </a:p>
          <a:p>
            <a:pPr lvl="2"/>
            <a:r>
              <a:rPr lang="en-US" sz="1800" dirty="0" smtClean="0"/>
              <a:t>Provide services through a particular method of instruction</a:t>
            </a:r>
          </a:p>
          <a:p>
            <a:pPr lvl="1"/>
            <a:r>
              <a:rPr lang="en-US" sz="2000" dirty="0" smtClean="0"/>
              <a:t>Subject of disagreement during negotiated rulemaking</a:t>
            </a:r>
            <a:endParaRPr lang="en-US" sz="2000"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32</a:t>
            </a:fld>
            <a:endParaRPr lang="en-US" dirty="0"/>
          </a:p>
        </p:txBody>
      </p:sp>
      <p:sp>
        <p:nvSpPr>
          <p:cNvPr id="6" name="Footer Placeholder 5"/>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23089520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flipH="1">
            <a:off x="6942439" y="2164173"/>
            <a:ext cx="1971373" cy="3130155"/>
          </a:xfrm>
          <a:prstGeom prst="rect">
            <a:avLst/>
          </a:prstGeom>
        </p:spPr>
      </p:pic>
      <p:sp>
        <p:nvSpPr>
          <p:cNvPr id="2" name="Title 1"/>
          <p:cNvSpPr>
            <a:spLocks noGrp="1"/>
          </p:cNvSpPr>
          <p:nvPr>
            <p:ph type="title"/>
          </p:nvPr>
        </p:nvSpPr>
        <p:spPr>
          <a:xfrm>
            <a:off x="0" y="711505"/>
            <a:ext cx="8913813" cy="914400"/>
          </a:xfrm>
        </p:spPr>
        <p:txBody>
          <a:bodyPr/>
          <a:lstStyle/>
          <a:p>
            <a:r>
              <a:rPr lang="en-US" dirty="0" smtClean="0"/>
              <a:t>Private Schools</a:t>
            </a:r>
            <a:endParaRPr lang="en-US" dirty="0"/>
          </a:p>
        </p:txBody>
      </p:sp>
      <p:sp>
        <p:nvSpPr>
          <p:cNvPr id="3" name="Content Placeholder 2"/>
          <p:cNvSpPr>
            <a:spLocks noGrp="1"/>
          </p:cNvSpPr>
          <p:nvPr>
            <p:ph idx="1"/>
          </p:nvPr>
        </p:nvSpPr>
        <p:spPr>
          <a:xfrm>
            <a:off x="261527" y="1873228"/>
            <a:ext cx="7316909" cy="4448524"/>
          </a:xfrm>
        </p:spPr>
        <p:txBody>
          <a:bodyPr>
            <a:noAutofit/>
          </a:bodyPr>
          <a:lstStyle/>
          <a:p>
            <a:pPr>
              <a:spcBef>
                <a:spcPts val="600"/>
              </a:spcBef>
            </a:pPr>
            <a:r>
              <a:rPr lang="en-US" dirty="0" smtClean="0"/>
              <a:t>SEA must designate ombudsman to monitor and enforce equitable services requirements</a:t>
            </a:r>
          </a:p>
          <a:p>
            <a:pPr>
              <a:spcBef>
                <a:spcPts val="600"/>
              </a:spcBef>
            </a:pPr>
            <a:r>
              <a:rPr lang="en-US" dirty="0" smtClean="0"/>
              <a:t>LEAs must maintain documentation regarding meaningful consultation with private schools</a:t>
            </a:r>
          </a:p>
          <a:p>
            <a:pPr>
              <a:spcBef>
                <a:spcPts val="600"/>
              </a:spcBef>
            </a:pPr>
            <a:r>
              <a:rPr lang="en-US" dirty="0" smtClean="0"/>
              <a:t>SEA may provide services directly to schools if they </a:t>
            </a:r>
            <a:r>
              <a:rPr lang="en-US" dirty="0" smtClean="0"/>
              <a:t/>
            </a:r>
            <a:br>
              <a:rPr lang="en-US" dirty="0" smtClean="0"/>
            </a:br>
            <a:r>
              <a:rPr lang="en-US" dirty="0" smtClean="0"/>
              <a:t>file </a:t>
            </a:r>
            <a:r>
              <a:rPr lang="en-US" dirty="0" smtClean="0"/>
              <a:t>a complaint saying consultation was not timely/meaningful, services not adequate</a:t>
            </a:r>
            <a:r>
              <a:rPr lang="en-US" dirty="0" smtClean="0"/>
              <a:t>.</a:t>
            </a:r>
            <a:br>
              <a:rPr lang="en-US" dirty="0" smtClean="0"/>
            </a:br>
            <a:endParaRPr lang="en-US" dirty="0" smtClean="0"/>
          </a:p>
          <a:p>
            <a:pPr>
              <a:spcBef>
                <a:spcPts val="600"/>
              </a:spcBef>
            </a:pPr>
            <a:r>
              <a:rPr lang="en-US" dirty="0">
                <a:solidFill>
                  <a:srgbClr val="C00000"/>
                </a:solidFill>
              </a:rPr>
              <a:t>(NEW) </a:t>
            </a:r>
            <a:r>
              <a:rPr lang="en-US" dirty="0" smtClean="0"/>
              <a:t>Proportionate Share must be </a:t>
            </a:r>
            <a:r>
              <a:rPr lang="en-US" dirty="0"/>
              <a:t>calculated </a:t>
            </a:r>
            <a:r>
              <a:rPr lang="en-US" u="sng" dirty="0"/>
              <a:t>BEFORE</a:t>
            </a:r>
            <a:r>
              <a:rPr lang="en-US" dirty="0"/>
              <a:t> any allowable </a:t>
            </a:r>
            <a:r>
              <a:rPr lang="en-US" dirty="0" smtClean="0"/>
              <a:t>expenditures </a:t>
            </a:r>
            <a:r>
              <a:rPr lang="en-US" dirty="0"/>
              <a:t>or transfer by the LEA!</a:t>
            </a:r>
          </a:p>
          <a:p>
            <a:pPr>
              <a:spcBef>
                <a:spcPts val="600"/>
              </a:spcBef>
            </a:pPr>
            <a:r>
              <a:rPr lang="en-US" dirty="0">
                <a:solidFill>
                  <a:srgbClr val="C00000"/>
                </a:solidFill>
              </a:rPr>
              <a:t>(NEW) </a:t>
            </a:r>
            <a:r>
              <a:rPr lang="en-US" dirty="0"/>
              <a:t>Funds allocated to a local educational agency for educational services and other benefits to eligible private school children </a:t>
            </a:r>
            <a:r>
              <a:rPr lang="en-US" u="sng" dirty="0"/>
              <a:t>shall be obligated in the fiscal year for which the funds are received by the agency</a:t>
            </a:r>
            <a:r>
              <a:rPr lang="en-US" dirty="0"/>
              <a:t>.</a:t>
            </a:r>
          </a:p>
          <a:p>
            <a:pPr>
              <a:spcBef>
                <a:spcPts val="600"/>
              </a:spcBef>
            </a:pP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33</a:t>
            </a:fld>
            <a:endParaRPr lang="en-US" dirty="0"/>
          </a:p>
        </p:txBody>
      </p:sp>
      <p:sp>
        <p:nvSpPr>
          <p:cNvPr id="7" name="Footer Placeholder 6"/>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22702375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Title II</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34</a:t>
            </a:fld>
            <a:endParaRPr lang="en-US" dirty="0"/>
          </a:p>
        </p:txBody>
      </p:sp>
    </p:spTree>
    <p:extLst>
      <p:ext uri="{BB962C8B-B14F-4D97-AF65-F5344CB8AC3E}">
        <p14:creationId xmlns:p14="http://schemas.microsoft.com/office/powerpoint/2010/main" val="30677141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dirtinyourskirt.com/wp-content/uploads/2013/08/money1.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rot="19981411">
            <a:off x="367490" y="3369111"/>
            <a:ext cx="3545472" cy="236364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Formula</a:t>
            </a:r>
            <a:endParaRPr lang="en-US" dirty="0"/>
          </a:p>
        </p:txBody>
      </p:sp>
      <p:sp>
        <p:nvSpPr>
          <p:cNvPr id="3" name="Content Placeholder 2"/>
          <p:cNvSpPr>
            <a:spLocks noGrp="1"/>
          </p:cNvSpPr>
          <p:nvPr>
            <p:ph idx="1"/>
          </p:nvPr>
        </p:nvSpPr>
        <p:spPr>
          <a:xfrm>
            <a:off x="3214255" y="2299854"/>
            <a:ext cx="5626501" cy="4405746"/>
          </a:xfrm>
        </p:spPr>
        <p:txBody>
          <a:bodyPr>
            <a:normAutofit/>
          </a:bodyPr>
          <a:lstStyle/>
          <a:p>
            <a:r>
              <a:rPr lang="en-US" sz="2400" dirty="0" smtClean="0"/>
              <a:t>Makes adjustments to </a:t>
            </a:r>
            <a:r>
              <a:rPr lang="en-US" sz="2400" dirty="0" smtClean="0"/>
              <a:t>State-level formula </a:t>
            </a:r>
            <a:r>
              <a:rPr lang="en-US" sz="2400" dirty="0" smtClean="0"/>
              <a:t>to focus more heavily on </a:t>
            </a:r>
            <a:r>
              <a:rPr lang="en-US" sz="2400" dirty="0" smtClean="0"/>
              <a:t>poverty </a:t>
            </a:r>
            <a:r>
              <a:rPr lang="en-US" sz="2400" dirty="0">
                <a:solidFill>
                  <a:srgbClr val="C00000"/>
                </a:solidFill>
              </a:rPr>
              <a:t>(NEW) </a:t>
            </a:r>
            <a:endParaRPr lang="en-US" sz="2400" dirty="0" smtClean="0"/>
          </a:p>
          <a:p>
            <a:pPr lvl="1"/>
            <a:r>
              <a:rPr lang="en-US" sz="2000" dirty="0" smtClean="0"/>
              <a:t>Now o</a:t>
            </a:r>
            <a:r>
              <a:rPr lang="en-US" sz="2000" dirty="0" smtClean="0"/>
              <a:t>n </a:t>
            </a:r>
            <a:r>
              <a:rPr lang="en-US" sz="2000" dirty="0" smtClean="0"/>
              <a:t>both State and LEA-level allocations</a:t>
            </a:r>
          </a:p>
          <a:p>
            <a:pPr lvl="1"/>
            <a:r>
              <a:rPr lang="en-US" sz="2000" dirty="0" smtClean="0"/>
              <a:t>Transitions to 20% population, 80% poverty by 2020</a:t>
            </a:r>
          </a:p>
          <a:p>
            <a:r>
              <a:rPr lang="en-US" sz="2400" dirty="0" smtClean="0"/>
              <a:t>Phases out hold-harmless by 2023</a:t>
            </a:r>
          </a:p>
          <a:p>
            <a:pPr lvl="1"/>
            <a:r>
              <a:rPr lang="en-US" sz="2200" dirty="0" smtClean="0"/>
              <a:t>No phase-out to hold harmless on LEA level</a:t>
            </a:r>
          </a:p>
          <a:p>
            <a:pPr marL="0" indent="0">
              <a:buNone/>
            </a:pPr>
            <a:endParaRPr lang="en-US" dirty="0" smtClean="0"/>
          </a:p>
        </p:txBody>
      </p:sp>
      <p:sp>
        <p:nvSpPr>
          <p:cNvPr id="5" name="Slide Number Placeholder 4"/>
          <p:cNvSpPr>
            <a:spLocks noGrp="1"/>
          </p:cNvSpPr>
          <p:nvPr>
            <p:ph type="sldNum" sz="quarter" idx="12"/>
          </p:nvPr>
        </p:nvSpPr>
        <p:spPr/>
        <p:txBody>
          <a:bodyPr/>
          <a:lstStyle/>
          <a:p>
            <a:fld id="{4FAB73BC-B049-4115-A692-8D63A059BFB8}" type="slidenum">
              <a:rPr lang="en-US" smtClean="0"/>
              <a:pPr/>
              <a:t>35</a:t>
            </a:fld>
            <a:endParaRPr lang="en-US" dirty="0"/>
          </a:p>
        </p:txBody>
      </p:sp>
      <p:sp>
        <p:nvSpPr>
          <p:cNvPr id="6" name="Footer Placeholder 5"/>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5927939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II Grant Programs</a:t>
            </a:r>
            <a:endParaRPr lang="en-US" dirty="0"/>
          </a:p>
        </p:txBody>
      </p:sp>
      <p:sp>
        <p:nvSpPr>
          <p:cNvPr id="3" name="Content Placeholder 2"/>
          <p:cNvSpPr>
            <a:spLocks noGrp="1"/>
          </p:cNvSpPr>
          <p:nvPr>
            <p:ph idx="1"/>
          </p:nvPr>
        </p:nvSpPr>
        <p:spPr>
          <a:xfrm>
            <a:off x="719032" y="2110950"/>
            <a:ext cx="7904748" cy="4463716"/>
          </a:xfrm>
        </p:spPr>
        <p:txBody>
          <a:bodyPr>
            <a:normAutofit fontScale="92500" lnSpcReduction="10000"/>
          </a:bodyPr>
          <a:lstStyle/>
          <a:p>
            <a:pPr>
              <a:lnSpc>
                <a:spcPct val="120000"/>
              </a:lnSpc>
              <a:spcBef>
                <a:spcPts val="600"/>
              </a:spcBef>
            </a:pPr>
            <a:r>
              <a:rPr lang="en-US" sz="2000" dirty="0" smtClean="0"/>
              <a:t>Eliminates Mathematics and Science Partnership Grants</a:t>
            </a:r>
          </a:p>
          <a:p>
            <a:pPr>
              <a:lnSpc>
                <a:spcPct val="120000"/>
              </a:lnSpc>
              <a:spcBef>
                <a:spcPts val="600"/>
              </a:spcBef>
            </a:pPr>
            <a:r>
              <a:rPr lang="en-US" sz="2000" dirty="0" smtClean="0"/>
              <a:t>Teacher Incentive Fund </a:t>
            </a:r>
            <a:r>
              <a:rPr lang="en-US" sz="2000" dirty="0" smtClean="0">
                <a:sym typeface="Wingdings" panose="05000000000000000000" pitchFamily="2" charset="2"/>
              </a:rPr>
              <a:t> Teacher and School Leader Incentive Program</a:t>
            </a:r>
          </a:p>
          <a:p>
            <a:pPr>
              <a:lnSpc>
                <a:spcPct val="120000"/>
              </a:lnSpc>
              <a:spcBef>
                <a:spcPts val="600"/>
              </a:spcBef>
            </a:pPr>
            <a:r>
              <a:rPr lang="en-US" sz="2000" dirty="0" smtClean="0">
                <a:sym typeface="Wingdings" panose="05000000000000000000" pitchFamily="2" charset="2"/>
              </a:rPr>
              <a:t>American History and Civics Education Program</a:t>
            </a:r>
          </a:p>
          <a:p>
            <a:pPr lvl="1">
              <a:lnSpc>
                <a:spcPct val="120000"/>
              </a:lnSpc>
            </a:pPr>
            <a:r>
              <a:rPr lang="en-US" sz="1800" dirty="0" smtClean="0">
                <a:sym typeface="Wingdings" panose="05000000000000000000" pitchFamily="2" charset="2"/>
              </a:rPr>
              <a:t>Intended to improve quality of instruction</a:t>
            </a:r>
          </a:p>
          <a:p>
            <a:pPr>
              <a:lnSpc>
                <a:spcPct val="120000"/>
              </a:lnSpc>
              <a:spcBef>
                <a:spcPts val="600"/>
              </a:spcBef>
            </a:pPr>
            <a:r>
              <a:rPr lang="en-US" sz="2000" dirty="0" smtClean="0">
                <a:sym typeface="Wingdings" panose="05000000000000000000" pitchFamily="2" charset="2"/>
              </a:rPr>
              <a:t>Supporting Effective Educator Development Grants</a:t>
            </a:r>
          </a:p>
          <a:p>
            <a:pPr lvl="1">
              <a:lnSpc>
                <a:spcPct val="120000"/>
              </a:lnSpc>
            </a:pPr>
            <a:r>
              <a:rPr lang="en-US" sz="1800" dirty="0" smtClean="0">
                <a:sym typeface="Wingdings" panose="05000000000000000000" pitchFamily="2" charset="2"/>
              </a:rPr>
              <a:t>To non-profits, IHEs, or consortia for preparation and professional development</a:t>
            </a:r>
          </a:p>
          <a:p>
            <a:pPr>
              <a:lnSpc>
                <a:spcPct val="120000"/>
              </a:lnSpc>
              <a:spcBef>
                <a:spcPts val="600"/>
              </a:spcBef>
            </a:pPr>
            <a:r>
              <a:rPr lang="en-US" sz="2000" dirty="0" smtClean="0">
                <a:sym typeface="Wingdings" panose="05000000000000000000" pitchFamily="2" charset="2"/>
              </a:rPr>
              <a:t>STEM Master Teacher Corps</a:t>
            </a:r>
          </a:p>
          <a:p>
            <a:pPr>
              <a:lnSpc>
                <a:spcPct val="120000"/>
              </a:lnSpc>
              <a:spcBef>
                <a:spcPts val="600"/>
              </a:spcBef>
            </a:pPr>
            <a:r>
              <a:rPr lang="en-US" sz="2000" dirty="0" smtClean="0">
                <a:sym typeface="Wingdings" panose="05000000000000000000" pitchFamily="2" charset="2"/>
              </a:rPr>
              <a:t>Literacy for All, Results for the Nation</a:t>
            </a:r>
          </a:p>
          <a:p>
            <a:pPr lvl="1">
              <a:lnSpc>
                <a:spcPct val="120000"/>
              </a:lnSpc>
            </a:pPr>
            <a:r>
              <a:rPr lang="en-US" sz="1800" dirty="0" smtClean="0">
                <a:sym typeface="Wingdings" panose="05000000000000000000" pitchFamily="2" charset="2"/>
              </a:rPr>
              <a:t>Competitive grants to States to develop literacy instruction</a:t>
            </a:r>
          </a:p>
          <a:p>
            <a:pPr lvl="1">
              <a:lnSpc>
                <a:spcPct val="120000"/>
              </a:lnSpc>
            </a:pPr>
            <a:r>
              <a:rPr lang="en-US" sz="1800" dirty="0" smtClean="0">
                <a:sym typeface="Wingdings" panose="05000000000000000000" pitchFamily="2" charset="2"/>
              </a:rPr>
              <a:t>Divided by age group – separate grants for grades K-5, 6-12</a:t>
            </a:r>
          </a:p>
          <a:p>
            <a:pPr lvl="1"/>
            <a:endParaRPr lang="en-US" sz="1800"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36</a:t>
            </a:fld>
            <a:endParaRPr lang="en-US" dirty="0"/>
          </a:p>
        </p:txBody>
      </p:sp>
      <p:sp>
        <p:nvSpPr>
          <p:cNvPr id="6" name="Footer Placeholder 5"/>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38237923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Title III</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37</a:t>
            </a:fld>
            <a:endParaRPr lang="en-US" dirty="0"/>
          </a:p>
        </p:txBody>
      </p:sp>
    </p:spTree>
    <p:extLst>
      <p:ext uri="{BB962C8B-B14F-4D97-AF65-F5344CB8AC3E}">
        <p14:creationId xmlns:p14="http://schemas.microsoft.com/office/powerpoint/2010/main" val="950732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rack.3.mshcdn.com/media/ZgkyMDEyLzEyLzA0LzgwL3N0dWRlbnRzd2lsLmJPei5qcGcKcAl0aHVtYgk5NTB4NTM0IwplCWpwZw/02cd03ee/c78/students-will-flock-to-online-study-halls-this-school-year-study--a9318f074b.jpg"/>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b="10287"/>
          <a:stretch/>
        </p:blipFill>
        <p:spPr bwMode="auto">
          <a:xfrm>
            <a:off x="19152" y="4408920"/>
            <a:ext cx="4283598" cy="2160155"/>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p:txBody>
          <a:bodyPr/>
          <a:lstStyle/>
          <a:p>
            <a:r>
              <a:rPr lang="en-US" dirty="0" smtClean="0"/>
              <a:t>Major Changes</a:t>
            </a:r>
            <a:endParaRPr lang="en-US" dirty="0"/>
          </a:p>
        </p:txBody>
      </p:sp>
      <p:sp>
        <p:nvSpPr>
          <p:cNvPr id="5" name="Content Placeholder 4"/>
          <p:cNvSpPr>
            <a:spLocks noGrp="1"/>
          </p:cNvSpPr>
          <p:nvPr>
            <p:ph idx="1"/>
          </p:nvPr>
        </p:nvSpPr>
        <p:spPr>
          <a:xfrm>
            <a:off x="2022763" y="2382982"/>
            <a:ext cx="7024983" cy="3636818"/>
          </a:xfrm>
        </p:spPr>
        <p:txBody>
          <a:bodyPr>
            <a:normAutofit/>
          </a:bodyPr>
          <a:lstStyle/>
          <a:p>
            <a:r>
              <a:rPr lang="en-US" sz="2400" dirty="0" smtClean="0"/>
              <a:t>Moves accountability provisions to Title I</a:t>
            </a:r>
          </a:p>
          <a:p>
            <a:r>
              <a:rPr lang="en-US" sz="2400" dirty="0" smtClean="0"/>
              <a:t>Replaces references to “limited English proficient” with references to “English Learners” </a:t>
            </a:r>
            <a:r>
              <a:rPr lang="en-US" sz="2400" dirty="0" smtClean="0"/>
              <a:t>throughout</a:t>
            </a:r>
          </a:p>
          <a:p>
            <a:r>
              <a:rPr lang="en-US" sz="2400" dirty="0" smtClean="0"/>
              <a:t>Requires uniform State definitions and exit criteria for ELs </a:t>
            </a:r>
            <a:r>
              <a:rPr lang="en-US" sz="2400" dirty="0">
                <a:solidFill>
                  <a:srgbClr val="C00000"/>
                </a:solidFill>
              </a:rPr>
              <a:t>(NEW) </a:t>
            </a:r>
            <a:endParaRPr lang="en-US" sz="2400"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38</a:t>
            </a:fld>
            <a:endParaRPr lang="en-US" dirty="0"/>
          </a:p>
        </p:txBody>
      </p:sp>
      <p:sp>
        <p:nvSpPr>
          <p:cNvPr id="2" name="Footer Placeholder 1"/>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168029788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a:t>
            </a:r>
            <a:endParaRPr lang="en-US" dirty="0"/>
          </a:p>
        </p:txBody>
      </p:sp>
      <p:sp>
        <p:nvSpPr>
          <p:cNvPr id="3" name="Content Placeholder 2"/>
          <p:cNvSpPr>
            <a:spLocks noGrp="1"/>
          </p:cNvSpPr>
          <p:nvPr>
            <p:ph idx="1"/>
          </p:nvPr>
        </p:nvSpPr>
        <p:spPr>
          <a:xfrm>
            <a:off x="864381" y="2489199"/>
            <a:ext cx="7786323" cy="3658937"/>
          </a:xfrm>
        </p:spPr>
        <p:txBody>
          <a:bodyPr>
            <a:normAutofit/>
          </a:bodyPr>
          <a:lstStyle/>
          <a:p>
            <a:r>
              <a:rPr lang="en-US" sz="2800" dirty="0" smtClean="0"/>
              <a:t>Must report on number and percentage of ELs </a:t>
            </a:r>
            <a:r>
              <a:rPr lang="en-US" sz="2800" dirty="0">
                <a:solidFill>
                  <a:srgbClr val="C00000"/>
                </a:solidFill>
              </a:rPr>
              <a:t>(NEW) </a:t>
            </a:r>
            <a:endParaRPr lang="en-US" sz="2800" dirty="0" smtClean="0"/>
          </a:p>
          <a:p>
            <a:pPr lvl="1"/>
            <a:r>
              <a:rPr lang="en-US" sz="2400" dirty="0" smtClean="0"/>
              <a:t>Meeting State-determined long-term goals</a:t>
            </a:r>
          </a:p>
          <a:p>
            <a:pPr lvl="2"/>
            <a:r>
              <a:rPr lang="en-US" sz="2000" dirty="0" smtClean="0"/>
              <a:t>Disaggregated by disability</a:t>
            </a:r>
          </a:p>
          <a:p>
            <a:pPr lvl="1"/>
            <a:r>
              <a:rPr lang="en-US" sz="2400" dirty="0" smtClean="0"/>
              <a:t>Attaining English proficiency</a:t>
            </a:r>
          </a:p>
          <a:p>
            <a:pPr lvl="1"/>
            <a:r>
              <a:rPr lang="en-US" sz="2400" dirty="0" smtClean="0"/>
              <a:t>Meeting challenging State academic standards for 4 years after exiting EL status</a:t>
            </a:r>
          </a:p>
          <a:p>
            <a:pPr lvl="2"/>
            <a:r>
              <a:rPr lang="en-US" sz="2000" dirty="0" smtClean="0"/>
              <a:t>Disaggregated by disability</a:t>
            </a:r>
            <a:endParaRPr lang="en-US" sz="2000"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39</a:t>
            </a:fld>
            <a:endParaRPr lang="en-US" dirty="0"/>
          </a:p>
        </p:txBody>
      </p:sp>
      <p:sp>
        <p:nvSpPr>
          <p:cNvPr id="6" name="Footer Placeholder 5"/>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41181842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the Eroding Support?</a:t>
            </a:r>
            <a:endParaRPr lang="en-US" dirty="0"/>
          </a:p>
        </p:txBody>
      </p:sp>
      <p:sp>
        <p:nvSpPr>
          <p:cNvPr id="3" name="Content Placeholder 2"/>
          <p:cNvSpPr>
            <a:spLocks noGrp="1"/>
          </p:cNvSpPr>
          <p:nvPr>
            <p:ph idx="1"/>
          </p:nvPr>
        </p:nvSpPr>
        <p:spPr>
          <a:xfrm>
            <a:off x="3624943" y="2228003"/>
            <a:ext cx="5252839" cy="4394724"/>
          </a:xfrm>
        </p:spPr>
        <p:txBody>
          <a:bodyPr>
            <a:normAutofit fontScale="92500" lnSpcReduction="10000"/>
          </a:bodyPr>
          <a:lstStyle/>
          <a:p>
            <a:r>
              <a:rPr lang="en-US" sz="2400" dirty="0" smtClean="0"/>
              <a:t>Not </a:t>
            </a:r>
            <a:r>
              <a:rPr lang="en-US" sz="2400" dirty="0"/>
              <a:t>enough money</a:t>
            </a:r>
          </a:p>
          <a:p>
            <a:r>
              <a:rPr lang="en-US" sz="2400" dirty="0"/>
              <a:t>Too many regulations</a:t>
            </a:r>
          </a:p>
          <a:p>
            <a:r>
              <a:rPr lang="en-US" sz="2400" dirty="0"/>
              <a:t>Burdensome </a:t>
            </a:r>
            <a:r>
              <a:rPr lang="en-US" sz="2400" dirty="0" smtClean="0"/>
              <a:t>reporting/administrative  </a:t>
            </a:r>
            <a:r>
              <a:rPr lang="en-US" sz="2400" dirty="0"/>
              <a:t>requirements</a:t>
            </a:r>
          </a:p>
          <a:p>
            <a:r>
              <a:rPr lang="en-US" sz="2400" dirty="0" smtClean="0"/>
              <a:t>Increased focus on test preparation: “teaching </a:t>
            </a:r>
            <a:r>
              <a:rPr lang="en-US" sz="2400" dirty="0"/>
              <a:t>to the test”</a:t>
            </a:r>
          </a:p>
          <a:p>
            <a:r>
              <a:rPr lang="en-US" sz="2400" dirty="0"/>
              <a:t>Unreasonable </a:t>
            </a:r>
            <a:r>
              <a:rPr lang="en-US" sz="2400" dirty="0" smtClean="0"/>
              <a:t>goals: 100% proficiency by 2014</a:t>
            </a:r>
            <a:endParaRPr lang="en-US" sz="2400" dirty="0"/>
          </a:p>
          <a:p>
            <a:r>
              <a:rPr lang="en-US" sz="2400" dirty="0"/>
              <a:t>Top-down, one-size-fits-all model</a:t>
            </a:r>
          </a:p>
          <a:p>
            <a:pPr lvl="1"/>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z="1400" smtClean="0"/>
              <a:t>4</a:t>
            </a:fld>
            <a:endParaRPr lang="en-US" sz="1400" dirty="0"/>
          </a:p>
        </p:txBody>
      </p:sp>
      <p:pic>
        <p:nvPicPr>
          <p:cNvPr id="2050" name="Picture 2" descr="http://i122.photobucket.com/albums/o280/srkp23/nclb.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72056" y="2536104"/>
            <a:ext cx="2719325" cy="3535123"/>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368862402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Title IV</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40</a:t>
            </a:fld>
            <a:endParaRPr lang="en-US" dirty="0"/>
          </a:p>
        </p:txBody>
      </p:sp>
    </p:spTree>
    <p:extLst>
      <p:ext uri="{BB962C8B-B14F-4D97-AF65-F5344CB8AC3E}">
        <p14:creationId xmlns:p14="http://schemas.microsoft.com/office/powerpoint/2010/main" val="355408678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Student Support and Academic Enrichment </a:t>
            </a:r>
            <a:r>
              <a:rPr lang="en-US" dirty="0" smtClean="0"/>
              <a:t>Grants </a:t>
            </a:r>
            <a:endParaRPr lang="en-US" dirty="0"/>
          </a:p>
        </p:txBody>
      </p:sp>
      <p:sp>
        <p:nvSpPr>
          <p:cNvPr id="5" name="Content Placeholder 4"/>
          <p:cNvSpPr>
            <a:spLocks noGrp="1"/>
          </p:cNvSpPr>
          <p:nvPr>
            <p:ph idx="1"/>
          </p:nvPr>
        </p:nvSpPr>
        <p:spPr>
          <a:xfrm>
            <a:off x="914400" y="2165683"/>
            <a:ext cx="7952874" cy="4379493"/>
          </a:xfrm>
        </p:spPr>
        <p:txBody>
          <a:bodyPr>
            <a:normAutofit/>
          </a:bodyPr>
          <a:lstStyle/>
          <a:p>
            <a:pPr>
              <a:spcBef>
                <a:spcPts val="600"/>
              </a:spcBef>
            </a:pPr>
            <a:r>
              <a:rPr lang="en-US" sz="2000" dirty="0" smtClean="0"/>
              <a:t>New block grant-type </a:t>
            </a:r>
            <a:r>
              <a:rPr lang="en-US" sz="2000" dirty="0" smtClean="0"/>
              <a:t>program </a:t>
            </a:r>
            <a:r>
              <a:rPr lang="en-US" dirty="0">
                <a:solidFill>
                  <a:srgbClr val="C00000"/>
                </a:solidFill>
              </a:rPr>
              <a:t>(NEW) </a:t>
            </a:r>
            <a:endParaRPr lang="en-US" sz="2000" dirty="0" smtClean="0"/>
          </a:p>
          <a:p>
            <a:pPr>
              <a:spcBef>
                <a:spcPts val="600"/>
              </a:spcBef>
            </a:pPr>
            <a:r>
              <a:rPr lang="en-US" sz="2000" dirty="0" smtClean="0"/>
              <a:t>Formula granted to States based on share of Title IA</a:t>
            </a:r>
          </a:p>
          <a:p>
            <a:pPr lvl="1"/>
            <a:r>
              <a:rPr lang="en-US" sz="1800" dirty="0" smtClean="0"/>
              <a:t>State may reserve up to 1% for administration, 4% for State activities</a:t>
            </a:r>
          </a:p>
          <a:p>
            <a:pPr>
              <a:spcBef>
                <a:spcPts val="600"/>
              </a:spcBef>
            </a:pPr>
            <a:r>
              <a:rPr lang="en-US" sz="2000" dirty="0" err="1" smtClean="0"/>
              <a:t>Subgranted</a:t>
            </a:r>
            <a:r>
              <a:rPr lang="en-US" sz="2000" dirty="0" smtClean="0"/>
              <a:t> to LEAs based on share of Title IA</a:t>
            </a:r>
          </a:p>
          <a:p>
            <a:pPr lvl="1"/>
            <a:r>
              <a:rPr lang="en-US" sz="1800" dirty="0" smtClean="0"/>
              <a:t>LEA may spend up to 2% on administration</a:t>
            </a:r>
          </a:p>
          <a:p>
            <a:pPr lvl="1"/>
            <a:r>
              <a:rPr lang="en-US" sz="1800" dirty="0" smtClean="0"/>
              <a:t>LEAs must spend:</a:t>
            </a:r>
          </a:p>
          <a:p>
            <a:pPr lvl="2"/>
            <a:r>
              <a:rPr lang="en-US" sz="1800" dirty="0" smtClean="0"/>
              <a:t>At least 20% of funds on at least one “well-rounded educational opportunities” activity</a:t>
            </a:r>
          </a:p>
          <a:p>
            <a:pPr lvl="2"/>
            <a:r>
              <a:rPr lang="en-US" sz="1800" dirty="0" smtClean="0"/>
              <a:t>At least 20% on at least on “safe and healthy students” activity</a:t>
            </a:r>
          </a:p>
          <a:p>
            <a:pPr lvl="2"/>
            <a:r>
              <a:rPr lang="en-US" sz="1800" dirty="0" smtClean="0"/>
              <a:t>Some portion funds to support effective use of technology (no more than 15% on technology infrastructure)</a:t>
            </a:r>
            <a:endParaRPr lang="en-US" sz="1800"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41</a:t>
            </a:fld>
            <a:endParaRPr lang="en-US" dirty="0"/>
          </a:p>
        </p:txBody>
      </p:sp>
      <p:sp>
        <p:nvSpPr>
          <p:cNvPr id="2" name="Footer Placeholder 1"/>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301708286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Student Support and Academic Enrichment Grants</a:t>
            </a:r>
          </a:p>
        </p:txBody>
      </p:sp>
      <p:sp>
        <p:nvSpPr>
          <p:cNvPr id="3" name="Content Placeholder 2"/>
          <p:cNvSpPr>
            <a:spLocks noGrp="1"/>
          </p:cNvSpPr>
          <p:nvPr>
            <p:ph idx="1"/>
          </p:nvPr>
        </p:nvSpPr>
        <p:spPr>
          <a:xfrm>
            <a:off x="885060" y="2155264"/>
            <a:ext cx="7327677" cy="4368800"/>
          </a:xfrm>
        </p:spPr>
        <p:txBody>
          <a:bodyPr>
            <a:normAutofit/>
          </a:bodyPr>
          <a:lstStyle/>
          <a:p>
            <a:r>
              <a:rPr lang="en-US" sz="2400" dirty="0" smtClean="0"/>
              <a:t>“Well-rounded educational opportunities” activities include:</a:t>
            </a:r>
          </a:p>
          <a:p>
            <a:pPr lvl="1"/>
            <a:r>
              <a:rPr lang="en-US" sz="2000" dirty="0" smtClean="0"/>
              <a:t>Career and college counseling/guidance</a:t>
            </a:r>
          </a:p>
          <a:p>
            <a:pPr lvl="1"/>
            <a:r>
              <a:rPr lang="en-US" sz="2000" dirty="0" smtClean="0"/>
              <a:t>Arts and music programs that promote problem solving and conflict resolution </a:t>
            </a:r>
          </a:p>
          <a:p>
            <a:pPr lvl="1"/>
            <a:r>
              <a:rPr lang="en-US" sz="2000" dirty="0" smtClean="0"/>
              <a:t>STEM programming and activities</a:t>
            </a:r>
          </a:p>
          <a:p>
            <a:pPr lvl="1"/>
            <a:r>
              <a:rPr lang="en-US" sz="2000" dirty="0" smtClean="0"/>
              <a:t>Accelerated learning</a:t>
            </a:r>
          </a:p>
          <a:p>
            <a:pPr lvl="1"/>
            <a:r>
              <a:rPr lang="en-US" sz="2000" dirty="0" smtClean="0"/>
              <a:t>History, civics, economics, geography, </a:t>
            </a:r>
            <a:r>
              <a:rPr lang="en-US" sz="2000" dirty="0" smtClean="0"/>
              <a:t/>
            </a:r>
            <a:br>
              <a:rPr lang="en-US" sz="2000" dirty="0" smtClean="0"/>
            </a:br>
            <a:r>
              <a:rPr lang="en-US" sz="2000" dirty="0" smtClean="0"/>
              <a:t>foreign </a:t>
            </a:r>
            <a:r>
              <a:rPr lang="en-US" sz="2000" dirty="0" smtClean="0"/>
              <a:t>language, and environmental </a:t>
            </a:r>
            <a:r>
              <a:rPr lang="en-US" sz="2000" dirty="0" smtClean="0"/>
              <a:t/>
            </a:r>
            <a:br>
              <a:rPr lang="en-US" sz="2000" dirty="0" smtClean="0"/>
            </a:br>
            <a:r>
              <a:rPr lang="en-US" sz="2000" dirty="0" smtClean="0"/>
              <a:t>education</a:t>
            </a:r>
            <a:endParaRPr lang="en-US" sz="2000" dirty="0" smtClean="0"/>
          </a:p>
          <a:p>
            <a:pPr lvl="1"/>
            <a:r>
              <a:rPr lang="en-US" sz="2000" dirty="0" smtClean="0"/>
              <a:t>Community involvement</a:t>
            </a:r>
            <a:endParaRPr lang="en-US" sz="2000"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42</a:t>
            </a:fld>
            <a:endParaRPr lang="en-US" dirty="0"/>
          </a:p>
        </p:txBody>
      </p:sp>
      <p:sp>
        <p:nvSpPr>
          <p:cNvPr id="6" name="Footer Placeholder 5"/>
          <p:cNvSpPr>
            <a:spLocks noGrp="1"/>
          </p:cNvSpPr>
          <p:nvPr>
            <p:ph type="ftr" sz="quarter" idx="11"/>
          </p:nvPr>
        </p:nvSpPr>
        <p:spPr/>
        <p:txBody>
          <a:bodyPr/>
          <a:lstStyle/>
          <a:p>
            <a:r>
              <a:rPr lang="en-US" smtClean="0"/>
              <a:t>Brustein &amp; Manasevit, PLLC © 2016. All rights reserved.</a:t>
            </a:r>
          </a:p>
          <a:p>
            <a:endParaRPr lang="en-US" dirty="0"/>
          </a:p>
        </p:txBody>
      </p:sp>
      <p:pic>
        <p:nvPicPr>
          <p:cNvPr id="17414" name="Picture 6" descr="http://clipartix.com/wp-content/uploads/2016/03/Globe-free-to-use-clipart-2.pn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527537" y="4170218"/>
            <a:ext cx="2262358" cy="2111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634677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Student Support and Academic Enrichment Grants</a:t>
            </a:r>
          </a:p>
        </p:txBody>
      </p:sp>
      <p:sp>
        <p:nvSpPr>
          <p:cNvPr id="3" name="Content Placeholder 2"/>
          <p:cNvSpPr>
            <a:spLocks noGrp="1"/>
          </p:cNvSpPr>
          <p:nvPr>
            <p:ph idx="1"/>
          </p:nvPr>
        </p:nvSpPr>
        <p:spPr>
          <a:xfrm>
            <a:off x="997527" y="2284496"/>
            <a:ext cx="7360206" cy="4284579"/>
          </a:xfrm>
        </p:spPr>
        <p:txBody>
          <a:bodyPr>
            <a:noAutofit/>
          </a:bodyPr>
          <a:lstStyle/>
          <a:p>
            <a:r>
              <a:rPr lang="en-US" sz="2400" dirty="0" smtClean="0"/>
              <a:t>“Safe and Healthy Students” activities include:</a:t>
            </a:r>
          </a:p>
          <a:p>
            <a:pPr lvl="1"/>
            <a:r>
              <a:rPr lang="en-US" sz="2000" dirty="0" smtClean="0"/>
              <a:t>Drug and violence prevention</a:t>
            </a:r>
          </a:p>
          <a:p>
            <a:pPr lvl="1"/>
            <a:r>
              <a:rPr lang="en-US" sz="2000" dirty="0" smtClean="0"/>
              <a:t>School-based mental health services</a:t>
            </a:r>
          </a:p>
          <a:p>
            <a:pPr lvl="1"/>
            <a:r>
              <a:rPr lang="en-US" sz="2000" dirty="0" smtClean="0"/>
              <a:t>Health and safety practices in school/athletics</a:t>
            </a:r>
          </a:p>
          <a:p>
            <a:pPr lvl="1"/>
            <a:r>
              <a:rPr lang="en-US" sz="2000" dirty="0" smtClean="0"/>
              <a:t>Physical/nutrition education</a:t>
            </a:r>
          </a:p>
          <a:p>
            <a:pPr lvl="1"/>
            <a:r>
              <a:rPr lang="en-US" sz="2000" dirty="0" smtClean="0"/>
              <a:t>Bullying and harassment prevention</a:t>
            </a:r>
          </a:p>
          <a:p>
            <a:pPr lvl="1"/>
            <a:r>
              <a:rPr lang="en-US" sz="2000" dirty="0" smtClean="0"/>
              <a:t>relationship-building schools</a:t>
            </a:r>
          </a:p>
          <a:p>
            <a:pPr lvl="1"/>
            <a:r>
              <a:rPr lang="en-US" sz="2000" dirty="0" smtClean="0"/>
              <a:t>Dropout prevention and re-entry</a:t>
            </a:r>
          </a:p>
          <a:p>
            <a:pPr lvl="1"/>
            <a:r>
              <a:rPr lang="en-US" sz="2000" dirty="0" smtClean="0"/>
              <a:t>Training for school personnel in drug, violence, trafficking, and trauma</a:t>
            </a:r>
          </a:p>
        </p:txBody>
      </p:sp>
      <p:sp>
        <p:nvSpPr>
          <p:cNvPr id="5" name="Slide Number Placeholder 4"/>
          <p:cNvSpPr>
            <a:spLocks noGrp="1"/>
          </p:cNvSpPr>
          <p:nvPr>
            <p:ph type="sldNum" sz="quarter" idx="12"/>
          </p:nvPr>
        </p:nvSpPr>
        <p:spPr/>
        <p:txBody>
          <a:bodyPr/>
          <a:lstStyle/>
          <a:p>
            <a:fld id="{4FAB73BC-B049-4115-A692-8D63A059BFB8}" type="slidenum">
              <a:rPr lang="en-US" smtClean="0"/>
              <a:pPr/>
              <a:t>43</a:t>
            </a:fld>
            <a:endParaRPr lang="en-US" dirty="0"/>
          </a:p>
        </p:txBody>
      </p:sp>
      <p:sp>
        <p:nvSpPr>
          <p:cNvPr id="6" name="Footer Placeholder 5"/>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104719442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p8cdn4static.sharpschool.com/UserFiles/Servers/Server_52793/Image/Teacher%20Folder/ipads3.jpg"/>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b="8891"/>
          <a:stretch/>
        </p:blipFill>
        <p:spPr bwMode="auto">
          <a:xfrm>
            <a:off x="5292437" y="4016400"/>
            <a:ext cx="3711988" cy="262467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dirty="0"/>
              <a:t>Student Support and Academic Enrichment Grants</a:t>
            </a:r>
          </a:p>
        </p:txBody>
      </p:sp>
      <p:sp>
        <p:nvSpPr>
          <p:cNvPr id="3" name="Content Placeholder 2"/>
          <p:cNvSpPr>
            <a:spLocks noGrp="1"/>
          </p:cNvSpPr>
          <p:nvPr>
            <p:ph idx="1"/>
          </p:nvPr>
        </p:nvSpPr>
        <p:spPr>
          <a:xfrm>
            <a:off x="885060" y="2287611"/>
            <a:ext cx="7698387" cy="4104105"/>
          </a:xfrm>
        </p:spPr>
        <p:txBody>
          <a:bodyPr>
            <a:normAutofit/>
          </a:bodyPr>
          <a:lstStyle/>
          <a:p>
            <a:r>
              <a:rPr lang="en-US" sz="2400" dirty="0" smtClean="0"/>
              <a:t>“Effective use of technology” may include:</a:t>
            </a:r>
          </a:p>
          <a:p>
            <a:pPr lvl="1"/>
            <a:r>
              <a:rPr lang="en-US" sz="2000" dirty="0" smtClean="0"/>
              <a:t>Professional learning tools, technology, devices, and content for adaptive learning programs</a:t>
            </a:r>
          </a:p>
          <a:p>
            <a:pPr lvl="1"/>
            <a:r>
              <a:rPr lang="en-US" sz="2000" dirty="0" smtClean="0"/>
              <a:t>Building technological capacity</a:t>
            </a:r>
          </a:p>
          <a:p>
            <a:pPr lvl="1"/>
            <a:r>
              <a:rPr lang="en-US" sz="2000" dirty="0" smtClean="0"/>
              <a:t>Developing strategies for use of digital learning technologies</a:t>
            </a:r>
          </a:p>
          <a:p>
            <a:pPr lvl="1"/>
            <a:r>
              <a:rPr lang="en-US" sz="2000" dirty="0" smtClean="0"/>
              <a:t>Blended learning projects</a:t>
            </a:r>
          </a:p>
          <a:p>
            <a:pPr lvl="1"/>
            <a:r>
              <a:rPr lang="en-US" sz="2000" dirty="0" smtClean="0"/>
              <a:t>Professional development</a:t>
            </a:r>
          </a:p>
          <a:p>
            <a:pPr lvl="1"/>
            <a:r>
              <a:rPr lang="en-US" sz="2000" dirty="0" smtClean="0"/>
              <a:t>Remote access for students in rural/remote/underserved areas</a:t>
            </a:r>
          </a:p>
        </p:txBody>
      </p:sp>
      <p:sp>
        <p:nvSpPr>
          <p:cNvPr id="5" name="Slide Number Placeholder 4"/>
          <p:cNvSpPr>
            <a:spLocks noGrp="1"/>
          </p:cNvSpPr>
          <p:nvPr>
            <p:ph type="sldNum" sz="quarter" idx="12"/>
          </p:nvPr>
        </p:nvSpPr>
        <p:spPr/>
        <p:txBody>
          <a:bodyPr/>
          <a:lstStyle/>
          <a:p>
            <a:fld id="{4FAB73BC-B049-4115-A692-8D63A059BFB8}" type="slidenum">
              <a:rPr lang="en-US" smtClean="0"/>
              <a:pPr/>
              <a:t>44</a:t>
            </a:fld>
            <a:endParaRPr lang="en-US" dirty="0"/>
          </a:p>
        </p:txBody>
      </p:sp>
      <p:sp>
        <p:nvSpPr>
          <p:cNvPr id="6" name="Footer Placeholder 5"/>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311055560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800" dirty="0" smtClean="0"/>
              <a:t>Notable Changes in</a:t>
            </a:r>
            <a:br>
              <a:rPr lang="en-US" sz="4800" dirty="0" smtClean="0"/>
            </a:br>
            <a:r>
              <a:rPr lang="en-US" sz="4800" dirty="0" smtClean="0"/>
              <a:t>Remaining Titles (V-IX)</a:t>
            </a:r>
            <a:endParaRPr lang="en-US" sz="4800"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45</a:t>
            </a:fld>
            <a:endParaRPr lang="en-US" dirty="0"/>
          </a:p>
        </p:txBody>
      </p:sp>
      <p:sp>
        <p:nvSpPr>
          <p:cNvPr id="3" name="Footer Placeholder 2"/>
          <p:cNvSpPr>
            <a:spLocks noGrp="1"/>
          </p:cNvSpPr>
          <p:nvPr>
            <p:ph type="ftr" sz="quarter" idx="11"/>
          </p:nvPr>
        </p:nvSpPr>
        <p:spPr/>
        <p:txBody>
          <a:bodyPr/>
          <a:lstStyle/>
          <a:p>
            <a:r>
              <a:rPr lang="en-US" smtClean="0"/>
              <a:t>Brustein &amp; Manasevit, PLLC © 2016. All rights reserved. </a:t>
            </a:r>
            <a:endParaRPr lang="en-US"/>
          </a:p>
        </p:txBody>
      </p:sp>
    </p:spTree>
    <p:extLst>
      <p:ext uri="{BB962C8B-B14F-4D97-AF65-F5344CB8AC3E}">
        <p14:creationId xmlns:p14="http://schemas.microsoft.com/office/powerpoint/2010/main" val="111123406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Title V</a:t>
            </a:r>
            <a:endParaRPr lang="en-US" dirty="0"/>
          </a:p>
        </p:txBody>
      </p:sp>
      <p:sp>
        <p:nvSpPr>
          <p:cNvPr id="5" name="Content Placeholder 4"/>
          <p:cNvSpPr>
            <a:spLocks noGrp="1"/>
          </p:cNvSpPr>
          <p:nvPr>
            <p:ph idx="1"/>
          </p:nvPr>
        </p:nvSpPr>
        <p:spPr>
          <a:xfrm>
            <a:off x="942108" y="2152313"/>
            <a:ext cx="7804849" cy="4405748"/>
          </a:xfrm>
        </p:spPr>
        <p:txBody>
          <a:bodyPr>
            <a:normAutofit fontScale="92500" lnSpcReduction="10000"/>
          </a:bodyPr>
          <a:lstStyle/>
          <a:p>
            <a:pPr lvl="0"/>
            <a:r>
              <a:rPr lang="en-US" sz="2400" dirty="0"/>
              <a:t>Now allows SEAs or LEAs to transfer all of their funds under Title IIA, Title IVA, or Sec. 4204(c)(3) between those provisions, and into (but not out of) Title I Parts A, C or D, Title IIIA, or Title VB </a:t>
            </a:r>
            <a:endParaRPr lang="en-US" sz="2400" dirty="0" smtClean="0"/>
          </a:p>
          <a:p>
            <a:pPr lvl="0"/>
            <a:r>
              <a:rPr lang="en-US" sz="2400" dirty="0" smtClean="0"/>
              <a:t>Retains </a:t>
            </a:r>
            <a:r>
              <a:rPr lang="en-US" sz="2400" dirty="0"/>
              <a:t>rural education initiative but updates </a:t>
            </a:r>
            <a:r>
              <a:rPr lang="en-US" sz="2400" dirty="0" smtClean="0"/>
              <a:t>references.</a:t>
            </a:r>
          </a:p>
          <a:p>
            <a:pPr lvl="1"/>
            <a:r>
              <a:rPr lang="en-US" sz="2000" dirty="0" smtClean="0"/>
              <a:t>Increases </a:t>
            </a:r>
            <a:r>
              <a:rPr lang="en-US" sz="2000" dirty="0"/>
              <a:t>minimum grant amount to $25,000 and maximum to $80,000.  </a:t>
            </a:r>
          </a:p>
          <a:p>
            <a:pPr lvl="0"/>
            <a:r>
              <a:rPr lang="en-US" sz="2400" dirty="0"/>
              <a:t>Choice of participation </a:t>
            </a:r>
          </a:p>
          <a:p>
            <a:pPr lvl="1"/>
            <a:r>
              <a:rPr lang="en-US" sz="2000" dirty="0" smtClean="0"/>
              <a:t>LEAs </a:t>
            </a:r>
            <a:r>
              <a:rPr lang="en-US" sz="2000" dirty="0"/>
              <a:t>eligible for both the Small, Rural School Achievement Program and Rural and Low-Income School Program may choose one of the two under which to receive funds</a:t>
            </a:r>
          </a:p>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46</a:t>
            </a:fld>
            <a:endParaRPr lang="en-US" dirty="0"/>
          </a:p>
        </p:txBody>
      </p:sp>
      <p:sp>
        <p:nvSpPr>
          <p:cNvPr id="2" name="Footer Placeholder 1"/>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260751174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VI: Indian Education</a:t>
            </a:r>
            <a:endParaRPr lang="en-US" dirty="0"/>
          </a:p>
        </p:txBody>
      </p:sp>
      <p:sp>
        <p:nvSpPr>
          <p:cNvPr id="3" name="Content Placeholder 2"/>
          <p:cNvSpPr>
            <a:spLocks noGrp="1"/>
          </p:cNvSpPr>
          <p:nvPr>
            <p:ph idx="1"/>
          </p:nvPr>
        </p:nvSpPr>
        <p:spPr>
          <a:xfrm>
            <a:off x="914400" y="2238179"/>
            <a:ext cx="7733653" cy="4513458"/>
          </a:xfrm>
        </p:spPr>
        <p:txBody>
          <a:bodyPr>
            <a:normAutofit fontScale="92500" lnSpcReduction="10000"/>
          </a:bodyPr>
          <a:lstStyle/>
          <a:p>
            <a:pPr>
              <a:spcBef>
                <a:spcPts val="600"/>
              </a:spcBef>
            </a:pPr>
            <a:r>
              <a:rPr lang="en-US" dirty="0" smtClean="0"/>
              <a:t>Requires ED, HHS, and Interior to report on student suicides</a:t>
            </a:r>
          </a:p>
          <a:p>
            <a:pPr>
              <a:spcBef>
                <a:spcPts val="600"/>
              </a:spcBef>
            </a:pPr>
            <a:r>
              <a:rPr lang="en-US" dirty="0" smtClean="0"/>
              <a:t>Statement of policy: Indian </a:t>
            </a:r>
            <a:r>
              <a:rPr lang="en-US" dirty="0"/>
              <a:t>children </a:t>
            </a:r>
            <a:r>
              <a:rPr lang="en-US" dirty="0" smtClean="0"/>
              <a:t>should </a:t>
            </a:r>
            <a:r>
              <a:rPr lang="en-US" dirty="0"/>
              <a:t>not attend school in dilapidated or deteriorating buildings</a:t>
            </a:r>
            <a:endParaRPr lang="en-US" dirty="0" smtClean="0"/>
          </a:p>
          <a:p>
            <a:pPr>
              <a:spcBef>
                <a:spcPts val="600"/>
              </a:spcBef>
            </a:pPr>
            <a:r>
              <a:rPr lang="en-US" dirty="0" smtClean="0"/>
              <a:t>New grant program for Native-language immersion </a:t>
            </a:r>
            <a:r>
              <a:rPr lang="en-US" dirty="0" smtClean="0"/>
              <a:t>education </a:t>
            </a:r>
            <a:r>
              <a:rPr lang="en-US" dirty="0">
                <a:solidFill>
                  <a:srgbClr val="C00000"/>
                </a:solidFill>
              </a:rPr>
              <a:t>(NEW) </a:t>
            </a:r>
            <a:endParaRPr lang="en-US" dirty="0" smtClean="0"/>
          </a:p>
          <a:p>
            <a:pPr lvl="1"/>
            <a:r>
              <a:rPr lang="en-US" dirty="0" smtClean="0"/>
              <a:t>Available to tribes, tribal agencies, LEAs, non-profit and for-profit organizations, tribal IHEs</a:t>
            </a:r>
          </a:p>
          <a:p>
            <a:pPr lvl="1"/>
            <a:r>
              <a:rPr lang="en-US" dirty="0" smtClean="0"/>
              <a:t>Funds can be used to:</a:t>
            </a:r>
          </a:p>
          <a:p>
            <a:pPr lvl="2"/>
            <a:r>
              <a:rPr lang="en-US" sz="1600" dirty="0"/>
              <a:t>Support Native American or Alaska Native language education </a:t>
            </a:r>
            <a:endParaRPr lang="en-US" sz="1600" dirty="0" smtClean="0"/>
          </a:p>
          <a:p>
            <a:pPr lvl="2"/>
            <a:r>
              <a:rPr lang="en-US" sz="1600" dirty="0" smtClean="0"/>
              <a:t>Provide </a:t>
            </a:r>
            <a:r>
              <a:rPr lang="en-US" sz="1600" dirty="0"/>
              <a:t>professional development for teachers, staff, and </a:t>
            </a:r>
            <a:r>
              <a:rPr lang="en-US" sz="1600" dirty="0" smtClean="0"/>
              <a:t>administrators</a:t>
            </a:r>
            <a:endParaRPr lang="en-US" sz="1600" dirty="0"/>
          </a:p>
          <a:p>
            <a:pPr lvl="2"/>
            <a:r>
              <a:rPr lang="en-US" sz="1600" dirty="0"/>
              <a:t>Develop or refine curriculum</a:t>
            </a:r>
          </a:p>
          <a:p>
            <a:pPr lvl="2"/>
            <a:r>
              <a:rPr lang="en-US" sz="1600" dirty="0"/>
              <a:t>Create or refine assessments written in the </a:t>
            </a:r>
            <a:r>
              <a:rPr lang="en-US" sz="1600" dirty="0" smtClean="0"/>
              <a:t>language </a:t>
            </a:r>
            <a:r>
              <a:rPr lang="en-US" sz="1600" dirty="0"/>
              <a:t>of instruction</a:t>
            </a:r>
          </a:p>
          <a:p>
            <a:pPr lvl="2"/>
            <a:r>
              <a:rPr lang="en-US" sz="1600" dirty="0"/>
              <a:t>Carry out other activities that promote </a:t>
            </a:r>
            <a:r>
              <a:rPr lang="en-US" sz="1600" dirty="0" smtClean="0"/>
              <a:t>language </a:t>
            </a:r>
            <a:r>
              <a:rPr lang="en-US" sz="1600" dirty="0"/>
              <a:t>maintenance and </a:t>
            </a:r>
            <a:r>
              <a:rPr lang="en-US" sz="1600" dirty="0" smtClean="0"/>
              <a:t>revitalization</a:t>
            </a:r>
            <a:endParaRPr lang="en-US" sz="1600"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47</a:t>
            </a:fld>
            <a:endParaRPr lang="en-US" dirty="0"/>
          </a:p>
        </p:txBody>
      </p:sp>
      <p:sp>
        <p:nvSpPr>
          <p:cNvPr id="6" name="Footer Placeholder 5"/>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157571337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VII (Impact Aid)</a:t>
            </a:r>
            <a:endParaRPr lang="en-US" dirty="0"/>
          </a:p>
        </p:txBody>
      </p:sp>
      <p:sp>
        <p:nvSpPr>
          <p:cNvPr id="3" name="Content Placeholder 2"/>
          <p:cNvSpPr>
            <a:spLocks noGrp="1"/>
          </p:cNvSpPr>
          <p:nvPr>
            <p:ph idx="1"/>
          </p:nvPr>
        </p:nvSpPr>
        <p:spPr>
          <a:xfrm>
            <a:off x="865042" y="2346180"/>
            <a:ext cx="7924852" cy="4222895"/>
          </a:xfrm>
        </p:spPr>
        <p:txBody>
          <a:bodyPr>
            <a:noAutofit/>
          </a:bodyPr>
          <a:lstStyle/>
          <a:p>
            <a:pPr>
              <a:spcBef>
                <a:spcPts val="600"/>
              </a:spcBef>
            </a:pPr>
            <a:r>
              <a:rPr lang="en-US" sz="2200" dirty="0" smtClean="0"/>
              <a:t>Now allows LEAs to use facsimiles of records or other appropriate records to demonstrate value of federal property if originals unintentionally destroyed</a:t>
            </a:r>
          </a:p>
          <a:p>
            <a:pPr>
              <a:spcBef>
                <a:spcPts val="600"/>
              </a:spcBef>
            </a:pPr>
            <a:r>
              <a:rPr lang="en-US" sz="2200" dirty="0" smtClean="0"/>
              <a:t>New funding rules for property within more than one LEA, LEAs containing forest service land, and consolidated </a:t>
            </a:r>
            <a:r>
              <a:rPr lang="en-US" sz="2200" dirty="0" smtClean="0"/>
              <a:t>LEAs </a:t>
            </a:r>
            <a:r>
              <a:rPr lang="en-US" sz="2400" dirty="0">
                <a:solidFill>
                  <a:srgbClr val="C00000"/>
                </a:solidFill>
              </a:rPr>
              <a:t>(NEW) </a:t>
            </a:r>
            <a:endParaRPr lang="en-US" sz="2200" dirty="0" smtClean="0"/>
          </a:p>
          <a:p>
            <a:pPr>
              <a:spcBef>
                <a:spcPts val="600"/>
              </a:spcBef>
            </a:pPr>
            <a:r>
              <a:rPr lang="en-US" sz="2200" dirty="0" smtClean="0"/>
              <a:t>New hold harmless for LEAs facing 20% or greater reduction in funds due to unexpected drop in </a:t>
            </a:r>
            <a:r>
              <a:rPr lang="en-US" sz="2200" dirty="0" smtClean="0"/>
              <a:t>population </a:t>
            </a:r>
            <a:r>
              <a:rPr lang="en-US" sz="2400" dirty="0">
                <a:solidFill>
                  <a:srgbClr val="C00000"/>
                </a:solidFill>
              </a:rPr>
              <a:t>(NEW) </a:t>
            </a:r>
            <a:endParaRPr lang="en-US" sz="2200" dirty="0" smtClean="0"/>
          </a:p>
          <a:p>
            <a:pPr>
              <a:spcBef>
                <a:spcPts val="600"/>
              </a:spcBef>
            </a:pPr>
            <a:r>
              <a:rPr lang="en-US" sz="2200" dirty="0" smtClean="0"/>
              <a:t>Eliminates Maintenance of Effort requirement for Impact Aid (still applies to other programs)</a:t>
            </a:r>
            <a:endParaRPr lang="en-US" sz="2200"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48</a:t>
            </a:fld>
            <a:endParaRPr lang="en-US" dirty="0"/>
          </a:p>
        </p:txBody>
      </p:sp>
      <p:sp>
        <p:nvSpPr>
          <p:cNvPr id="6" name="Footer Placeholder 5"/>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66815367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Definition Changes (Title VIII)</a:t>
            </a:r>
            <a:endParaRPr lang="en-US" dirty="0"/>
          </a:p>
        </p:txBody>
      </p:sp>
      <p:sp>
        <p:nvSpPr>
          <p:cNvPr id="3" name="Content Placeholder 2"/>
          <p:cNvSpPr>
            <a:spLocks noGrp="1"/>
          </p:cNvSpPr>
          <p:nvPr>
            <p:ph idx="1"/>
          </p:nvPr>
        </p:nvSpPr>
        <p:spPr>
          <a:xfrm>
            <a:off x="801510" y="2207635"/>
            <a:ext cx="7610476" cy="3670767"/>
          </a:xfrm>
        </p:spPr>
        <p:txBody>
          <a:bodyPr>
            <a:noAutofit/>
          </a:bodyPr>
          <a:lstStyle/>
          <a:p>
            <a:r>
              <a:rPr lang="en-US" sz="2400" dirty="0">
                <a:solidFill>
                  <a:srgbClr val="C00000"/>
                </a:solidFill>
              </a:rPr>
              <a:t>(NEW) </a:t>
            </a:r>
            <a:r>
              <a:rPr lang="en-US" sz="2400" dirty="0" smtClean="0"/>
              <a:t>Eliminates definitions related to HQTs</a:t>
            </a:r>
          </a:p>
          <a:p>
            <a:r>
              <a:rPr lang="en-US" sz="2400" dirty="0">
                <a:solidFill>
                  <a:srgbClr val="C00000"/>
                </a:solidFill>
              </a:rPr>
              <a:t>(NEW)</a:t>
            </a:r>
            <a:r>
              <a:rPr lang="en-US" dirty="0" smtClean="0"/>
              <a:t>“core academic subjects” </a:t>
            </a:r>
            <a:r>
              <a:rPr lang="en-US" dirty="0" smtClean="0">
                <a:sym typeface="Wingdings" panose="05000000000000000000" pitchFamily="2" charset="2"/>
              </a:rPr>
              <a:t> “well-rounded education”</a:t>
            </a:r>
          </a:p>
        </p:txBody>
      </p:sp>
      <p:sp>
        <p:nvSpPr>
          <p:cNvPr id="6" name="Slide Number Placeholder 5"/>
          <p:cNvSpPr>
            <a:spLocks noGrp="1"/>
          </p:cNvSpPr>
          <p:nvPr>
            <p:ph type="sldNum" sz="quarter" idx="12"/>
          </p:nvPr>
        </p:nvSpPr>
        <p:spPr/>
        <p:txBody>
          <a:bodyPr/>
          <a:lstStyle/>
          <a:p>
            <a:fld id="{4FAB73BC-B049-4115-A692-8D63A059BFB8}" type="slidenum">
              <a:rPr lang="en-US" smtClean="0"/>
              <a:pPr/>
              <a:t>49</a:t>
            </a:fld>
            <a:endParaRPr lang="en-US" dirty="0"/>
          </a:p>
        </p:txBody>
      </p:sp>
      <p:sp>
        <p:nvSpPr>
          <p:cNvPr id="4" name="TextBox 3"/>
          <p:cNvSpPr txBox="1"/>
          <p:nvPr/>
        </p:nvSpPr>
        <p:spPr>
          <a:xfrm>
            <a:off x="801510" y="3581538"/>
            <a:ext cx="8005606" cy="3170099"/>
          </a:xfrm>
          <a:prstGeom prst="rect">
            <a:avLst/>
          </a:prstGeom>
          <a:noFill/>
        </p:spPr>
        <p:txBody>
          <a:bodyPr wrap="square" numCol="2" rtlCol="0">
            <a:spAutoFit/>
          </a:bodyPr>
          <a:lstStyle/>
          <a:p>
            <a:pPr marL="742950" lvl="1" indent="-285750">
              <a:buFont typeface="Wingdings" panose="05000000000000000000" pitchFamily="2" charset="2"/>
              <a:buChar char="§"/>
            </a:pPr>
            <a:r>
              <a:rPr lang="en-US" sz="2000" dirty="0">
                <a:solidFill>
                  <a:schemeClr val="tx1">
                    <a:lumMod val="75000"/>
                    <a:lumOff val="25000"/>
                  </a:schemeClr>
                </a:solidFill>
              </a:rPr>
              <a:t>English, reading or language arts, writing </a:t>
            </a:r>
          </a:p>
          <a:p>
            <a:pPr marL="742950" lvl="1" indent="-285750">
              <a:buFont typeface="Wingdings" panose="05000000000000000000" pitchFamily="2" charset="2"/>
              <a:buChar char="§"/>
            </a:pPr>
            <a:r>
              <a:rPr lang="en-US" sz="2000" b="1" dirty="0">
                <a:solidFill>
                  <a:schemeClr val="tx1">
                    <a:lumMod val="75000"/>
                    <a:lumOff val="25000"/>
                  </a:schemeClr>
                </a:solidFill>
              </a:rPr>
              <a:t>science, technology, engineering, mathematics, </a:t>
            </a:r>
          </a:p>
          <a:p>
            <a:pPr marL="742950" lvl="1" indent="-285750">
              <a:buFont typeface="Wingdings" panose="05000000000000000000" pitchFamily="2" charset="2"/>
              <a:buChar char="§"/>
            </a:pPr>
            <a:r>
              <a:rPr lang="en-US" sz="2000" b="1" dirty="0">
                <a:solidFill>
                  <a:schemeClr val="tx1">
                    <a:lumMod val="75000"/>
                    <a:lumOff val="25000"/>
                  </a:schemeClr>
                </a:solidFill>
              </a:rPr>
              <a:t>computer science, </a:t>
            </a:r>
          </a:p>
          <a:p>
            <a:pPr marL="742950" lvl="1" indent="-285750">
              <a:buFont typeface="Wingdings" panose="05000000000000000000" pitchFamily="2" charset="2"/>
              <a:buChar char="§"/>
            </a:pPr>
            <a:r>
              <a:rPr lang="en-US" sz="2000" dirty="0">
                <a:solidFill>
                  <a:schemeClr val="tx1">
                    <a:lumMod val="75000"/>
                    <a:lumOff val="25000"/>
                  </a:schemeClr>
                </a:solidFill>
              </a:rPr>
              <a:t>foreign languages, </a:t>
            </a:r>
          </a:p>
          <a:p>
            <a:pPr marL="742950" lvl="1" indent="-285750">
              <a:buFont typeface="Wingdings" panose="05000000000000000000" pitchFamily="2" charset="2"/>
              <a:buChar char="§"/>
            </a:pPr>
            <a:r>
              <a:rPr lang="en-US" sz="2000" dirty="0">
                <a:solidFill>
                  <a:schemeClr val="tx1">
                    <a:lumMod val="75000"/>
                    <a:lumOff val="25000"/>
                  </a:schemeClr>
                </a:solidFill>
              </a:rPr>
              <a:t>civics and government, </a:t>
            </a:r>
          </a:p>
          <a:p>
            <a:pPr marL="742950" lvl="1" indent="-285750">
              <a:buFont typeface="Wingdings" panose="05000000000000000000" pitchFamily="2" charset="2"/>
              <a:buChar char="§"/>
            </a:pPr>
            <a:r>
              <a:rPr lang="en-US" sz="2000" dirty="0">
                <a:solidFill>
                  <a:schemeClr val="tx1">
                    <a:lumMod val="75000"/>
                    <a:lumOff val="25000"/>
                  </a:schemeClr>
                </a:solidFill>
              </a:rPr>
              <a:t>economics, </a:t>
            </a:r>
          </a:p>
          <a:p>
            <a:pPr lvl="1"/>
            <a:endParaRPr lang="en-US" sz="2000" dirty="0">
              <a:solidFill>
                <a:schemeClr val="tx1">
                  <a:lumMod val="75000"/>
                  <a:lumOff val="25000"/>
                </a:schemeClr>
              </a:solidFill>
            </a:endParaRPr>
          </a:p>
          <a:p>
            <a:pPr lvl="1"/>
            <a:endParaRPr lang="en-US" sz="2000" dirty="0">
              <a:solidFill>
                <a:schemeClr val="tx1">
                  <a:lumMod val="75000"/>
                  <a:lumOff val="25000"/>
                </a:schemeClr>
              </a:solidFill>
            </a:endParaRPr>
          </a:p>
          <a:p>
            <a:pPr marL="742950" lvl="1" indent="-285750">
              <a:buFont typeface="Wingdings" panose="05000000000000000000" pitchFamily="2" charset="2"/>
              <a:buChar char="§"/>
            </a:pPr>
            <a:r>
              <a:rPr lang="en-US" sz="2000" dirty="0">
                <a:solidFill>
                  <a:schemeClr val="tx1">
                    <a:lumMod val="75000"/>
                    <a:lumOff val="25000"/>
                  </a:schemeClr>
                </a:solidFill>
              </a:rPr>
              <a:t>arts, music</a:t>
            </a:r>
          </a:p>
          <a:p>
            <a:pPr marL="742950" lvl="1" indent="-285750">
              <a:buFont typeface="Wingdings" panose="05000000000000000000" pitchFamily="2" charset="2"/>
              <a:buChar char="§"/>
            </a:pPr>
            <a:r>
              <a:rPr lang="en-US" sz="2000" dirty="0">
                <a:solidFill>
                  <a:schemeClr val="tx1">
                    <a:lumMod val="75000"/>
                    <a:lumOff val="25000"/>
                  </a:schemeClr>
                </a:solidFill>
              </a:rPr>
              <a:t>history, geography, </a:t>
            </a:r>
          </a:p>
          <a:p>
            <a:pPr marL="742950" lvl="1" indent="-285750">
              <a:buFont typeface="Wingdings" panose="05000000000000000000" pitchFamily="2" charset="2"/>
              <a:buChar char="§"/>
            </a:pPr>
            <a:r>
              <a:rPr lang="en-US" sz="2000" b="1" dirty="0">
                <a:solidFill>
                  <a:schemeClr val="tx1">
                    <a:lumMod val="75000"/>
                    <a:lumOff val="25000"/>
                  </a:schemeClr>
                </a:solidFill>
              </a:rPr>
              <a:t>career and technical education, </a:t>
            </a:r>
          </a:p>
          <a:p>
            <a:pPr marL="742950" lvl="1" indent="-285750">
              <a:buFont typeface="Wingdings" panose="05000000000000000000" pitchFamily="2" charset="2"/>
              <a:buChar char="§"/>
            </a:pPr>
            <a:r>
              <a:rPr lang="en-US" sz="2000" dirty="0">
                <a:solidFill>
                  <a:schemeClr val="tx1">
                    <a:lumMod val="75000"/>
                    <a:lumOff val="25000"/>
                  </a:schemeClr>
                </a:solidFill>
              </a:rPr>
              <a:t>health, physical education, and</a:t>
            </a:r>
          </a:p>
          <a:p>
            <a:pPr marL="742950" lvl="1" indent="-285750">
              <a:buFont typeface="Wingdings" panose="05000000000000000000" pitchFamily="2" charset="2"/>
              <a:buChar char="§"/>
            </a:pPr>
            <a:r>
              <a:rPr lang="en-US" sz="2000" dirty="0">
                <a:solidFill>
                  <a:schemeClr val="tx1">
                    <a:lumMod val="75000"/>
                    <a:lumOff val="25000"/>
                  </a:schemeClr>
                </a:solidFill>
              </a:rPr>
              <a:t>others as designated by State/LEA</a:t>
            </a:r>
          </a:p>
          <a:p>
            <a:endParaRPr lang="en-US" sz="2000" dirty="0"/>
          </a:p>
        </p:txBody>
      </p:sp>
      <p:sp>
        <p:nvSpPr>
          <p:cNvPr id="7" name="Footer Placeholder 6"/>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24894034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Starting off </a:t>
            </a:r>
            <a:endParaRPr lang="en-US" dirty="0"/>
          </a:p>
        </p:txBody>
      </p:sp>
      <p:sp>
        <p:nvSpPr>
          <p:cNvPr id="5" name="Content Placeholder 4"/>
          <p:cNvSpPr>
            <a:spLocks noGrp="1"/>
          </p:cNvSpPr>
          <p:nvPr>
            <p:ph idx="1"/>
          </p:nvPr>
        </p:nvSpPr>
        <p:spPr>
          <a:xfrm>
            <a:off x="767426" y="2344987"/>
            <a:ext cx="7927199" cy="4224088"/>
          </a:xfrm>
          <a:prstGeom prst="rect">
            <a:avLst/>
          </a:prstGeom>
        </p:spPr>
        <p:txBody>
          <a:bodyPr>
            <a:normAutofit lnSpcReduction="10000"/>
          </a:bodyPr>
          <a:lstStyle/>
          <a:p>
            <a:r>
              <a:rPr lang="en-US" sz="2400" dirty="0" smtClean="0"/>
              <a:t>Hearings and drafts in early 2015</a:t>
            </a:r>
          </a:p>
          <a:p>
            <a:r>
              <a:rPr lang="en-US" sz="2400" dirty="0" smtClean="0"/>
              <a:t>Paused in spring and early summer</a:t>
            </a:r>
          </a:p>
          <a:p>
            <a:r>
              <a:rPr lang="en-US" sz="2400" dirty="0" smtClean="0"/>
              <a:t>House passed </a:t>
            </a:r>
            <a:r>
              <a:rPr lang="en-US" sz="2400" dirty="0"/>
              <a:t>legislation (H.R. 5, the Student Success Act) on July 8</a:t>
            </a:r>
            <a:r>
              <a:rPr lang="en-US" sz="2400" baseline="30000" dirty="0"/>
              <a:t>th</a:t>
            </a:r>
            <a:r>
              <a:rPr lang="en-US" sz="2400" dirty="0"/>
              <a:t> with vote of 218 – 213</a:t>
            </a:r>
          </a:p>
          <a:p>
            <a:r>
              <a:rPr lang="en-US" sz="2400" dirty="0"/>
              <a:t>Senate </a:t>
            </a:r>
            <a:r>
              <a:rPr lang="en-US" sz="2400" dirty="0" smtClean="0"/>
              <a:t>passed </a:t>
            </a:r>
            <a:r>
              <a:rPr lang="en-US" sz="2400" dirty="0"/>
              <a:t>legislation (S. 1177, the Every Child Achieves Act) passed Senate July 16</a:t>
            </a:r>
            <a:r>
              <a:rPr lang="en-US" sz="2400" baseline="30000" dirty="0"/>
              <a:t>th</a:t>
            </a:r>
            <a:r>
              <a:rPr lang="en-US" sz="2400" dirty="0"/>
              <a:t> with vote of 81-17</a:t>
            </a:r>
          </a:p>
          <a:p>
            <a:r>
              <a:rPr lang="en-US" sz="2400" dirty="0"/>
              <a:t>Pause in debate over August </a:t>
            </a:r>
            <a:r>
              <a:rPr lang="en-US" sz="2400" dirty="0" smtClean="0"/>
              <a:t>recess…and September…and October</a:t>
            </a:r>
            <a:endParaRPr lang="en-US" sz="2400" dirty="0"/>
          </a:p>
          <a:p>
            <a:endParaRPr lang="en-US" dirty="0"/>
          </a:p>
        </p:txBody>
      </p:sp>
      <p:sp>
        <p:nvSpPr>
          <p:cNvPr id="3" name="Slide Number Placeholder 2"/>
          <p:cNvSpPr>
            <a:spLocks noGrp="1"/>
          </p:cNvSpPr>
          <p:nvPr>
            <p:ph type="sldNum" sz="quarter" idx="12"/>
          </p:nvPr>
        </p:nvSpPr>
        <p:spPr/>
        <p:txBody>
          <a:bodyPr/>
          <a:lstStyle/>
          <a:p>
            <a:fld id="{E8584951-684F-4376-99DC-56D0309C2F8B}" type="slidenum">
              <a:rPr lang="en-US" sz="1400" smtClean="0"/>
              <a:t>5</a:t>
            </a:fld>
            <a:endParaRPr lang="en-US" sz="1400" dirty="0"/>
          </a:p>
        </p:txBody>
      </p:sp>
      <p:sp>
        <p:nvSpPr>
          <p:cNvPr id="6" name="Footer Placeholder 5"/>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347049301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Waivers (Title VIII</a:t>
            </a:r>
            <a:r>
              <a:rPr lang="en-US" dirty="0" smtClean="0"/>
              <a:t>) </a:t>
            </a:r>
            <a:r>
              <a:rPr lang="en-US" dirty="0">
                <a:solidFill>
                  <a:srgbClr val="C00000"/>
                </a:solidFill>
              </a:rPr>
              <a:t>(NEW) </a:t>
            </a:r>
            <a:endParaRPr lang="en-US" dirty="0"/>
          </a:p>
        </p:txBody>
      </p:sp>
      <p:sp>
        <p:nvSpPr>
          <p:cNvPr id="3" name="Content Placeholder 2"/>
          <p:cNvSpPr>
            <a:spLocks noGrp="1"/>
          </p:cNvSpPr>
          <p:nvPr>
            <p:ph idx="1"/>
          </p:nvPr>
        </p:nvSpPr>
        <p:spPr>
          <a:xfrm>
            <a:off x="872836" y="2213811"/>
            <a:ext cx="7813963" cy="4283241"/>
          </a:xfrm>
        </p:spPr>
        <p:txBody>
          <a:bodyPr>
            <a:noAutofit/>
          </a:bodyPr>
          <a:lstStyle/>
          <a:p>
            <a:pPr>
              <a:spcBef>
                <a:spcPts val="600"/>
              </a:spcBef>
            </a:pPr>
            <a:r>
              <a:rPr lang="en-US" sz="2000" dirty="0" smtClean="0"/>
              <a:t>LEAs must request State approval for waiver (State submits to ED)</a:t>
            </a:r>
          </a:p>
          <a:p>
            <a:pPr>
              <a:spcBef>
                <a:spcPts val="600"/>
              </a:spcBef>
            </a:pPr>
            <a:r>
              <a:rPr lang="en-US" sz="2000" dirty="0" smtClean="0"/>
              <a:t>ED </a:t>
            </a:r>
            <a:r>
              <a:rPr lang="en-US" sz="2000" b="1" u="sng" dirty="0" smtClean="0"/>
              <a:t>must</a:t>
            </a:r>
            <a:r>
              <a:rPr lang="en-US" sz="2000" dirty="0" smtClean="0"/>
              <a:t> grant waiver requests within 120 days so long as they meet the requirements of the law</a:t>
            </a:r>
          </a:p>
          <a:p>
            <a:pPr lvl="1"/>
            <a:r>
              <a:rPr lang="en-US" sz="1800" dirty="0" smtClean="0"/>
              <a:t>Keeps same requirements regarding goals, student performance; keeps same restrictions on non-</a:t>
            </a:r>
            <a:r>
              <a:rPr lang="en-US" sz="1800" dirty="0" err="1" smtClean="0"/>
              <a:t>waivable</a:t>
            </a:r>
            <a:r>
              <a:rPr lang="en-US" sz="1800" dirty="0" smtClean="0"/>
              <a:t> provisions</a:t>
            </a:r>
          </a:p>
          <a:p>
            <a:pPr>
              <a:spcBef>
                <a:spcPts val="600"/>
              </a:spcBef>
            </a:pPr>
            <a:r>
              <a:rPr lang="en-US" sz="2000" dirty="0" smtClean="0"/>
              <a:t>Secretary may not disapprove a waiver request for reasons outside conditions of law</a:t>
            </a:r>
          </a:p>
          <a:p>
            <a:pPr>
              <a:spcBef>
                <a:spcPts val="600"/>
              </a:spcBef>
            </a:pPr>
            <a:r>
              <a:rPr lang="en-US" sz="2000" dirty="0" smtClean="0"/>
              <a:t>Secretary may not place any conditions on approval of waiver request (including adoption of standards, assessments, accountability, evaluations, etc..)</a:t>
            </a:r>
            <a:endParaRPr lang="en-US" sz="2000"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50</a:t>
            </a:fld>
            <a:endParaRPr lang="en-US" dirty="0"/>
          </a:p>
        </p:txBody>
      </p:sp>
      <p:sp>
        <p:nvSpPr>
          <p:cNvPr id="6" name="Footer Placeholder 5"/>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56261995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Maintenance of Effort (Title VIII)</a:t>
            </a:r>
            <a:endParaRPr lang="en-US" dirty="0"/>
          </a:p>
        </p:txBody>
      </p:sp>
      <p:sp>
        <p:nvSpPr>
          <p:cNvPr id="3" name="Content Placeholder 2"/>
          <p:cNvSpPr>
            <a:spLocks noGrp="1"/>
          </p:cNvSpPr>
          <p:nvPr>
            <p:ph idx="1"/>
          </p:nvPr>
        </p:nvSpPr>
        <p:spPr>
          <a:xfrm>
            <a:off x="858982" y="2313709"/>
            <a:ext cx="7790748" cy="4383538"/>
          </a:xfrm>
        </p:spPr>
        <p:txBody>
          <a:bodyPr/>
          <a:lstStyle/>
          <a:p>
            <a:r>
              <a:rPr lang="en-US" sz="2400" dirty="0" smtClean="0"/>
              <a:t>LEA not subject </a:t>
            </a:r>
            <a:r>
              <a:rPr lang="en-US" sz="2400" dirty="0"/>
              <a:t>to sanctions for failing to maintain 90% effort for one year </a:t>
            </a:r>
            <a:r>
              <a:rPr lang="en-US" sz="2400" b="1" u="sng" dirty="0" smtClean="0"/>
              <a:t>provided that</a:t>
            </a:r>
            <a:r>
              <a:rPr lang="en-US" sz="2400" dirty="0" smtClean="0"/>
              <a:t> </a:t>
            </a:r>
            <a:r>
              <a:rPr lang="en-US" sz="2400" dirty="0"/>
              <a:t>it has not failed to meet MOE for one or more of five immediately preceding fiscal </a:t>
            </a:r>
            <a:r>
              <a:rPr lang="en-US" sz="2400" dirty="0" smtClean="0"/>
              <a:t>years</a:t>
            </a:r>
          </a:p>
          <a:p>
            <a:pPr lvl="1"/>
            <a:r>
              <a:rPr lang="en-US" sz="2000" dirty="0" smtClean="0"/>
              <a:t>MOE can be based either </a:t>
            </a:r>
            <a:r>
              <a:rPr lang="en-US" sz="2000" dirty="0"/>
              <a:t>combined fiscal per student or aggregate State and agency </a:t>
            </a:r>
            <a:r>
              <a:rPr lang="en-US" sz="2000" dirty="0" smtClean="0"/>
              <a:t>expenditures</a:t>
            </a:r>
            <a:endParaRPr lang="en-US" sz="2000" dirty="0"/>
          </a:p>
          <a:p>
            <a:r>
              <a:rPr lang="en-US" sz="2400" dirty="0" smtClean="0"/>
              <a:t>Adds new exception: Secretary may </a:t>
            </a:r>
            <a:r>
              <a:rPr lang="en-US" sz="2400" dirty="0"/>
              <a:t>waive MOE requirements in case of change in organizational structure of LEA</a:t>
            </a:r>
            <a:r>
              <a:rPr lang="en-US" dirty="0"/>
              <a:t>. </a:t>
            </a:r>
          </a:p>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51</a:t>
            </a:fld>
            <a:endParaRPr lang="en-US" dirty="0"/>
          </a:p>
        </p:txBody>
      </p:sp>
      <p:sp>
        <p:nvSpPr>
          <p:cNvPr id="6" name="Footer Placeholder 5"/>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169358561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Preschool Grants</a:t>
            </a:r>
            <a:endParaRPr lang="en-US" dirty="0"/>
          </a:p>
        </p:txBody>
      </p:sp>
      <p:sp>
        <p:nvSpPr>
          <p:cNvPr id="3" name="Content Placeholder 2"/>
          <p:cNvSpPr>
            <a:spLocks noGrp="1"/>
          </p:cNvSpPr>
          <p:nvPr>
            <p:ph idx="1"/>
          </p:nvPr>
        </p:nvSpPr>
        <p:spPr>
          <a:xfrm>
            <a:off x="590843" y="2212474"/>
            <a:ext cx="8023768" cy="4019884"/>
          </a:xfrm>
        </p:spPr>
        <p:txBody>
          <a:bodyPr>
            <a:normAutofit/>
          </a:bodyPr>
          <a:lstStyle/>
          <a:p>
            <a:r>
              <a:rPr lang="en-US" sz="2800" dirty="0" smtClean="0"/>
              <a:t>Preschool Development Grants jointly administered by ED and HHS</a:t>
            </a:r>
          </a:p>
          <a:p>
            <a:pPr lvl="1"/>
            <a:r>
              <a:rPr lang="en-US" sz="2400" dirty="0" smtClean="0"/>
              <a:t>Competitive to States</a:t>
            </a:r>
          </a:p>
          <a:p>
            <a:pPr lvl="1"/>
            <a:r>
              <a:rPr lang="en-US" sz="2400" dirty="0" smtClean="0"/>
              <a:t>One-year grant for planning, coordination, and improvement</a:t>
            </a:r>
          </a:p>
          <a:p>
            <a:pPr lvl="2"/>
            <a:r>
              <a:rPr lang="en-US" sz="2000" dirty="0" smtClean="0"/>
              <a:t>Three-year renewal grant</a:t>
            </a:r>
          </a:p>
          <a:p>
            <a:pPr lvl="2"/>
            <a:r>
              <a:rPr lang="en-US" sz="2000" dirty="0" smtClean="0"/>
              <a:t>Increasing amounts of funds must be used to improve early education</a:t>
            </a:r>
          </a:p>
          <a:p>
            <a:pPr lvl="1"/>
            <a:r>
              <a:rPr lang="en-US" sz="2400" dirty="0" smtClean="0"/>
              <a:t>30% non-federal match</a:t>
            </a:r>
            <a:endParaRPr lang="en-US" sz="2400" dirty="0"/>
          </a:p>
        </p:txBody>
      </p:sp>
      <p:sp>
        <p:nvSpPr>
          <p:cNvPr id="4" name="Footer Placeholder 3"/>
          <p:cNvSpPr>
            <a:spLocks noGrp="1"/>
          </p:cNvSpPr>
          <p:nvPr>
            <p:ph type="ftr" sz="quarter" idx="11"/>
          </p:nvPr>
        </p:nvSpPr>
        <p:spPr/>
        <p:txBody>
          <a:bodyPr/>
          <a:lstStyle/>
          <a:p>
            <a:r>
              <a:rPr lang="en-US" smtClean="0"/>
              <a:t>Brustein &amp; Manasevit, PLLC © 2015. All rights reserved.</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52</a:t>
            </a:fld>
            <a:endParaRPr lang="en-US" dirty="0"/>
          </a:p>
        </p:txBody>
      </p:sp>
    </p:spTree>
    <p:extLst>
      <p:ext uri="{BB962C8B-B14F-4D97-AF65-F5344CB8AC3E}">
        <p14:creationId xmlns:p14="http://schemas.microsoft.com/office/powerpoint/2010/main" val="280473466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Secretarial </a:t>
            </a:r>
            <a:r>
              <a:rPr lang="en-US" dirty="0" smtClean="0"/>
              <a:t>Prohibitions </a:t>
            </a:r>
            <a:r>
              <a:rPr lang="en-US" dirty="0">
                <a:solidFill>
                  <a:srgbClr val="C00000"/>
                </a:solidFill>
              </a:rPr>
              <a:t>(NEW) </a:t>
            </a:r>
            <a:endParaRPr lang="en-US" dirty="0"/>
          </a:p>
        </p:txBody>
      </p:sp>
      <p:sp>
        <p:nvSpPr>
          <p:cNvPr id="3" name="Content Placeholder 2"/>
          <p:cNvSpPr>
            <a:spLocks noGrp="1"/>
          </p:cNvSpPr>
          <p:nvPr>
            <p:ph idx="1"/>
          </p:nvPr>
        </p:nvSpPr>
        <p:spPr>
          <a:xfrm>
            <a:off x="469233" y="2369127"/>
            <a:ext cx="8325852" cy="4110700"/>
          </a:xfrm>
        </p:spPr>
        <p:txBody>
          <a:bodyPr>
            <a:normAutofit/>
          </a:bodyPr>
          <a:lstStyle/>
          <a:p>
            <a:r>
              <a:rPr lang="en-US" sz="2400" dirty="0"/>
              <a:t>Strictly </a:t>
            </a:r>
            <a:r>
              <a:rPr lang="en-US" sz="2400" dirty="0" smtClean="0"/>
              <a:t>prohibits </a:t>
            </a:r>
            <a:r>
              <a:rPr lang="en-US" sz="2400" dirty="0"/>
              <a:t>Secretary from doing anything to:</a:t>
            </a:r>
          </a:p>
          <a:p>
            <a:pPr lvl="1"/>
            <a:r>
              <a:rPr lang="en-US" sz="2000" dirty="0"/>
              <a:t>Require/incentivize certain standards or </a:t>
            </a:r>
            <a:r>
              <a:rPr lang="en-US" sz="2000" dirty="0" smtClean="0"/>
              <a:t>assessments, instructional content, programs of instruction, curricula, etc..</a:t>
            </a:r>
            <a:endParaRPr lang="en-US" sz="2000" dirty="0"/>
          </a:p>
          <a:p>
            <a:pPr lvl="1"/>
            <a:r>
              <a:rPr lang="en-US" sz="2000" dirty="0"/>
              <a:t>Deny approval of State plans without good reason</a:t>
            </a:r>
          </a:p>
          <a:p>
            <a:pPr lvl="1"/>
            <a:r>
              <a:rPr lang="en-US" sz="2000" dirty="0"/>
              <a:t>Deny approval of waivers without good reason</a:t>
            </a:r>
          </a:p>
          <a:p>
            <a:pPr lvl="1"/>
            <a:r>
              <a:rPr lang="en-US" sz="2000" dirty="0"/>
              <a:t>Set new criteria through regulation or requiring adoption of certain policies in exchange for </a:t>
            </a:r>
            <a:r>
              <a:rPr lang="en-US" sz="2000" dirty="0" smtClean="0"/>
              <a:t>flexibility or approval of State plans</a:t>
            </a:r>
            <a:endParaRPr lang="en-US" sz="2000" dirty="0"/>
          </a:p>
          <a:p>
            <a:pPr lvl="1"/>
            <a:r>
              <a:rPr lang="en-US" sz="2000" dirty="0"/>
              <a:t>Specify </a:t>
            </a:r>
            <a:r>
              <a:rPr lang="en-US" sz="2000" dirty="0" smtClean="0"/>
              <a:t>additional pieces </a:t>
            </a:r>
            <a:r>
              <a:rPr lang="en-US" sz="2000" dirty="0"/>
              <a:t>of accountability system </a:t>
            </a:r>
            <a:endParaRPr lang="en-US" sz="2000" dirty="0" smtClean="0"/>
          </a:p>
          <a:p>
            <a:pPr lvl="1"/>
            <a:r>
              <a:rPr lang="en-US" sz="2000" dirty="0" smtClean="0"/>
              <a:t>Endorse a specific curriculum or develop a federally sponsored assessment</a:t>
            </a:r>
            <a:endParaRPr lang="en-US" sz="2000" dirty="0"/>
          </a:p>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53</a:t>
            </a:fld>
            <a:endParaRPr lang="en-US" dirty="0"/>
          </a:p>
        </p:txBody>
      </p:sp>
      <p:sp>
        <p:nvSpPr>
          <p:cNvPr id="6" name="Footer Placeholder 5"/>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164136437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assets.starbucks.com/blogmedia/4e305372-b417-478e-824d-9f55892e06bb"/>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l="23298" t="13842" r="23716" b="2670"/>
          <a:stretch/>
        </p:blipFill>
        <p:spPr bwMode="auto">
          <a:xfrm>
            <a:off x="6022610" y="2550695"/>
            <a:ext cx="2832631" cy="392913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Secretarial Prohibitions, </a:t>
            </a:r>
            <a:r>
              <a:rPr lang="en-US" dirty="0" smtClean="0"/>
              <a:t>cont</a:t>
            </a:r>
            <a:r>
              <a:rPr lang="en-US" dirty="0" smtClean="0"/>
              <a:t>.</a:t>
            </a:r>
            <a:endParaRPr lang="en-US" dirty="0"/>
          </a:p>
        </p:txBody>
      </p:sp>
      <p:sp>
        <p:nvSpPr>
          <p:cNvPr id="3" name="Content Placeholder 2"/>
          <p:cNvSpPr>
            <a:spLocks noGrp="1"/>
          </p:cNvSpPr>
          <p:nvPr>
            <p:ph idx="1"/>
          </p:nvPr>
        </p:nvSpPr>
        <p:spPr>
          <a:xfrm>
            <a:off x="229897" y="2235929"/>
            <a:ext cx="6086682" cy="4358227"/>
          </a:xfrm>
        </p:spPr>
        <p:txBody>
          <a:bodyPr>
            <a:normAutofit fontScale="92500"/>
          </a:bodyPr>
          <a:lstStyle/>
          <a:p>
            <a:r>
              <a:rPr lang="en-US" sz="2600" dirty="0"/>
              <a:t>Issue non-regulatory guidance that </a:t>
            </a:r>
          </a:p>
          <a:p>
            <a:pPr lvl="1"/>
            <a:r>
              <a:rPr lang="en-US" sz="2600" dirty="0"/>
              <a:t>provides a “strictly limited or exhaustive list” to illustrate successful implementation, or </a:t>
            </a:r>
          </a:p>
          <a:p>
            <a:pPr lvl="1"/>
            <a:r>
              <a:rPr lang="en-US" sz="2600" dirty="0"/>
              <a:t>that purports to be legally </a:t>
            </a:r>
            <a:r>
              <a:rPr lang="en-US" sz="2600" dirty="0" smtClean="0"/>
              <a:t>binding</a:t>
            </a:r>
          </a:p>
          <a:p>
            <a:pPr lvl="2"/>
            <a:endParaRPr lang="en-US" sz="2000" dirty="0"/>
          </a:p>
          <a:p>
            <a:r>
              <a:rPr lang="en-US" sz="2400" dirty="0" smtClean="0"/>
              <a:t>Washington Post quotes anonymous source as saying “under this [law], the Secretary is allowed to go across the street and get a cup of coffee”</a:t>
            </a:r>
            <a:endParaRPr lang="en-US" sz="2400" dirty="0"/>
          </a:p>
          <a:p>
            <a:endParaRPr lang="en-US" dirty="0"/>
          </a:p>
        </p:txBody>
      </p:sp>
      <p:sp>
        <p:nvSpPr>
          <p:cNvPr id="4" name="Footer Placeholder 3"/>
          <p:cNvSpPr>
            <a:spLocks noGrp="1"/>
          </p:cNvSpPr>
          <p:nvPr>
            <p:ph type="ftr" sz="quarter" idx="11"/>
          </p:nvPr>
        </p:nvSpPr>
        <p:spPr>
          <a:xfrm>
            <a:off x="885060" y="6559965"/>
            <a:ext cx="4545921" cy="365125"/>
          </a:xfrm>
        </p:spPr>
        <p:txBody>
          <a:bodyPr/>
          <a:lstStyle/>
          <a:p>
            <a:r>
              <a:rPr lang="en-US" dirty="0" smtClean="0"/>
              <a:t>Brustein &amp; Manasevit, PLLC © 2015. All rights reserved.</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54</a:t>
            </a:fld>
            <a:endParaRPr lang="en-US" dirty="0"/>
          </a:p>
        </p:txBody>
      </p:sp>
    </p:spTree>
    <p:extLst>
      <p:ext uri="{BB962C8B-B14F-4D97-AF65-F5344CB8AC3E}">
        <p14:creationId xmlns:p14="http://schemas.microsoft.com/office/powerpoint/2010/main" val="108630037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Regulations </a:t>
            </a:r>
            <a:r>
              <a:rPr lang="en-US" dirty="0" smtClean="0"/>
              <a:t>So </a:t>
            </a:r>
            <a:r>
              <a:rPr lang="en-US" dirty="0" smtClean="0"/>
              <a:t>Far</a:t>
            </a:r>
            <a:endParaRPr lang="en-US" dirty="0"/>
          </a:p>
        </p:txBody>
      </p:sp>
      <p:sp>
        <p:nvSpPr>
          <p:cNvPr id="4" name="Content Placeholder 3"/>
          <p:cNvSpPr>
            <a:spLocks noGrp="1"/>
          </p:cNvSpPr>
          <p:nvPr>
            <p:ph type="body" idx="1"/>
          </p:nvPr>
        </p:nvSpPr>
        <p:spPr/>
        <p:txBody>
          <a:bodyPr/>
          <a:lstStyle/>
          <a:p>
            <a:endParaRPr lang="en-US" dirty="0"/>
          </a:p>
        </p:txBody>
      </p:sp>
      <p:sp>
        <p:nvSpPr>
          <p:cNvPr id="3" name="Slide Number Placeholder 2"/>
          <p:cNvSpPr>
            <a:spLocks noGrp="1"/>
          </p:cNvSpPr>
          <p:nvPr>
            <p:ph type="sldNum" sz="quarter" idx="12"/>
          </p:nvPr>
        </p:nvSpPr>
        <p:spPr/>
        <p:txBody>
          <a:bodyPr/>
          <a:lstStyle/>
          <a:p>
            <a:fld id="{4A822907-8A9D-4F6B-98F6-913902AD56B5}" type="slidenum">
              <a:rPr lang="en-US" smtClean="0"/>
              <a:t>55</a:t>
            </a:fld>
            <a:endParaRPr lang="en-US"/>
          </a:p>
        </p:txBody>
      </p:sp>
    </p:spTree>
    <p:extLst>
      <p:ext uri="{BB962C8B-B14F-4D97-AF65-F5344CB8AC3E}">
        <p14:creationId xmlns:p14="http://schemas.microsoft.com/office/powerpoint/2010/main" val="349318576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Negotiated Rulemaking</a:t>
            </a:r>
            <a:endParaRPr lang="en-US" dirty="0"/>
          </a:p>
        </p:txBody>
      </p:sp>
      <p:sp>
        <p:nvSpPr>
          <p:cNvPr id="5" name="Content Placeholder 4"/>
          <p:cNvSpPr>
            <a:spLocks noGrp="1"/>
          </p:cNvSpPr>
          <p:nvPr>
            <p:ph idx="1"/>
          </p:nvPr>
        </p:nvSpPr>
        <p:spPr>
          <a:xfrm>
            <a:off x="1114424" y="2320626"/>
            <a:ext cx="7610476" cy="4359015"/>
          </a:xfrm>
        </p:spPr>
        <p:txBody>
          <a:bodyPr>
            <a:normAutofit/>
          </a:bodyPr>
          <a:lstStyle/>
          <a:p>
            <a:r>
              <a:rPr lang="en-US" sz="2400" dirty="0" smtClean="0"/>
              <a:t>ESSA statutory language requires negotiated rulemaking on a number of issues:</a:t>
            </a:r>
          </a:p>
          <a:p>
            <a:pPr lvl="1"/>
            <a:r>
              <a:rPr lang="en-US" sz="2000" dirty="0" smtClean="0"/>
              <a:t>Assessments</a:t>
            </a:r>
          </a:p>
          <a:p>
            <a:pPr lvl="2"/>
            <a:r>
              <a:rPr lang="en-US" sz="2000" dirty="0" smtClean="0"/>
              <a:t>8</a:t>
            </a:r>
            <a:r>
              <a:rPr lang="en-US" sz="2000" baseline="30000" dirty="0" smtClean="0"/>
              <a:t>th</a:t>
            </a:r>
            <a:r>
              <a:rPr lang="en-US" sz="2000" dirty="0" smtClean="0"/>
              <a:t> grade advanced mathematics</a:t>
            </a:r>
          </a:p>
          <a:p>
            <a:pPr lvl="2"/>
            <a:r>
              <a:rPr lang="en-US" sz="2000" dirty="0" smtClean="0"/>
              <a:t>Alternate assessments for students with disabilities</a:t>
            </a:r>
          </a:p>
          <a:p>
            <a:pPr lvl="2"/>
            <a:r>
              <a:rPr lang="en-US" sz="2000" dirty="0" smtClean="0"/>
              <a:t>Locally-selected assessments</a:t>
            </a:r>
          </a:p>
          <a:p>
            <a:pPr lvl="1"/>
            <a:r>
              <a:rPr lang="en-US" sz="2000" dirty="0" smtClean="0"/>
              <a:t>Supplement-not supplant</a:t>
            </a:r>
          </a:p>
          <a:p>
            <a:r>
              <a:rPr lang="en-US" sz="2400" dirty="0" smtClean="0"/>
              <a:t>Negotiated rulemaking committee comprised of representatives from various stakeholders met in DC in April and May</a:t>
            </a:r>
          </a:p>
        </p:txBody>
      </p:sp>
      <p:sp>
        <p:nvSpPr>
          <p:cNvPr id="2" name="Slide Number Placeholder 1"/>
          <p:cNvSpPr>
            <a:spLocks noGrp="1"/>
          </p:cNvSpPr>
          <p:nvPr>
            <p:ph type="sldNum" sz="quarter" idx="12"/>
          </p:nvPr>
        </p:nvSpPr>
        <p:spPr/>
        <p:txBody>
          <a:bodyPr/>
          <a:lstStyle/>
          <a:p>
            <a:fld id="{4A822907-8A9D-4F6B-98F6-913902AD56B5}" type="slidenum">
              <a:rPr lang="en-US" smtClean="0"/>
              <a:t>56</a:t>
            </a:fld>
            <a:endParaRPr lang="en-US"/>
          </a:p>
        </p:txBody>
      </p:sp>
      <p:sp>
        <p:nvSpPr>
          <p:cNvPr id="3" name="Footer Placeholder 2"/>
          <p:cNvSpPr>
            <a:spLocks noGrp="1"/>
          </p:cNvSpPr>
          <p:nvPr>
            <p:ph type="ftr" sz="quarter" idx="11"/>
          </p:nvPr>
        </p:nvSpPr>
        <p:spPr/>
        <p:txBody>
          <a:bodyPr/>
          <a:lstStyle/>
          <a:p>
            <a:r>
              <a:rPr lang="en-US" smtClean="0"/>
              <a:t>Brustein &amp; Manasevit, PLLC © 2016. All rights reserved.</a:t>
            </a:r>
          </a:p>
          <a:p>
            <a:endParaRPr lang="en-US" dirty="0"/>
          </a:p>
        </p:txBody>
      </p:sp>
      <p:pic>
        <p:nvPicPr>
          <p:cNvPr id="2050" name="Picture 2" descr="http://www.fairfaxcounty.gov/news/2012/images/draft-stamp.gif"/>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296" y="10352"/>
            <a:ext cx="2170545" cy="17433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190503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Negotiated Rulemaking, cont.</a:t>
            </a:r>
            <a:endParaRPr lang="en-US" dirty="0"/>
          </a:p>
        </p:txBody>
      </p:sp>
      <p:sp>
        <p:nvSpPr>
          <p:cNvPr id="3" name="Content Placeholder 2"/>
          <p:cNvSpPr>
            <a:spLocks noGrp="1"/>
          </p:cNvSpPr>
          <p:nvPr>
            <p:ph idx="1"/>
          </p:nvPr>
        </p:nvSpPr>
        <p:spPr>
          <a:xfrm>
            <a:off x="877949" y="2304948"/>
            <a:ext cx="7846951" cy="3961382"/>
          </a:xfrm>
        </p:spPr>
        <p:txBody>
          <a:bodyPr/>
          <a:lstStyle/>
          <a:p>
            <a:r>
              <a:rPr lang="en-US" sz="2400" dirty="0"/>
              <a:t>ED said </a:t>
            </a:r>
            <a:r>
              <a:rPr lang="en-US" sz="2400" dirty="0" smtClean="0"/>
              <a:t>negotiated rulemaking </a:t>
            </a:r>
            <a:r>
              <a:rPr lang="en-US" sz="2400" dirty="0"/>
              <a:t>required consensus, and therefore unanimous </a:t>
            </a:r>
            <a:r>
              <a:rPr lang="en-US" sz="2400" dirty="0" smtClean="0"/>
              <a:t>approval</a:t>
            </a:r>
          </a:p>
          <a:p>
            <a:pPr lvl="1"/>
            <a:r>
              <a:rPr lang="en-US" sz="2000" dirty="0" smtClean="0"/>
              <a:t>Consensus reached on various assessment issues</a:t>
            </a:r>
          </a:p>
          <a:p>
            <a:pPr lvl="1"/>
            <a:r>
              <a:rPr lang="en-US" sz="2000" dirty="0" smtClean="0"/>
              <a:t>NO consensus on supplement-not-supplant</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4A822907-8A9D-4F6B-98F6-913902AD56B5}" type="slidenum">
              <a:rPr lang="en-US" smtClean="0"/>
              <a:t>57</a:t>
            </a:fld>
            <a:endParaRPr lang="en-US"/>
          </a:p>
        </p:txBody>
      </p:sp>
      <p:sp>
        <p:nvSpPr>
          <p:cNvPr id="5" name="Footer Placeholder 4"/>
          <p:cNvSpPr>
            <a:spLocks noGrp="1"/>
          </p:cNvSpPr>
          <p:nvPr>
            <p:ph type="ftr" sz="quarter" idx="11"/>
          </p:nvPr>
        </p:nvSpPr>
        <p:spPr/>
        <p:txBody>
          <a:bodyPr/>
          <a:lstStyle/>
          <a:p>
            <a:r>
              <a:rPr lang="en-US" smtClean="0"/>
              <a:t>Brustein &amp; Manasevit, PLLC © 2016. All rights reserved.</a:t>
            </a:r>
          </a:p>
          <a:p>
            <a:endParaRPr lang="en-US" dirty="0"/>
          </a:p>
        </p:txBody>
      </p:sp>
      <p:pic>
        <p:nvPicPr>
          <p:cNvPr id="6" name="Picture 2" descr="http://www.fairfaxcounty.gov/news/2012/images/draft-stamp.gif"/>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296" y="10352"/>
            <a:ext cx="2170545" cy="17433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320993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Regulations </a:t>
            </a:r>
            <a:endParaRPr lang="en-US" dirty="0"/>
          </a:p>
        </p:txBody>
      </p:sp>
      <p:sp>
        <p:nvSpPr>
          <p:cNvPr id="3" name="Content Placeholder 2"/>
          <p:cNvSpPr>
            <a:spLocks noGrp="1"/>
          </p:cNvSpPr>
          <p:nvPr>
            <p:ph idx="1"/>
          </p:nvPr>
        </p:nvSpPr>
        <p:spPr>
          <a:xfrm>
            <a:off x="885060" y="2230582"/>
            <a:ext cx="7839840" cy="4035747"/>
          </a:xfrm>
        </p:spPr>
        <p:txBody>
          <a:bodyPr>
            <a:noAutofit/>
          </a:bodyPr>
          <a:lstStyle/>
          <a:p>
            <a:r>
              <a:rPr lang="en-US" sz="2400" dirty="0" smtClean="0"/>
              <a:t>Published in Federal Register on 7/11 (comments due 9/9)</a:t>
            </a:r>
          </a:p>
          <a:p>
            <a:r>
              <a:rPr lang="en-US" sz="2400" dirty="0" smtClean="0"/>
              <a:t>Locally-selected assessments</a:t>
            </a:r>
          </a:p>
          <a:p>
            <a:pPr lvl="1"/>
            <a:r>
              <a:rPr lang="en-US" sz="2000" dirty="0" smtClean="0"/>
              <a:t>Nationally recognized</a:t>
            </a:r>
          </a:p>
          <a:p>
            <a:pPr lvl="2"/>
            <a:r>
              <a:rPr lang="en-US" sz="2000" dirty="0" smtClean="0"/>
              <a:t>i.e. accepted by IHEs for placement or credit</a:t>
            </a:r>
          </a:p>
          <a:p>
            <a:pPr lvl="1"/>
            <a:r>
              <a:rPr lang="en-US" sz="2000" dirty="0" smtClean="0"/>
              <a:t>High school only</a:t>
            </a:r>
          </a:p>
          <a:p>
            <a:pPr lvl="1"/>
            <a:r>
              <a:rPr lang="en-US" sz="2000" dirty="0" smtClean="0"/>
              <a:t>Must be at least as rigorous as State assessments (and comparable/valid)</a:t>
            </a:r>
          </a:p>
          <a:p>
            <a:pPr lvl="1"/>
            <a:r>
              <a:rPr lang="en-US" sz="2000" dirty="0" smtClean="0"/>
              <a:t>Aligned with State content standards</a:t>
            </a:r>
          </a:p>
          <a:p>
            <a:pPr lvl="1"/>
            <a:r>
              <a:rPr lang="en-US" sz="2000" dirty="0" smtClean="0"/>
              <a:t>State review, parental notification</a:t>
            </a:r>
          </a:p>
        </p:txBody>
      </p:sp>
      <p:sp>
        <p:nvSpPr>
          <p:cNvPr id="4" name="Slide Number Placeholder 3"/>
          <p:cNvSpPr>
            <a:spLocks noGrp="1"/>
          </p:cNvSpPr>
          <p:nvPr>
            <p:ph type="sldNum" sz="quarter" idx="12"/>
          </p:nvPr>
        </p:nvSpPr>
        <p:spPr/>
        <p:txBody>
          <a:bodyPr/>
          <a:lstStyle/>
          <a:p>
            <a:fld id="{4A822907-8A9D-4F6B-98F6-913902AD56B5}" type="slidenum">
              <a:rPr lang="en-US" smtClean="0"/>
              <a:t>58</a:t>
            </a:fld>
            <a:endParaRPr lang="en-US"/>
          </a:p>
        </p:txBody>
      </p:sp>
      <p:sp>
        <p:nvSpPr>
          <p:cNvPr id="5" name="Footer Placeholder 4"/>
          <p:cNvSpPr>
            <a:spLocks noGrp="1"/>
          </p:cNvSpPr>
          <p:nvPr>
            <p:ph type="ftr" sz="quarter" idx="11"/>
          </p:nvPr>
        </p:nvSpPr>
        <p:spPr/>
        <p:txBody>
          <a:bodyPr/>
          <a:lstStyle/>
          <a:p>
            <a:r>
              <a:rPr lang="en-US" smtClean="0"/>
              <a:t>Brustein &amp; Manasevit, PLLC © 2016. All rights reserved.</a:t>
            </a:r>
          </a:p>
          <a:p>
            <a:endParaRPr lang="en-US" dirty="0"/>
          </a:p>
        </p:txBody>
      </p:sp>
      <p:pic>
        <p:nvPicPr>
          <p:cNvPr id="6" name="Picture 2" descr="http://www.fairfaxcounty.gov/news/2012/images/draft-stamp.gif"/>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296" y="10352"/>
            <a:ext cx="2170545" cy="17433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586937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Regulations, cont.</a:t>
            </a:r>
            <a:endParaRPr lang="en-US" dirty="0"/>
          </a:p>
        </p:txBody>
      </p:sp>
      <p:sp>
        <p:nvSpPr>
          <p:cNvPr id="3" name="Content Placeholder 2"/>
          <p:cNvSpPr>
            <a:spLocks noGrp="1"/>
          </p:cNvSpPr>
          <p:nvPr>
            <p:ph idx="1"/>
          </p:nvPr>
        </p:nvSpPr>
        <p:spPr>
          <a:xfrm>
            <a:off x="3671455" y="2308307"/>
            <a:ext cx="5242358" cy="4161766"/>
          </a:xfrm>
        </p:spPr>
        <p:txBody>
          <a:bodyPr>
            <a:normAutofit/>
          </a:bodyPr>
          <a:lstStyle/>
          <a:p>
            <a:r>
              <a:rPr lang="en-US" sz="2400" dirty="0" smtClean="0"/>
              <a:t>8</a:t>
            </a:r>
            <a:r>
              <a:rPr lang="en-US" sz="2400" baseline="30000" dirty="0" smtClean="0"/>
              <a:t>th</a:t>
            </a:r>
            <a:r>
              <a:rPr lang="en-US" sz="2400" dirty="0" smtClean="0"/>
              <a:t> Grade advanced mathematics assessments</a:t>
            </a:r>
          </a:p>
          <a:p>
            <a:pPr lvl="1"/>
            <a:r>
              <a:rPr lang="en-US" sz="2000" dirty="0" smtClean="0"/>
              <a:t>Can skip grade-level assessment if taking more advanced classes</a:t>
            </a:r>
          </a:p>
          <a:p>
            <a:pPr lvl="1"/>
            <a:r>
              <a:rPr lang="en-US" sz="2000" dirty="0" smtClean="0"/>
              <a:t>Have to ensure access to more advanced classes/assessments in high school</a:t>
            </a:r>
          </a:p>
          <a:p>
            <a:pPr lvl="2"/>
            <a:r>
              <a:rPr lang="en-US" sz="2000" dirty="0" smtClean="0"/>
              <a:t>How to do that?  Depends on high school course offerings; need buy-in from high school and district</a:t>
            </a:r>
            <a:endParaRPr lang="en-US" sz="2000" dirty="0"/>
          </a:p>
        </p:txBody>
      </p:sp>
      <p:sp>
        <p:nvSpPr>
          <p:cNvPr id="4" name="Slide Number Placeholder 3"/>
          <p:cNvSpPr>
            <a:spLocks noGrp="1"/>
          </p:cNvSpPr>
          <p:nvPr>
            <p:ph type="sldNum" sz="quarter" idx="12"/>
          </p:nvPr>
        </p:nvSpPr>
        <p:spPr/>
        <p:txBody>
          <a:bodyPr/>
          <a:lstStyle/>
          <a:p>
            <a:fld id="{4A822907-8A9D-4F6B-98F6-913902AD56B5}" type="slidenum">
              <a:rPr lang="en-US" smtClean="0"/>
              <a:t>59</a:t>
            </a:fld>
            <a:endParaRPr lang="en-US"/>
          </a:p>
        </p:txBody>
      </p:sp>
      <p:sp>
        <p:nvSpPr>
          <p:cNvPr id="5" name="Footer Placeholder 4"/>
          <p:cNvSpPr>
            <a:spLocks noGrp="1"/>
          </p:cNvSpPr>
          <p:nvPr>
            <p:ph type="ftr" sz="quarter" idx="11"/>
          </p:nvPr>
        </p:nvSpPr>
        <p:spPr/>
        <p:txBody>
          <a:bodyPr/>
          <a:lstStyle/>
          <a:p>
            <a:r>
              <a:rPr lang="en-US" smtClean="0"/>
              <a:t>Brustein &amp; Manasevit, PLLC © 2016. All rights reserved.</a:t>
            </a:r>
          </a:p>
          <a:p>
            <a:endParaRPr lang="en-US" dirty="0"/>
          </a:p>
        </p:txBody>
      </p:sp>
      <p:pic>
        <p:nvPicPr>
          <p:cNvPr id="6" name="Picture 2" descr="http://www.fairfaxcounty.gov/news/2012/images/draft-stamp.gif"/>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296" y="38062"/>
            <a:ext cx="2170545" cy="1743390"/>
          </a:xfrm>
          <a:prstGeom prst="rect">
            <a:avLst/>
          </a:prstGeom>
          <a:noFill/>
          <a:extLst>
            <a:ext uri="{909E8E84-426E-40DD-AFC4-6F175D3DCCD1}">
              <a14:hiddenFill xmlns:a14="http://schemas.microsoft.com/office/drawing/2010/main">
                <a:solidFill>
                  <a:srgbClr val="FFFFFF"/>
                </a:solidFill>
              </a14:hiddenFill>
            </a:ext>
          </a:extLst>
        </p:spPr>
      </p:pic>
      <p:pic>
        <p:nvPicPr>
          <p:cNvPr id="13314" name="Picture 2" descr="http://www.akaritutoring.com/subjects/clipart/precalculus-clip-art.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75559" y="3171107"/>
            <a:ext cx="3348296" cy="26786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3727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Conference</a:t>
            </a:r>
            <a:endParaRPr lang="en-US" dirty="0"/>
          </a:p>
        </p:txBody>
      </p:sp>
      <p:sp>
        <p:nvSpPr>
          <p:cNvPr id="7" name="Content Placeholder 6"/>
          <p:cNvSpPr>
            <a:spLocks noGrp="1"/>
          </p:cNvSpPr>
          <p:nvPr>
            <p:ph idx="1"/>
          </p:nvPr>
        </p:nvSpPr>
        <p:spPr>
          <a:xfrm>
            <a:off x="618200" y="2253343"/>
            <a:ext cx="8003983" cy="4604657"/>
          </a:xfrm>
        </p:spPr>
        <p:txBody>
          <a:bodyPr>
            <a:normAutofit fontScale="92500" lnSpcReduction="10000"/>
          </a:bodyPr>
          <a:lstStyle/>
          <a:p>
            <a:r>
              <a:rPr lang="en-US" sz="2400" dirty="0" smtClean="0"/>
              <a:t>Committee staff worked out differences between individual provisions over September/October, agreement announced in mid-November</a:t>
            </a:r>
          </a:p>
          <a:p>
            <a:r>
              <a:rPr lang="en-US" sz="2400" dirty="0" smtClean="0"/>
              <a:t>Moved very quickly: House appointed conferees on 11/17, Senate appointed conferees morning of 11/18, conference started afternoon of 11/18</a:t>
            </a:r>
          </a:p>
          <a:p>
            <a:r>
              <a:rPr lang="en-US" sz="2400" dirty="0" smtClean="0"/>
              <a:t>Message from leadership: this </a:t>
            </a:r>
            <a:r>
              <a:rPr lang="en-US" sz="2400" dirty="0"/>
              <a:t>is a </a:t>
            </a:r>
            <a:r>
              <a:rPr lang="en-US" sz="2400" u="sng" dirty="0"/>
              <a:t>compromise</a:t>
            </a:r>
            <a:r>
              <a:rPr lang="en-US" sz="2400" dirty="0"/>
              <a:t> </a:t>
            </a:r>
            <a:endParaRPr lang="en-US" sz="2400" dirty="0" smtClean="0"/>
          </a:p>
          <a:p>
            <a:pPr lvl="1"/>
            <a:r>
              <a:rPr lang="en-US" sz="2400" dirty="0" smtClean="0"/>
              <a:t>Senate </a:t>
            </a:r>
            <a:r>
              <a:rPr lang="en-US" sz="2400" dirty="0"/>
              <a:t>Committee Chairman Lamar Alexander: “I'll take 80% of what I want and save the other 20% for another day.“</a:t>
            </a:r>
          </a:p>
          <a:p>
            <a:r>
              <a:rPr lang="en-US" sz="2400" dirty="0" smtClean="0"/>
              <a:t>Conferees </a:t>
            </a:r>
            <a:r>
              <a:rPr lang="en-US" sz="2400" dirty="0"/>
              <a:t>passed “framework” with a vote of 39-1</a:t>
            </a:r>
          </a:p>
          <a:p>
            <a:endParaRPr lang="en-US" dirty="0" smtClean="0"/>
          </a:p>
          <a:p>
            <a:pPr marL="0" indent="0">
              <a:buNone/>
            </a:pP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z="1400" smtClean="0"/>
              <a:t>6</a:t>
            </a:fld>
            <a:endParaRPr lang="en-US" sz="1400" dirty="0"/>
          </a:p>
        </p:txBody>
      </p:sp>
      <p:sp>
        <p:nvSpPr>
          <p:cNvPr id="3" name="Footer Placeholder 2"/>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176647015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Regulations, cont.</a:t>
            </a:r>
          </a:p>
        </p:txBody>
      </p:sp>
      <p:sp>
        <p:nvSpPr>
          <p:cNvPr id="3" name="Content Placeholder 2"/>
          <p:cNvSpPr>
            <a:spLocks noGrp="1"/>
          </p:cNvSpPr>
          <p:nvPr>
            <p:ph idx="1"/>
          </p:nvPr>
        </p:nvSpPr>
        <p:spPr>
          <a:xfrm>
            <a:off x="1114424" y="2257908"/>
            <a:ext cx="7610476" cy="4484454"/>
          </a:xfrm>
        </p:spPr>
        <p:txBody>
          <a:bodyPr>
            <a:normAutofit/>
          </a:bodyPr>
          <a:lstStyle/>
          <a:p>
            <a:r>
              <a:rPr lang="en-US" dirty="0" smtClean="0"/>
              <a:t>Alternate assessments</a:t>
            </a:r>
          </a:p>
          <a:p>
            <a:pPr lvl="1"/>
            <a:r>
              <a:rPr lang="en-US" dirty="0" smtClean="0"/>
              <a:t>State limited to 1% alternate assessments based on alternate achievement standards</a:t>
            </a:r>
          </a:p>
          <a:p>
            <a:pPr lvl="2"/>
            <a:r>
              <a:rPr lang="en-US" dirty="0" smtClean="0"/>
              <a:t>Note shift from NCLB: this is 1% of assessments </a:t>
            </a:r>
            <a:r>
              <a:rPr lang="en-US" i="1" dirty="0" smtClean="0"/>
              <a:t>given</a:t>
            </a:r>
            <a:r>
              <a:rPr lang="en-US" dirty="0" smtClean="0"/>
              <a:t>, not simply assessments counted for accountability purposes</a:t>
            </a:r>
          </a:p>
          <a:p>
            <a:pPr lvl="1"/>
            <a:r>
              <a:rPr lang="en-US" dirty="0" smtClean="0"/>
              <a:t>For students with “most significant cognitive disabilities”</a:t>
            </a:r>
          </a:p>
          <a:p>
            <a:pPr lvl="1"/>
            <a:r>
              <a:rPr lang="en-US" dirty="0" smtClean="0"/>
              <a:t>BUT neither ED nor SEA may impose LEA-level cap</a:t>
            </a:r>
          </a:p>
          <a:p>
            <a:pPr lvl="2"/>
            <a:r>
              <a:rPr lang="en-US" dirty="0" smtClean="0"/>
              <a:t>State may provide support to LEA, may require LEA to explain why it is exceeding the cap</a:t>
            </a:r>
          </a:p>
          <a:p>
            <a:pPr lvl="2"/>
            <a:r>
              <a:rPr lang="en-US" dirty="0" smtClean="0"/>
              <a:t>No clear guidance on consequences for the State </a:t>
            </a:r>
          </a:p>
          <a:p>
            <a:pPr lvl="1"/>
            <a:r>
              <a:rPr lang="en-US" dirty="0" smtClean="0"/>
              <a:t>Potential conflict with IDEA?  </a:t>
            </a:r>
          </a:p>
          <a:p>
            <a:pPr lvl="2"/>
            <a:r>
              <a:rPr lang="en-US" dirty="0" smtClean="0"/>
              <a:t>ED leaning heavily on IDEA/ESEA as civil rights statutes under this administration </a:t>
            </a:r>
          </a:p>
          <a:p>
            <a:pPr lvl="3"/>
            <a:endParaRPr lang="en-US" dirty="0" smtClean="0"/>
          </a:p>
        </p:txBody>
      </p:sp>
      <p:sp>
        <p:nvSpPr>
          <p:cNvPr id="4" name="Slide Number Placeholder 3"/>
          <p:cNvSpPr>
            <a:spLocks noGrp="1"/>
          </p:cNvSpPr>
          <p:nvPr>
            <p:ph type="sldNum" sz="quarter" idx="12"/>
          </p:nvPr>
        </p:nvSpPr>
        <p:spPr/>
        <p:txBody>
          <a:bodyPr/>
          <a:lstStyle/>
          <a:p>
            <a:fld id="{4A822907-8A9D-4F6B-98F6-913902AD56B5}" type="slidenum">
              <a:rPr lang="en-US" smtClean="0"/>
              <a:t>60</a:t>
            </a:fld>
            <a:endParaRPr lang="en-US"/>
          </a:p>
        </p:txBody>
      </p:sp>
      <p:sp>
        <p:nvSpPr>
          <p:cNvPr id="5" name="Footer Placeholder 4"/>
          <p:cNvSpPr>
            <a:spLocks noGrp="1"/>
          </p:cNvSpPr>
          <p:nvPr>
            <p:ph type="ftr" sz="quarter" idx="11"/>
          </p:nvPr>
        </p:nvSpPr>
        <p:spPr/>
        <p:txBody>
          <a:bodyPr/>
          <a:lstStyle/>
          <a:p>
            <a:r>
              <a:rPr lang="en-US" smtClean="0"/>
              <a:t>Brustein &amp; Manasevit, PLLC © 2016. All rights reserved.</a:t>
            </a:r>
          </a:p>
          <a:p>
            <a:endParaRPr lang="en-US" dirty="0"/>
          </a:p>
        </p:txBody>
      </p:sp>
      <p:pic>
        <p:nvPicPr>
          <p:cNvPr id="6" name="Picture 2" descr="http://www.fairfaxcounty.gov/news/2012/images/draft-stamp.gif"/>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296" y="10352"/>
            <a:ext cx="2170545" cy="17433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60203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Regulations, cont.</a:t>
            </a:r>
            <a:endParaRPr lang="en-US" dirty="0"/>
          </a:p>
        </p:txBody>
      </p:sp>
      <p:sp>
        <p:nvSpPr>
          <p:cNvPr id="3" name="Content Placeholder 2"/>
          <p:cNvSpPr>
            <a:spLocks noGrp="1"/>
          </p:cNvSpPr>
          <p:nvPr>
            <p:ph idx="1"/>
          </p:nvPr>
        </p:nvSpPr>
        <p:spPr>
          <a:xfrm>
            <a:off x="705495" y="2257907"/>
            <a:ext cx="8208318" cy="4374693"/>
          </a:xfrm>
        </p:spPr>
        <p:txBody>
          <a:bodyPr>
            <a:normAutofit fontScale="92500" lnSpcReduction="10000"/>
          </a:bodyPr>
          <a:lstStyle/>
          <a:p>
            <a:r>
              <a:rPr lang="en-US" dirty="0" smtClean="0"/>
              <a:t>Innovative Assessment Pilot</a:t>
            </a:r>
          </a:p>
          <a:p>
            <a:pPr lvl="1"/>
            <a:r>
              <a:rPr lang="en-US" dirty="0"/>
              <a:t>M</a:t>
            </a:r>
            <a:r>
              <a:rPr lang="en-US" dirty="0" smtClean="0"/>
              <a:t>ake </a:t>
            </a:r>
            <a:r>
              <a:rPr lang="en-US" dirty="0"/>
              <a:t>sure tests are valid and reliable, as well as comparable to existing assessments.  </a:t>
            </a:r>
          </a:p>
          <a:p>
            <a:pPr lvl="1"/>
            <a:r>
              <a:rPr lang="en-US" dirty="0"/>
              <a:t>Pilot assessments should be given to a group of students which is demographically similar to the State as a while</a:t>
            </a:r>
          </a:p>
          <a:p>
            <a:pPr lvl="1"/>
            <a:r>
              <a:rPr lang="en-US" dirty="0" smtClean="0"/>
              <a:t>Goal </a:t>
            </a:r>
            <a:r>
              <a:rPr lang="en-US" dirty="0"/>
              <a:t>should be to scale pilot assessments Statewide (though can have both for up to seven years)</a:t>
            </a:r>
          </a:p>
          <a:p>
            <a:pPr lvl="1"/>
            <a:r>
              <a:rPr lang="en-US" dirty="0"/>
              <a:t>Can choose which grade and/or subject to target, small sample of schools</a:t>
            </a:r>
          </a:p>
          <a:p>
            <a:pPr lvl="1"/>
            <a:r>
              <a:rPr lang="en-US" dirty="0"/>
              <a:t>How to show comparability?  Four suggestions (but open to more):</a:t>
            </a:r>
          </a:p>
          <a:p>
            <a:pPr lvl="2"/>
            <a:r>
              <a:rPr lang="en-US" dirty="0"/>
              <a:t>having some of the same questions</a:t>
            </a:r>
          </a:p>
          <a:p>
            <a:pPr lvl="2"/>
            <a:r>
              <a:rPr lang="en-US" dirty="0"/>
              <a:t>giving both tests to a representative group of students</a:t>
            </a:r>
          </a:p>
          <a:p>
            <a:pPr lvl="2"/>
            <a:r>
              <a:rPr lang="en-US" dirty="0"/>
              <a:t>giving the State test once in each grade span where there is an innovative test </a:t>
            </a:r>
          </a:p>
          <a:p>
            <a:pPr lvl="2"/>
            <a:r>
              <a:rPr lang="en-US" dirty="0"/>
              <a:t>Other as approved by ED </a:t>
            </a:r>
          </a:p>
          <a:p>
            <a:endParaRPr lang="en-US" dirty="0"/>
          </a:p>
        </p:txBody>
      </p:sp>
      <p:sp>
        <p:nvSpPr>
          <p:cNvPr id="4" name="Slide Number Placeholder 3"/>
          <p:cNvSpPr>
            <a:spLocks noGrp="1"/>
          </p:cNvSpPr>
          <p:nvPr>
            <p:ph type="sldNum" sz="quarter" idx="12"/>
          </p:nvPr>
        </p:nvSpPr>
        <p:spPr/>
        <p:txBody>
          <a:bodyPr/>
          <a:lstStyle/>
          <a:p>
            <a:fld id="{4A822907-8A9D-4F6B-98F6-913902AD56B5}" type="slidenum">
              <a:rPr lang="en-US" smtClean="0"/>
              <a:t>61</a:t>
            </a:fld>
            <a:endParaRPr lang="en-US"/>
          </a:p>
        </p:txBody>
      </p:sp>
      <p:sp>
        <p:nvSpPr>
          <p:cNvPr id="5" name="Footer Placeholder 4"/>
          <p:cNvSpPr>
            <a:spLocks noGrp="1"/>
          </p:cNvSpPr>
          <p:nvPr>
            <p:ph type="ftr" sz="quarter" idx="11"/>
          </p:nvPr>
        </p:nvSpPr>
        <p:spPr/>
        <p:txBody>
          <a:bodyPr/>
          <a:lstStyle/>
          <a:p>
            <a:r>
              <a:rPr lang="en-US" smtClean="0"/>
              <a:t>Brustein &amp; Manasevit, PLLC © 2016. All rights reserved.</a:t>
            </a:r>
          </a:p>
          <a:p>
            <a:endParaRPr lang="en-US" dirty="0"/>
          </a:p>
        </p:txBody>
      </p:sp>
      <p:pic>
        <p:nvPicPr>
          <p:cNvPr id="6" name="Picture 2" descr="http://www.fairfaxcounty.gov/news/2012/images/draft-stamp.gif"/>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296" y="10352"/>
            <a:ext cx="2170545" cy="17433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787213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Regulations, cont.</a:t>
            </a:r>
            <a:endParaRPr lang="en-US" dirty="0"/>
          </a:p>
        </p:txBody>
      </p:sp>
      <p:sp>
        <p:nvSpPr>
          <p:cNvPr id="3" name="Content Placeholder 2"/>
          <p:cNvSpPr>
            <a:spLocks noGrp="1"/>
          </p:cNvSpPr>
          <p:nvPr>
            <p:ph idx="1"/>
          </p:nvPr>
        </p:nvSpPr>
        <p:spPr>
          <a:xfrm>
            <a:off x="768061" y="2252237"/>
            <a:ext cx="7610476" cy="3670767"/>
          </a:xfrm>
        </p:spPr>
        <p:txBody>
          <a:bodyPr>
            <a:normAutofit/>
          </a:bodyPr>
          <a:lstStyle/>
          <a:p>
            <a:r>
              <a:rPr lang="en-US" sz="2400" dirty="0" smtClean="0"/>
              <a:t>Next steps:</a:t>
            </a:r>
          </a:p>
          <a:p>
            <a:pPr lvl="1"/>
            <a:r>
              <a:rPr lang="en-US" sz="2000" dirty="0" smtClean="0"/>
              <a:t>Comments due by 9/9</a:t>
            </a:r>
          </a:p>
          <a:p>
            <a:pPr lvl="1"/>
            <a:r>
              <a:rPr lang="en-US" sz="2000" dirty="0" smtClean="0"/>
              <a:t>Administration has said that it wants to get final regulations out by October/November (end of year at latest)</a:t>
            </a:r>
          </a:p>
          <a:p>
            <a:pPr lvl="1"/>
            <a:r>
              <a:rPr lang="en-US" sz="2000" dirty="0" smtClean="0"/>
              <a:t>With a</a:t>
            </a:r>
            <a:r>
              <a:rPr lang="en-US" sz="2000" dirty="0" smtClean="0"/>
              <a:t>pplication of rules tentatively starting </a:t>
            </a:r>
            <a:r>
              <a:rPr lang="en-US" sz="2000" dirty="0" smtClean="0"/>
              <a:t>in 2017-18 school year</a:t>
            </a:r>
            <a:endParaRPr lang="en-US" sz="2000" dirty="0"/>
          </a:p>
        </p:txBody>
      </p:sp>
      <p:sp>
        <p:nvSpPr>
          <p:cNvPr id="4" name="Slide Number Placeholder 3"/>
          <p:cNvSpPr>
            <a:spLocks noGrp="1"/>
          </p:cNvSpPr>
          <p:nvPr>
            <p:ph type="sldNum" sz="quarter" idx="12"/>
          </p:nvPr>
        </p:nvSpPr>
        <p:spPr/>
        <p:txBody>
          <a:bodyPr/>
          <a:lstStyle/>
          <a:p>
            <a:fld id="{4A822907-8A9D-4F6B-98F6-913902AD56B5}" type="slidenum">
              <a:rPr lang="en-US" smtClean="0"/>
              <a:t>62</a:t>
            </a:fld>
            <a:endParaRPr lang="en-US"/>
          </a:p>
        </p:txBody>
      </p:sp>
      <p:sp>
        <p:nvSpPr>
          <p:cNvPr id="5" name="Footer Placeholder 4"/>
          <p:cNvSpPr>
            <a:spLocks noGrp="1"/>
          </p:cNvSpPr>
          <p:nvPr>
            <p:ph type="ftr" sz="quarter" idx="11"/>
          </p:nvPr>
        </p:nvSpPr>
        <p:spPr/>
        <p:txBody>
          <a:bodyPr/>
          <a:lstStyle/>
          <a:p>
            <a:r>
              <a:rPr lang="en-US" smtClean="0"/>
              <a:t>Brustein &amp; Manasevit, PLLC © 2016. All rights reserved.</a:t>
            </a:r>
          </a:p>
          <a:p>
            <a:endParaRPr lang="en-US" dirty="0"/>
          </a:p>
        </p:txBody>
      </p:sp>
      <p:pic>
        <p:nvPicPr>
          <p:cNvPr id="6" name="Picture 2" descr="http://www.fairfaxcounty.gov/news/2012/images/draft-stamp.gif"/>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296" y="10352"/>
            <a:ext cx="2170545" cy="1743390"/>
          </a:xfrm>
          <a:prstGeom prst="rect">
            <a:avLst/>
          </a:prstGeom>
          <a:noFill/>
          <a:extLst>
            <a:ext uri="{909E8E84-426E-40DD-AFC4-6F175D3DCCD1}">
              <a14:hiddenFill xmlns:a14="http://schemas.microsoft.com/office/drawing/2010/main">
                <a:solidFill>
                  <a:srgbClr val="FFFFFF"/>
                </a:solidFill>
              </a14:hiddenFill>
            </a:ext>
          </a:extLst>
        </p:spPr>
      </p:pic>
      <p:pic>
        <p:nvPicPr>
          <p:cNvPr id="10242" name="Picture 2" descr="http://www.clipartbest.com/cliparts/eac/exR/eacexRET4.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40337" y="4819450"/>
            <a:ext cx="2975553" cy="1749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91102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Supplement, not supplant</a:t>
            </a:r>
            <a:endParaRPr lang="en-US" dirty="0"/>
          </a:p>
        </p:txBody>
      </p:sp>
      <p:sp>
        <p:nvSpPr>
          <p:cNvPr id="3" name="Content Placeholder 2"/>
          <p:cNvSpPr>
            <a:spLocks noGrp="1"/>
          </p:cNvSpPr>
          <p:nvPr>
            <p:ph idx="1"/>
          </p:nvPr>
        </p:nvSpPr>
        <p:spPr>
          <a:xfrm>
            <a:off x="972015" y="2242228"/>
            <a:ext cx="7752885" cy="4024102"/>
          </a:xfrm>
        </p:spPr>
        <p:txBody>
          <a:bodyPr>
            <a:normAutofit/>
          </a:bodyPr>
          <a:lstStyle/>
          <a:p>
            <a:r>
              <a:rPr lang="en-US" sz="2400" dirty="0" smtClean="0"/>
              <a:t>Title I, Part A only!!!</a:t>
            </a:r>
          </a:p>
          <a:p>
            <a:r>
              <a:rPr lang="en-US" sz="2400" dirty="0" smtClean="0"/>
              <a:t>Statute says ED/States can only ask for assurances that the methodology itself is compliant; cannot ask for individual costs to be identified or prescribe methodology</a:t>
            </a:r>
          </a:p>
          <a:p>
            <a:r>
              <a:rPr lang="en-US" sz="2400" dirty="0" smtClean="0"/>
              <a:t>Goal of statutory provisions was to eliminate three “presumptions of supplanting” used by ED currently</a:t>
            </a:r>
            <a:endParaRPr lang="en-US" sz="2400" dirty="0"/>
          </a:p>
        </p:txBody>
      </p:sp>
      <p:sp>
        <p:nvSpPr>
          <p:cNvPr id="4" name="Slide Number Placeholder 3"/>
          <p:cNvSpPr>
            <a:spLocks noGrp="1"/>
          </p:cNvSpPr>
          <p:nvPr>
            <p:ph type="sldNum" sz="quarter" idx="12"/>
          </p:nvPr>
        </p:nvSpPr>
        <p:spPr/>
        <p:txBody>
          <a:bodyPr/>
          <a:lstStyle/>
          <a:p>
            <a:fld id="{4A822907-8A9D-4F6B-98F6-913902AD56B5}" type="slidenum">
              <a:rPr lang="en-US" smtClean="0"/>
              <a:t>63</a:t>
            </a:fld>
            <a:endParaRPr lang="en-US"/>
          </a:p>
        </p:txBody>
      </p:sp>
      <p:sp>
        <p:nvSpPr>
          <p:cNvPr id="5" name="Footer Placeholder 4"/>
          <p:cNvSpPr>
            <a:spLocks noGrp="1"/>
          </p:cNvSpPr>
          <p:nvPr>
            <p:ph type="ftr" sz="quarter" idx="11"/>
          </p:nvPr>
        </p:nvSpPr>
        <p:spPr/>
        <p:txBody>
          <a:bodyPr/>
          <a:lstStyle/>
          <a:p>
            <a:r>
              <a:rPr lang="en-US" smtClean="0"/>
              <a:t>Brustein &amp; Manasevit, PLLC © 2016. All rights reserved.</a:t>
            </a:r>
          </a:p>
          <a:p>
            <a:endParaRPr lang="en-US" dirty="0"/>
          </a:p>
        </p:txBody>
      </p:sp>
      <p:pic>
        <p:nvPicPr>
          <p:cNvPr id="6" name="Picture 2" descr="http://www.fairfaxcounty.gov/news/2012/images/draft-stamp.gif"/>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296" y="10352"/>
            <a:ext cx="2170545" cy="17433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409088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Supplement, not supplant</a:t>
            </a:r>
          </a:p>
        </p:txBody>
      </p:sp>
      <p:sp>
        <p:nvSpPr>
          <p:cNvPr id="4" name="Content Placeholder 3"/>
          <p:cNvSpPr>
            <a:spLocks noGrp="1"/>
          </p:cNvSpPr>
          <p:nvPr>
            <p:ph idx="1"/>
          </p:nvPr>
        </p:nvSpPr>
        <p:spPr>
          <a:xfrm>
            <a:off x="997527" y="2216728"/>
            <a:ext cx="7727373" cy="4049602"/>
          </a:xfrm>
        </p:spPr>
        <p:txBody>
          <a:bodyPr>
            <a:noAutofit/>
          </a:bodyPr>
          <a:lstStyle/>
          <a:p>
            <a:r>
              <a:rPr lang="en-US" sz="2400" dirty="0" smtClean="0"/>
              <a:t>Discussion draft put out by ED:</a:t>
            </a:r>
          </a:p>
          <a:p>
            <a:pPr lvl="1"/>
            <a:r>
              <a:rPr lang="en-US" sz="2000" dirty="0" smtClean="0"/>
              <a:t>LEA will determine methodology, e.g. one that includes staff positions or a weighted funding system</a:t>
            </a:r>
          </a:p>
          <a:p>
            <a:pPr lvl="1"/>
            <a:r>
              <a:rPr lang="en-US" sz="2000" dirty="0" smtClean="0"/>
              <a:t>LEA must spend the same amount or more of State and local funds in each Title I school as in each non-Title I school</a:t>
            </a:r>
          </a:p>
          <a:p>
            <a:pPr lvl="1"/>
            <a:r>
              <a:rPr lang="en-US" sz="2000" dirty="0" smtClean="0"/>
              <a:t>Title I schools must get equal or greater share of </a:t>
            </a:r>
            <a:r>
              <a:rPr lang="en-US" sz="2000" dirty="0" err="1" smtClean="0"/>
              <a:t>districtwide</a:t>
            </a:r>
            <a:r>
              <a:rPr lang="en-US" sz="2000" dirty="0" smtClean="0"/>
              <a:t> costs/services</a:t>
            </a:r>
          </a:p>
          <a:p>
            <a:pPr lvl="1"/>
            <a:r>
              <a:rPr lang="en-US" sz="2000" dirty="0" smtClean="0"/>
              <a:t>Rebuttal due to special circumstances</a:t>
            </a:r>
            <a:endParaRPr lang="en-US" sz="2000" dirty="0"/>
          </a:p>
          <a:p>
            <a:pPr marL="349250" lvl="1" indent="0">
              <a:buNone/>
            </a:pPr>
            <a:endParaRPr lang="en-US" sz="2000" dirty="0" smtClean="0"/>
          </a:p>
          <a:p>
            <a:pPr marL="349250" lvl="1" indent="0">
              <a:buNone/>
            </a:pPr>
            <a:r>
              <a:rPr lang="en-US" sz="2000" dirty="0" smtClean="0"/>
              <a:t>(earlier versions of discussion draft were different)</a:t>
            </a:r>
            <a:endParaRPr lang="en-US" sz="2000" dirty="0"/>
          </a:p>
        </p:txBody>
      </p:sp>
      <p:sp>
        <p:nvSpPr>
          <p:cNvPr id="3" name="Slide Number Placeholder 2"/>
          <p:cNvSpPr>
            <a:spLocks noGrp="1"/>
          </p:cNvSpPr>
          <p:nvPr>
            <p:ph type="sldNum" sz="quarter" idx="12"/>
          </p:nvPr>
        </p:nvSpPr>
        <p:spPr/>
        <p:txBody>
          <a:bodyPr/>
          <a:lstStyle/>
          <a:p>
            <a:fld id="{4A822907-8A9D-4F6B-98F6-913902AD56B5}" type="slidenum">
              <a:rPr lang="en-US" smtClean="0"/>
              <a:t>64</a:t>
            </a:fld>
            <a:endParaRPr lang="en-US"/>
          </a:p>
        </p:txBody>
      </p:sp>
      <p:sp>
        <p:nvSpPr>
          <p:cNvPr id="5" name="Footer Placeholder 4"/>
          <p:cNvSpPr>
            <a:spLocks noGrp="1"/>
          </p:cNvSpPr>
          <p:nvPr>
            <p:ph type="ftr" sz="quarter" idx="11"/>
          </p:nvPr>
        </p:nvSpPr>
        <p:spPr/>
        <p:txBody>
          <a:bodyPr/>
          <a:lstStyle/>
          <a:p>
            <a:r>
              <a:rPr lang="en-US" smtClean="0"/>
              <a:t>Brustein &amp; Manasevit, PLLC © 2016. All rights reserved.</a:t>
            </a:r>
          </a:p>
          <a:p>
            <a:endParaRPr lang="en-US" dirty="0"/>
          </a:p>
        </p:txBody>
      </p:sp>
      <p:pic>
        <p:nvPicPr>
          <p:cNvPr id="6" name="Picture 2" descr="http://www.fairfaxcounty.gov/news/2012/images/draft-stamp.gif"/>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296" y="10352"/>
            <a:ext cx="2170545" cy="17433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729713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Supplement, not Supplant</a:t>
            </a:r>
            <a:endParaRPr lang="en-US" dirty="0"/>
          </a:p>
        </p:txBody>
      </p:sp>
      <p:sp>
        <p:nvSpPr>
          <p:cNvPr id="3" name="Content Placeholder 2"/>
          <p:cNvSpPr>
            <a:spLocks noGrp="1"/>
          </p:cNvSpPr>
          <p:nvPr>
            <p:ph idx="1"/>
          </p:nvPr>
        </p:nvSpPr>
        <p:spPr>
          <a:xfrm>
            <a:off x="753569" y="2247038"/>
            <a:ext cx="7971331" cy="4019292"/>
          </a:xfrm>
        </p:spPr>
        <p:txBody>
          <a:bodyPr/>
          <a:lstStyle/>
          <a:p>
            <a:r>
              <a:rPr lang="en-US" dirty="0" smtClean="0"/>
              <a:t>Feedback on draft</a:t>
            </a:r>
          </a:p>
          <a:p>
            <a:pPr lvl="1"/>
            <a:r>
              <a:rPr lang="en-US" dirty="0" smtClean="0"/>
              <a:t>States, State chiefs:</a:t>
            </a:r>
          </a:p>
          <a:p>
            <a:pPr lvl="2"/>
            <a:r>
              <a:rPr lang="en-US" dirty="0" smtClean="0"/>
              <a:t>Too prescriptive</a:t>
            </a:r>
          </a:p>
          <a:p>
            <a:pPr lvl="2"/>
            <a:r>
              <a:rPr lang="en-US" dirty="0" smtClean="0"/>
              <a:t>Does exactly what the law says ED can’t do</a:t>
            </a:r>
          </a:p>
          <a:p>
            <a:pPr lvl="2"/>
            <a:r>
              <a:rPr lang="en-US" dirty="0" smtClean="0"/>
              <a:t>Most States don’t have the data systems to collect that school site level expenditure data that would be needed – additional cost</a:t>
            </a:r>
          </a:p>
          <a:p>
            <a:pPr lvl="1"/>
            <a:r>
              <a:rPr lang="en-US" dirty="0" smtClean="0"/>
              <a:t>More pushback from members of Congress, including Sen. Lamar Alexander</a:t>
            </a:r>
            <a:endParaRPr lang="en-US" dirty="0"/>
          </a:p>
        </p:txBody>
      </p:sp>
      <p:sp>
        <p:nvSpPr>
          <p:cNvPr id="4" name="Slide Number Placeholder 3"/>
          <p:cNvSpPr>
            <a:spLocks noGrp="1"/>
          </p:cNvSpPr>
          <p:nvPr>
            <p:ph type="sldNum" sz="quarter" idx="12"/>
          </p:nvPr>
        </p:nvSpPr>
        <p:spPr/>
        <p:txBody>
          <a:bodyPr/>
          <a:lstStyle/>
          <a:p>
            <a:fld id="{4A822907-8A9D-4F6B-98F6-913902AD56B5}" type="slidenum">
              <a:rPr lang="en-US" smtClean="0"/>
              <a:t>65</a:t>
            </a:fld>
            <a:endParaRPr lang="en-US"/>
          </a:p>
        </p:txBody>
      </p:sp>
      <p:sp>
        <p:nvSpPr>
          <p:cNvPr id="5" name="Footer Placeholder 4"/>
          <p:cNvSpPr>
            <a:spLocks noGrp="1"/>
          </p:cNvSpPr>
          <p:nvPr>
            <p:ph type="ftr" sz="quarter" idx="11"/>
          </p:nvPr>
        </p:nvSpPr>
        <p:spPr/>
        <p:txBody>
          <a:bodyPr/>
          <a:lstStyle/>
          <a:p>
            <a:r>
              <a:rPr lang="en-US" smtClean="0"/>
              <a:t>Brustein &amp; Manasevit, PLLC © 2016. All rights reserved.</a:t>
            </a:r>
          </a:p>
          <a:p>
            <a:endParaRPr lang="en-US" dirty="0"/>
          </a:p>
        </p:txBody>
      </p:sp>
      <p:pic>
        <p:nvPicPr>
          <p:cNvPr id="6" name="Picture 2" descr="http://www.fairfaxcounty.gov/news/2012/images/draft-stamp.gif"/>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296" y="10352"/>
            <a:ext cx="2170545" cy="17433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525931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Supplement, not supplant</a:t>
            </a:r>
            <a:endParaRPr lang="en-US" dirty="0"/>
          </a:p>
        </p:txBody>
      </p:sp>
      <p:sp>
        <p:nvSpPr>
          <p:cNvPr id="3" name="Content Placeholder 2"/>
          <p:cNvSpPr>
            <a:spLocks noGrp="1"/>
          </p:cNvSpPr>
          <p:nvPr>
            <p:ph idx="1"/>
          </p:nvPr>
        </p:nvSpPr>
        <p:spPr>
          <a:xfrm>
            <a:off x="885060" y="2410692"/>
            <a:ext cx="7839840" cy="3855638"/>
          </a:xfrm>
        </p:spPr>
        <p:txBody>
          <a:bodyPr>
            <a:noAutofit/>
          </a:bodyPr>
          <a:lstStyle/>
          <a:p>
            <a:r>
              <a:rPr lang="en-US" sz="2400" dirty="0" smtClean="0"/>
              <a:t>Next steps:</a:t>
            </a:r>
          </a:p>
          <a:p>
            <a:pPr lvl="1"/>
            <a:r>
              <a:rPr lang="en-US" sz="2000" dirty="0" smtClean="0"/>
              <a:t>Because there was no consensus, ESSA requires regulations be sent to Congress for special notice and comment period</a:t>
            </a:r>
          </a:p>
          <a:p>
            <a:pPr lvl="1"/>
            <a:r>
              <a:rPr lang="en-US" sz="2000" dirty="0" smtClean="0"/>
              <a:t>Presumably will be set out in notice of proposed rulemaking with 60-day public comment period </a:t>
            </a:r>
          </a:p>
          <a:p>
            <a:pPr lvl="2"/>
            <a:r>
              <a:rPr lang="en-US" sz="2000" dirty="0" smtClean="0"/>
              <a:t>Based on other regulations from negotiated rulemaking</a:t>
            </a:r>
          </a:p>
          <a:p>
            <a:pPr lvl="2"/>
            <a:r>
              <a:rPr lang="en-US" sz="2000" dirty="0" smtClean="0"/>
              <a:t>No guarantee – requirement not clear in statute</a:t>
            </a:r>
          </a:p>
          <a:p>
            <a:pPr lvl="1"/>
            <a:r>
              <a:rPr lang="en-US" sz="2000" dirty="0" smtClean="0"/>
              <a:t>Administration wants to get final regulations out by end of year</a:t>
            </a:r>
            <a:endParaRPr lang="en-US" sz="2000" dirty="0"/>
          </a:p>
        </p:txBody>
      </p:sp>
      <p:sp>
        <p:nvSpPr>
          <p:cNvPr id="4" name="Slide Number Placeholder 3"/>
          <p:cNvSpPr>
            <a:spLocks noGrp="1"/>
          </p:cNvSpPr>
          <p:nvPr>
            <p:ph type="sldNum" sz="quarter" idx="12"/>
          </p:nvPr>
        </p:nvSpPr>
        <p:spPr/>
        <p:txBody>
          <a:bodyPr/>
          <a:lstStyle/>
          <a:p>
            <a:fld id="{4A822907-8A9D-4F6B-98F6-913902AD56B5}" type="slidenum">
              <a:rPr lang="en-US" smtClean="0"/>
              <a:t>66</a:t>
            </a:fld>
            <a:endParaRPr lang="en-US"/>
          </a:p>
        </p:txBody>
      </p:sp>
      <p:sp>
        <p:nvSpPr>
          <p:cNvPr id="5" name="Footer Placeholder 4"/>
          <p:cNvSpPr>
            <a:spLocks noGrp="1"/>
          </p:cNvSpPr>
          <p:nvPr>
            <p:ph type="ftr" sz="quarter" idx="11"/>
          </p:nvPr>
        </p:nvSpPr>
        <p:spPr/>
        <p:txBody>
          <a:bodyPr/>
          <a:lstStyle/>
          <a:p>
            <a:r>
              <a:rPr lang="en-US" smtClean="0"/>
              <a:t>Brustein &amp; Manasevit, PLLC © 2016. All rights reserved.</a:t>
            </a:r>
          </a:p>
          <a:p>
            <a:endParaRPr lang="en-US" dirty="0"/>
          </a:p>
        </p:txBody>
      </p:sp>
      <p:pic>
        <p:nvPicPr>
          <p:cNvPr id="6" name="Picture 2" descr="http://www.fairfaxcounty.gov/news/2012/images/draft-stamp.gif"/>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296" y="10352"/>
            <a:ext cx="2170545" cy="17433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750073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Accountability Regulations</a:t>
            </a:r>
            <a:endParaRPr lang="en-US" dirty="0"/>
          </a:p>
        </p:txBody>
      </p:sp>
      <p:sp>
        <p:nvSpPr>
          <p:cNvPr id="3" name="Content Placeholder 2"/>
          <p:cNvSpPr>
            <a:spLocks noGrp="1"/>
          </p:cNvSpPr>
          <p:nvPr>
            <p:ph idx="1"/>
          </p:nvPr>
        </p:nvSpPr>
        <p:spPr>
          <a:xfrm>
            <a:off x="885060" y="2179926"/>
            <a:ext cx="7610476" cy="4220874"/>
          </a:xfrm>
        </p:spPr>
        <p:txBody>
          <a:bodyPr>
            <a:normAutofit/>
          </a:bodyPr>
          <a:lstStyle/>
          <a:p>
            <a:r>
              <a:rPr lang="en-US" dirty="0" smtClean="0"/>
              <a:t>Comments on proposed regulations due 8/1/16</a:t>
            </a:r>
          </a:p>
          <a:p>
            <a:r>
              <a:rPr lang="en-US" dirty="0" smtClean="0"/>
              <a:t>Timeline</a:t>
            </a:r>
          </a:p>
          <a:p>
            <a:pPr lvl="1"/>
            <a:r>
              <a:rPr lang="en-US" dirty="0" smtClean="0"/>
              <a:t>Consolidated State plans due March and July 2017</a:t>
            </a:r>
          </a:p>
          <a:p>
            <a:pPr lvl="1"/>
            <a:r>
              <a:rPr lang="en-US" dirty="0" smtClean="0"/>
              <a:t>Interventions begin in SY 2017-18 based on data from SY 2016-17</a:t>
            </a:r>
          </a:p>
          <a:p>
            <a:r>
              <a:rPr lang="en-US" dirty="0" smtClean="0"/>
              <a:t>Accountability systems</a:t>
            </a:r>
          </a:p>
          <a:p>
            <a:pPr lvl="1"/>
            <a:r>
              <a:rPr lang="en-US" dirty="0" smtClean="0"/>
              <a:t>Schools must have one single, summative rating</a:t>
            </a:r>
          </a:p>
          <a:p>
            <a:pPr lvl="1"/>
            <a:r>
              <a:rPr lang="en-US" dirty="0" smtClean="0"/>
              <a:t>Indicators of school quality must include at least 3 levels of performance</a:t>
            </a:r>
          </a:p>
          <a:p>
            <a:pPr lvl="1"/>
            <a:r>
              <a:rPr lang="en-US" dirty="0" smtClean="0"/>
              <a:t>Non-academic factors cannot cause a school to exit intervention status</a:t>
            </a:r>
            <a:endParaRPr lang="en-US" dirty="0"/>
          </a:p>
        </p:txBody>
      </p:sp>
      <p:sp>
        <p:nvSpPr>
          <p:cNvPr id="4" name="Slide Number Placeholder 3"/>
          <p:cNvSpPr>
            <a:spLocks noGrp="1"/>
          </p:cNvSpPr>
          <p:nvPr>
            <p:ph type="sldNum" sz="quarter" idx="12"/>
          </p:nvPr>
        </p:nvSpPr>
        <p:spPr/>
        <p:txBody>
          <a:bodyPr/>
          <a:lstStyle/>
          <a:p>
            <a:fld id="{4A822907-8A9D-4F6B-98F6-913902AD56B5}" type="slidenum">
              <a:rPr lang="en-US" smtClean="0"/>
              <a:t>67</a:t>
            </a:fld>
            <a:endParaRPr lang="en-US"/>
          </a:p>
        </p:txBody>
      </p:sp>
      <p:sp>
        <p:nvSpPr>
          <p:cNvPr id="5" name="Footer Placeholder 4"/>
          <p:cNvSpPr>
            <a:spLocks noGrp="1"/>
          </p:cNvSpPr>
          <p:nvPr>
            <p:ph type="ftr" sz="quarter" idx="11"/>
          </p:nvPr>
        </p:nvSpPr>
        <p:spPr/>
        <p:txBody>
          <a:bodyPr/>
          <a:lstStyle/>
          <a:p>
            <a:r>
              <a:rPr lang="en-US" smtClean="0"/>
              <a:t>Brustein &amp; Manasevit, PLLC © 2016. All rights reserved.</a:t>
            </a:r>
          </a:p>
          <a:p>
            <a:endParaRPr lang="en-US" dirty="0"/>
          </a:p>
        </p:txBody>
      </p:sp>
      <p:pic>
        <p:nvPicPr>
          <p:cNvPr id="6" name="Picture 2" descr="http://www.fairfaxcounty.gov/news/2012/images/draft-stamp.gif"/>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296" y="10352"/>
            <a:ext cx="2170545" cy="17433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125401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Accountability Regulations</a:t>
            </a:r>
          </a:p>
        </p:txBody>
      </p:sp>
      <p:sp>
        <p:nvSpPr>
          <p:cNvPr id="3" name="Content Placeholder 2"/>
          <p:cNvSpPr>
            <a:spLocks noGrp="1"/>
          </p:cNvSpPr>
          <p:nvPr>
            <p:ph idx="1"/>
          </p:nvPr>
        </p:nvSpPr>
        <p:spPr/>
        <p:txBody>
          <a:bodyPr/>
          <a:lstStyle/>
          <a:p>
            <a:r>
              <a:rPr lang="en-US" dirty="0" smtClean="0"/>
              <a:t>Reporting</a:t>
            </a:r>
          </a:p>
          <a:p>
            <a:pPr lvl="1"/>
            <a:r>
              <a:rPr lang="en-US" dirty="0" smtClean="0"/>
              <a:t>LEAs must notify parents of schools’ identification </a:t>
            </a:r>
          </a:p>
          <a:p>
            <a:pPr lvl="1"/>
            <a:r>
              <a:rPr lang="en-US" dirty="0" smtClean="0"/>
              <a:t>LEAs must disseminate information in “overview” section of report card directly to parents</a:t>
            </a:r>
          </a:p>
          <a:p>
            <a:pPr lvl="1"/>
            <a:r>
              <a:rPr lang="en-US" dirty="0" smtClean="0"/>
              <a:t>State may delay inclusion of certain elements by one year</a:t>
            </a:r>
          </a:p>
          <a:p>
            <a:r>
              <a:rPr lang="en-US" dirty="0" smtClean="0"/>
              <a:t>Improvement funding</a:t>
            </a:r>
          </a:p>
          <a:p>
            <a:pPr lvl="1"/>
            <a:r>
              <a:rPr lang="en-US" dirty="0" smtClean="0"/>
              <a:t>Schools identified for comprehensive intervention would receive a minimum of $500,000</a:t>
            </a:r>
          </a:p>
          <a:p>
            <a:pPr lvl="1"/>
            <a:r>
              <a:rPr lang="en-US" dirty="0" smtClean="0"/>
              <a:t>Schools identified for targeted intervention would receive a minimum of $50,000</a:t>
            </a:r>
            <a:endParaRPr lang="en-US" dirty="0"/>
          </a:p>
        </p:txBody>
      </p:sp>
      <p:sp>
        <p:nvSpPr>
          <p:cNvPr id="4" name="Footer Placeholder 3"/>
          <p:cNvSpPr>
            <a:spLocks noGrp="1"/>
          </p:cNvSpPr>
          <p:nvPr>
            <p:ph type="ftr" sz="quarter" idx="11"/>
          </p:nvPr>
        </p:nvSpPr>
        <p:spPr/>
        <p:txBody>
          <a:bodyPr/>
          <a:lstStyle/>
          <a:p>
            <a:r>
              <a:rPr lang="en-US" smtClean="0"/>
              <a:t>Brustein &amp; Manasevit, PLLC © 2016. All rights reserved.</a:t>
            </a:r>
          </a:p>
          <a:p>
            <a:endParaRPr lang="en-US" dirty="0"/>
          </a:p>
        </p:txBody>
      </p:sp>
      <p:sp>
        <p:nvSpPr>
          <p:cNvPr id="5" name="Slide Number Placeholder 4"/>
          <p:cNvSpPr>
            <a:spLocks noGrp="1"/>
          </p:cNvSpPr>
          <p:nvPr>
            <p:ph type="sldNum" sz="quarter" idx="12"/>
          </p:nvPr>
        </p:nvSpPr>
        <p:spPr/>
        <p:txBody>
          <a:bodyPr/>
          <a:lstStyle/>
          <a:p>
            <a:fld id="{4A822907-8A9D-4F6B-98F6-913902AD56B5}" type="slidenum">
              <a:rPr lang="en-US" smtClean="0"/>
              <a:t>68</a:t>
            </a:fld>
            <a:endParaRPr lang="en-US"/>
          </a:p>
        </p:txBody>
      </p:sp>
      <p:pic>
        <p:nvPicPr>
          <p:cNvPr id="6" name="Picture 2" descr="http://www.fairfaxcounty.gov/news/2012/images/draft-stamp.gif"/>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296" y="10352"/>
            <a:ext cx="2170545" cy="17433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848787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for Implementation </a:t>
            </a:r>
            <a:endParaRPr lang="en-US" dirty="0"/>
          </a:p>
        </p:txBody>
      </p:sp>
      <p:sp>
        <p:nvSpPr>
          <p:cNvPr id="3" name="Content Placeholder 2"/>
          <p:cNvSpPr>
            <a:spLocks noGrp="1"/>
          </p:cNvSpPr>
          <p:nvPr>
            <p:ph idx="1"/>
          </p:nvPr>
        </p:nvSpPr>
        <p:spPr>
          <a:xfrm>
            <a:off x="1017442" y="2290762"/>
            <a:ext cx="7610476" cy="3670767"/>
          </a:xfrm>
        </p:spPr>
        <p:txBody>
          <a:bodyPr/>
          <a:lstStyle/>
          <a:p>
            <a:r>
              <a:rPr lang="en-US" dirty="0" smtClean="0"/>
              <a:t>ED has said these are all the regulations it plans to issue this year</a:t>
            </a:r>
          </a:p>
          <a:p>
            <a:pPr lvl="1"/>
            <a:r>
              <a:rPr lang="en-US" dirty="0" smtClean="0"/>
              <a:t>ONLY Title I</a:t>
            </a:r>
          </a:p>
          <a:p>
            <a:r>
              <a:rPr lang="en-US" dirty="0" smtClean="0"/>
              <a:t>Will finalize these proposed rules “before the end of the year”</a:t>
            </a:r>
          </a:p>
          <a:p>
            <a:pPr lvl="1"/>
            <a:r>
              <a:rPr lang="en-US" dirty="0" smtClean="0"/>
              <a:t>Hard stop is actually January 20</a:t>
            </a:r>
            <a:r>
              <a:rPr lang="en-US" baseline="30000" dirty="0" smtClean="0"/>
              <a:t>th</a:t>
            </a:r>
            <a:r>
              <a:rPr lang="en-US" dirty="0" smtClean="0"/>
              <a:t>, 2017</a:t>
            </a:r>
            <a:endParaRPr lang="en-US" dirty="0"/>
          </a:p>
        </p:txBody>
      </p:sp>
      <p:sp>
        <p:nvSpPr>
          <p:cNvPr id="4" name="Footer Placeholder 3"/>
          <p:cNvSpPr>
            <a:spLocks noGrp="1"/>
          </p:cNvSpPr>
          <p:nvPr>
            <p:ph type="ftr" sz="quarter" idx="11"/>
          </p:nvPr>
        </p:nvSpPr>
        <p:spPr/>
        <p:txBody>
          <a:bodyPr/>
          <a:lstStyle/>
          <a:p>
            <a:r>
              <a:rPr lang="en-US" smtClean="0"/>
              <a:t>Brustein &amp; Manasevit, PLLC © 2016. All rights reserved.</a:t>
            </a:r>
          </a:p>
          <a:p>
            <a:endParaRPr lang="en-US" dirty="0"/>
          </a:p>
        </p:txBody>
      </p:sp>
      <p:sp>
        <p:nvSpPr>
          <p:cNvPr id="5" name="Slide Number Placeholder 4"/>
          <p:cNvSpPr>
            <a:spLocks noGrp="1"/>
          </p:cNvSpPr>
          <p:nvPr>
            <p:ph type="sldNum" sz="quarter" idx="12"/>
          </p:nvPr>
        </p:nvSpPr>
        <p:spPr/>
        <p:txBody>
          <a:bodyPr/>
          <a:lstStyle/>
          <a:p>
            <a:fld id="{4A822907-8A9D-4F6B-98F6-913902AD56B5}" type="slidenum">
              <a:rPr lang="en-US" smtClean="0"/>
              <a:t>69</a:t>
            </a:fld>
            <a:endParaRPr lang="en-US"/>
          </a:p>
        </p:txBody>
      </p:sp>
      <p:pic>
        <p:nvPicPr>
          <p:cNvPr id="6" name="Picture 2" descr="http://www.clipartbest.com/cliparts/eac/exR/eacexRET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0337" y="4819450"/>
            <a:ext cx="2975553" cy="1749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0063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Passage</a:t>
            </a:r>
            <a:endParaRPr lang="en-US" dirty="0"/>
          </a:p>
        </p:txBody>
      </p:sp>
      <p:sp>
        <p:nvSpPr>
          <p:cNvPr id="3" name="Content Placeholder 2"/>
          <p:cNvSpPr>
            <a:spLocks noGrp="1"/>
          </p:cNvSpPr>
          <p:nvPr>
            <p:ph idx="1"/>
          </p:nvPr>
        </p:nvSpPr>
        <p:spPr>
          <a:xfrm>
            <a:off x="688622" y="2171700"/>
            <a:ext cx="4741334" cy="4140246"/>
          </a:xfrm>
        </p:spPr>
        <p:txBody>
          <a:bodyPr>
            <a:normAutofit/>
          </a:bodyPr>
          <a:lstStyle/>
          <a:p>
            <a:r>
              <a:rPr lang="en-US" sz="2400" dirty="0" smtClean="0"/>
              <a:t>Some last-minute jitters</a:t>
            </a:r>
          </a:p>
          <a:p>
            <a:pPr lvl="1"/>
            <a:r>
              <a:rPr lang="en-US" sz="2000" dirty="0" smtClean="0"/>
              <a:t>Democrats were concerned about accountability</a:t>
            </a:r>
          </a:p>
          <a:p>
            <a:pPr lvl="1"/>
            <a:r>
              <a:rPr lang="en-US" sz="2000" dirty="0" smtClean="0"/>
              <a:t>Republicans said it did not do enough to roll back federal role in education</a:t>
            </a:r>
          </a:p>
          <a:p>
            <a:r>
              <a:rPr lang="en-US" sz="2400" dirty="0" smtClean="0"/>
              <a:t>But passed with wide margin in both House (359-64) and Senate (85-12)</a:t>
            </a:r>
          </a:p>
        </p:txBody>
      </p:sp>
      <p:sp>
        <p:nvSpPr>
          <p:cNvPr id="5" name="Slide Number Placeholder 4"/>
          <p:cNvSpPr>
            <a:spLocks noGrp="1"/>
          </p:cNvSpPr>
          <p:nvPr>
            <p:ph type="sldNum" sz="quarter" idx="12"/>
          </p:nvPr>
        </p:nvSpPr>
        <p:spPr/>
        <p:txBody>
          <a:bodyPr/>
          <a:lstStyle/>
          <a:p>
            <a:fld id="{4FAB73BC-B049-4115-A692-8D63A059BFB8}" type="slidenum">
              <a:rPr lang="en-US" sz="1400" smtClean="0"/>
              <a:pPr/>
              <a:t>7</a:t>
            </a:fld>
            <a:endParaRPr lang="en-US" sz="1400" dirty="0"/>
          </a:p>
        </p:txBody>
      </p:sp>
      <p:pic>
        <p:nvPicPr>
          <p:cNvPr id="3076" name="Picture 4" descr="http://ilovemountains.org/images/dreaming-of-being-a-la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1941" y="2144916"/>
            <a:ext cx="2947737" cy="4167030"/>
          </a:xfrm>
          <a:prstGeom prst="rect">
            <a:avLst/>
          </a:prstGeom>
          <a:noFill/>
          <a:extLst>
            <a:ext uri="{909E8E84-426E-40DD-AFC4-6F175D3DCCD1}">
              <a14:hiddenFill xmlns:a14="http://schemas.microsoft.com/office/drawing/2010/main">
                <a:solidFill>
                  <a:srgbClr val="FFFFFF"/>
                </a:solidFill>
              </a14:hiddenFill>
            </a:ext>
          </a:extLst>
        </p:spPr>
      </p:pic>
      <p:sp>
        <p:nvSpPr>
          <p:cNvPr id="6" name="Footer Placeholder 5"/>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368021084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for Implementation </a:t>
            </a:r>
            <a:endParaRPr lang="en-US" dirty="0"/>
          </a:p>
        </p:txBody>
      </p:sp>
      <p:sp>
        <p:nvSpPr>
          <p:cNvPr id="4" name="Footer Placeholder 3"/>
          <p:cNvSpPr>
            <a:spLocks noGrp="1"/>
          </p:cNvSpPr>
          <p:nvPr>
            <p:ph type="ftr" sz="quarter" idx="11"/>
          </p:nvPr>
        </p:nvSpPr>
        <p:spPr/>
        <p:txBody>
          <a:bodyPr/>
          <a:lstStyle/>
          <a:p>
            <a:r>
              <a:rPr lang="en-US" smtClean="0"/>
              <a:t>Brustein &amp; Manasevit, PLLC © 2016. All rights reserved.</a:t>
            </a:r>
          </a:p>
          <a:p>
            <a:endParaRPr lang="en-US" dirty="0"/>
          </a:p>
        </p:txBody>
      </p:sp>
      <p:sp>
        <p:nvSpPr>
          <p:cNvPr id="5" name="Slide Number Placeholder 4"/>
          <p:cNvSpPr>
            <a:spLocks noGrp="1"/>
          </p:cNvSpPr>
          <p:nvPr>
            <p:ph type="sldNum" sz="quarter" idx="12"/>
          </p:nvPr>
        </p:nvSpPr>
        <p:spPr/>
        <p:txBody>
          <a:bodyPr/>
          <a:lstStyle/>
          <a:p>
            <a:fld id="{4A822907-8A9D-4F6B-98F6-913902AD56B5}" type="slidenum">
              <a:rPr lang="en-US" smtClean="0"/>
              <a:t>70</a:t>
            </a:fld>
            <a:endParaRPr lang="en-US"/>
          </a:p>
        </p:txBody>
      </p:sp>
      <p:pic>
        <p:nvPicPr>
          <p:cNvPr id="1026" name="Picture 2" descr="http://www.msnbc.com/sites/msnbc/files/2013/01/159834963_1.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10145" y="2339158"/>
            <a:ext cx="6297000" cy="4198000"/>
          </a:xfrm>
          <a:prstGeom prst="rect">
            <a:avLst/>
          </a:prstGeom>
          <a:noFill/>
          <a:extLst>
            <a:ext uri="{909E8E84-426E-40DD-AFC4-6F175D3DCCD1}">
              <a14:hiddenFill xmlns:a14="http://schemas.microsoft.com/office/drawing/2010/main">
                <a:solidFill>
                  <a:srgbClr val="FFFFFF"/>
                </a:solidFill>
              </a14:hiddenFill>
            </a:ext>
          </a:extLst>
        </p:spPr>
      </p:pic>
      <p:sp>
        <p:nvSpPr>
          <p:cNvPr id="6" name="Oval 5"/>
          <p:cNvSpPr/>
          <p:nvPr/>
        </p:nvSpPr>
        <p:spPr>
          <a:xfrm>
            <a:off x="4159033" y="2687782"/>
            <a:ext cx="800894" cy="1066800"/>
          </a:xfrm>
          <a:prstGeom prst="ellipse">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7" name="TextBox 6"/>
          <p:cNvSpPr txBox="1"/>
          <p:nvPr/>
        </p:nvSpPr>
        <p:spPr>
          <a:xfrm>
            <a:off x="4117468" y="2511762"/>
            <a:ext cx="800894" cy="1446550"/>
          </a:xfrm>
          <a:prstGeom prst="rect">
            <a:avLst/>
          </a:prstGeom>
          <a:noFill/>
        </p:spPr>
        <p:txBody>
          <a:bodyPr wrap="square" rtlCol="0">
            <a:spAutoFit/>
          </a:bodyPr>
          <a:lstStyle/>
          <a:p>
            <a:r>
              <a:rPr lang="en-US" sz="8800" b="1" dirty="0" smtClean="0">
                <a:solidFill>
                  <a:schemeClr val="accent1"/>
                </a:solidFill>
                <a:latin typeface="Arial" panose="020B0604020202020204" pitchFamily="34" charset="0"/>
                <a:cs typeface="Arial" panose="020B0604020202020204" pitchFamily="34" charset="0"/>
              </a:rPr>
              <a:t>?</a:t>
            </a:r>
            <a:endParaRPr lang="en-US" sz="2800" b="1"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502422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ESSA Oversight</a:t>
            </a:r>
            <a:endParaRPr lang="en-US" dirty="0"/>
          </a:p>
        </p:txBody>
      </p:sp>
      <p:sp>
        <p:nvSpPr>
          <p:cNvPr id="7" name="Content Placeholder 6"/>
          <p:cNvSpPr>
            <a:spLocks noGrp="1"/>
          </p:cNvSpPr>
          <p:nvPr>
            <p:ph idx="1"/>
          </p:nvPr>
        </p:nvSpPr>
        <p:spPr>
          <a:xfrm>
            <a:off x="493679" y="2321029"/>
            <a:ext cx="8298587" cy="3908815"/>
          </a:xfrm>
        </p:spPr>
        <p:txBody>
          <a:bodyPr>
            <a:normAutofit/>
          </a:bodyPr>
          <a:lstStyle/>
          <a:p>
            <a:r>
              <a:rPr lang="en-US" sz="2100" dirty="0" smtClean="0"/>
              <a:t>If </a:t>
            </a:r>
            <a:r>
              <a:rPr lang="en-US" sz="2100" dirty="0"/>
              <a:t>ED issues regulations following a failed negotiated rulemaking session, it must provide a draft of those regulations to Congress for a special notice and comment </a:t>
            </a:r>
            <a:r>
              <a:rPr lang="en-US" sz="2100" dirty="0" smtClean="0"/>
              <a:t>period</a:t>
            </a:r>
          </a:p>
          <a:p>
            <a:r>
              <a:rPr lang="en-US" sz="2100" dirty="0" smtClean="0"/>
              <a:t>Lamar Alexander (R-TN) </a:t>
            </a:r>
            <a:r>
              <a:rPr lang="en-US" sz="2100" dirty="0"/>
              <a:t>told </a:t>
            </a:r>
            <a:r>
              <a:rPr lang="en-US" sz="2100" dirty="0" smtClean="0"/>
              <a:t>C-SPAN he </a:t>
            </a:r>
            <a:r>
              <a:rPr lang="en-US" sz="2100" dirty="0"/>
              <a:t>expects the federal role to be "very different" under ESSA.  </a:t>
            </a:r>
            <a:endParaRPr lang="en-US" sz="2100" dirty="0" smtClean="0"/>
          </a:p>
          <a:p>
            <a:r>
              <a:rPr lang="en-US" sz="2100" dirty="0" smtClean="0"/>
              <a:t>House and Senate Committees </a:t>
            </a:r>
            <a:br>
              <a:rPr lang="en-US" sz="2100" dirty="0" smtClean="0"/>
            </a:br>
            <a:r>
              <a:rPr lang="en-US" sz="2100" dirty="0" smtClean="0"/>
              <a:t>holding multiple oversight hearings on </a:t>
            </a:r>
            <a:br>
              <a:rPr lang="en-US" sz="2100" dirty="0" smtClean="0"/>
            </a:br>
            <a:r>
              <a:rPr lang="en-US" sz="2100" dirty="0" smtClean="0"/>
              <a:t>implementation</a:t>
            </a:r>
            <a:endParaRPr lang="en-US" sz="2100"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71</a:t>
            </a:fld>
            <a:endParaRPr lang="en-US" dirty="0"/>
          </a:p>
        </p:txBody>
      </p:sp>
      <p:pic>
        <p:nvPicPr>
          <p:cNvPr id="1026" name="Picture 2" descr="http://blogs.edweek.org/edweek/campaign-k-12/assets_c/2015/11/28-esea-lamar-alexander-staff-600-thumb-425xauto-15953-thumb-425x283-15954-thumb-425x283-15959.jpg"/>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t="12006" r="22420" b="-1374"/>
          <a:stretch/>
        </p:blipFill>
        <p:spPr bwMode="auto">
          <a:xfrm>
            <a:off x="5870590" y="4275437"/>
            <a:ext cx="3008174" cy="2307479"/>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179530383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Alexander’s Threats</a:t>
            </a:r>
            <a:endParaRPr lang="en-US" dirty="0"/>
          </a:p>
        </p:txBody>
      </p:sp>
      <p:sp>
        <p:nvSpPr>
          <p:cNvPr id="3" name="Content Placeholder 2"/>
          <p:cNvSpPr>
            <a:spLocks noGrp="1"/>
          </p:cNvSpPr>
          <p:nvPr>
            <p:ph idx="1"/>
          </p:nvPr>
        </p:nvSpPr>
        <p:spPr>
          <a:xfrm>
            <a:off x="928255" y="2341418"/>
            <a:ext cx="7796645" cy="4227657"/>
          </a:xfrm>
        </p:spPr>
        <p:txBody>
          <a:bodyPr>
            <a:normAutofit fontScale="85000" lnSpcReduction="10000"/>
          </a:bodyPr>
          <a:lstStyle/>
          <a:p>
            <a:pPr>
              <a:spcBef>
                <a:spcPts val="600"/>
              </a:spcBef>
            </a:pPr>
            <a:r>
              <a:rPr lang="en-US" dirty="0" smtClean="0"/>
              <a:t>Will “use </a:t>
            </a:r>
            <a:r>
              <a:rPr lang="en-US" dirty="0"/>
              <a:t>every power of Congress to make sure the law is implemented the way we wrote it, including our ability to use the appropriations process and to overturn such regulations once they are final</a:t>
            </a:r>
            <a:r>
              <a:rPr lang="en-US" dirty="0" smtClean="0"/>
              <a:t>”</a:t>
            </a:r>
          </a:p>
          <a:p>
            <a:pPr>
              <a:spcBef>
                <a:spcPts val="600"/>
              </a:spcBef>
            </a:pPr>
            <a:r>
              <a:rPr lang="en-US" dirty="0" smtClean="0"/>
              <a:t>Appropriations powers</a:t>
            </a:r>
          </a:p>
          <a:p>
            <a:pPr lvl="1"/>
            <a:r>
              <a:rPr lang="en-US" dirty="0" smtClean="0"/>
              <a:t>Can condition acceptance of federal funds by ED on non-enforcement of rule </a:t>
            </a:r>
          </a:p>
          <a:p>
            <a:pPr>
              <a:spcBef>
                <a:spcPts val="600"/>
              </a:spcBef>
            </a:pPr>
            <a:r>
              <a:rPr lang="en-US" dirty="0" smtClean="0"/>
              <a:t>Legal Action</a:t>
            </a:r>
          </a:p>
          <a:p>
            <a:pPr lvl="1"/>
            <a:r>
              <a:rPr lang="en-US" dirty="0" smtClean="0"/>
              <a:t>Congress has sued/joined suits over Congressional action (DACA, ACA, etc.)</a:t>
            </a:r>
          </a:p>
          <a:p>
            <a:pPr lvl="1"/>
            <a:r>
              <a:rPr lang="en-US" dirty="0" smtClean="0"/>
              <a:t>Congressional record on disagreement </a:t>
            </a:r>
            <a:endParaRPr lang="en-US" dirty="0"/>
          </a:p>
          <a:p>
            <a:pPr>
              <a:spcBef>
                <a:spcPts val="600"/>
              </a:spcBef>
            </a:pPr>
            <a:r>
              <a:rPr lang="en-US" sz="2100" dirty="0"/>
              <a:t>Congressional Review Act (1996)</a:t>
            </a:r>
          </a:p>
          <a:p>
            <a:pPr lvl="1"/>
            <a:r>
              <a:rPr lang="en-US" sz="2000" dirty="0" smtClean="0"/>
              <a:t>Can overrule regulations within 60 days of publication of final rule </a:t>
            </a:r>
            <a:r>
              <a:rPr lang="en-US" sz="2000" dirty="0"/>
              <a:t>through passage of a joint resolution</a:t>
            </a:r>
          </a:p>
          <a:p>
            <a:pPr lvl="2"/>
            <a:r>
              <a:rPr lang="en-US" sz="1800" dirty="0"/>
              <a:t>Congressional resolution of disapproval must be signed by </a:t>
            </a:r>
            <a:r>
              <a:rPr lang="en-US" sz="1800" dirty="0" smtClean="0"/>
              <a:t>President</a:t>
            </a:r>
            <a:endParaRPr lang="en-US" sz="1800" dirty="0"/>
          </a:p>
        </p:txBody>
      </p:sp>
      <p:sp>
        <p:nvSpPr>
          <p:cNvPr id="5" name="Slide Number Placeholder 4"/>
          <p:cNvSpPr>
            <a:spLocks noGrp="1"/>
          </p:cNvSpPr>
          <p:nvPr>
            <p:ph type="sldNum" sz="quarter" idx="12"/>
          </p:nvPr>
        </p:nvSpPr>
        <p:spPr/>
        <p:txBody>
          <a:bodyPr/>
          <a:lstStyle/>
          <a:p>
            <a:fld id="{5CC42AE1-40A2-4F81-9633-FBE296E6079B}" type="slidenum">
              <a:rPr lang="en-US" smtClean="0"/>
              <a:pPr/>
              <a:t>72</a:t>
            </a:fld>
            <a:endParaRPr lang="en-US" dirty="0"/>
          </a:p>
        </p:txBody>
      </p:sp>
      <p:sp>
        <p:nvSpPr>
          <p:cNvPr id="6" name="Footer Placeholder 5"/>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19142835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 Resources</a:t>
            </a:r>
            <a:endParaRPr lang="en-US" dirty="0"/>
          </a:p>
        </p:txBody>
      </p:sp>
      <p:sp>
        <p:nvSpPr>
          <p:cNvPr id="3" name="Content Placeholder 2"/>
          <p:cNvSpPr>
            <a:spLocks noGrp="1"/>
          </p:cNvSpPr>
          <p:nvPr>
            <p:ph idx="1"/>
          </p:nvPr>
        </p:nvSpPr>
        <p:spPr>
          <a:xfrm>
            <a:off x="2977978" y="2489199"/>
            <a:ext cx="5647038" cy="3979387"/>
          </a:xfrm>
        </p:spPr>
        <p:txBody>
          <a:bodyPr>
            <a:normAutofit/>
          </a:bodyPr>
          <a:lstStyle/>
          <a:p>
            <a:r>
              <a:rPr lang="en-US" sz="2800" dirty="0" smtClean="0"/>
              <a:t>ED webpage </a:t>
            </a:r>
            <a:r>
              <a:rPr lang="en-US" sz="2800" dirty="0" smtClean="0">
                <a:hlinkClick r:id="rId2"/>
              </a:rPr>
              <a:t>http</a:t>
            </a:r>
            <a:r>
              <a:rPr lang="en-US" sz="2800" dirty="0">
                <a:hlinkClick r:id="rId2"/>
              </a:rPr>
              <a:t>://</a:t>
            </a:r>
            <a:r>
              <a:rPr lang="en-US" sz="2800" dirty="0" smtClean="0">
                <a:hlinkClick r:id="rId2"/>
              </a:rPr>
              <a:t>www.ed.gov/essa</a:t>
            </a:r>
            <a:endParaRPr lang="en-US" sz="2800" dirty="0" smtClean="0"/>
          </a:p>
          <a:p>
            <a:pPr lvl="1"/>
            <a:r>
              <a:rPr lang="en-US" sz="2400" dirty="0" smtClean="0"/>
              <a:t>Will post Dear Colleague letters, links to Federal Register notices, FAQs</a:t>
            </a:r>
          </a:p>
          <a:p>
            <a:pPr lvl="1"/>
            <a:r>
              <a:rPr lang="en-US" sz="2400" dirty="0" smtClean="0"/>
              <a:t>Can sign up for news on ESSA</a:t>
            </a:r>
          </a:p>
          <a:p>
            <a:r>
              <a:rPr lang="en-US" sz="2800" dirty="0" smtClean="0"/>
              <a:t>ED </a:t>
            </a:r>
            <a:r>
              <a:rPr lang="en-US" sz="2800" dirty="0"/>
              <a:t>email address: </a:t>
            </a:r>
            <a:r>
              <a:rPr lang="en-US" sz="2800" dirty="0" smtClean="0">
                <a:hlinkClick r:id="rId3"/>
              </a:rPr>
              <a:t>essa.questions@ed.gov</a:t>
            </a:r>
            <a:r>
              <a:rPr lang="en-US" sz="2800" dirty="0" smtClean="0"/>
              <a:t>  </a:t>
            </a:r>
            <a:endParaRPr lang="en-US" sz="2800"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73</a:t>
            </a:fld>
            <a:endParaRPr lang="en-US" dirty="0"/>
          </a:p>
        </p:txBody>
      </p:sp>
      <p:pic>
        <p:nvPicPr>
          <p:cNvPr id="1026" name="Picture 2" descr="http://fiveminutemarketing.com/wp-content/uploads/2015/09/SOS_log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703" y="2857108"/>
            <a:ext cx="2581275" cy="2609851"/>
          </a:xfrm>
          <a:prstGeom prst="rect">
            <a:avLst/>
          </a:prstGeom>
          <a:noFill/>
          <a:extLst>
            <a:ext uri="{909E8E84-426E-40DD-AFC4-6F175D3DCCD1}">
              <a14:hiddenFill xmlns:a14="http://schemas.microsoft.com/office/drawing/2010/main">
                <a:solidFill>
                  <a:srgbClr val="FFFFFF"/>
                </a:solidFill>
              </a14:hiddenFill>
            </a:ext>
          </a:extLst>
        </p:spPr>
      </p:pic>
      <p:sp>
        <p:nvSpPr>
          <p:cNvPr id="6" name="Footer Placeholder 5"/>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60913523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a:xfrm>
            <a:off x="721895" y="2489200"/>
            <a:ext cx="7435515" cy="3530600"/>
          </a:xfrm>
        </p:spPr>
        <p:txBody>
          <a:bodyPr/>
          <a:lstStyle/>
          <a:p>
            <a:pPr marL="111125" indent="7938">
              <a:buNone/>
              <a:defRPr/>
            </a:pPr>
            <a:r>
              <a:rPr lang="en-US" sz="2000" dirty="0">
                <a:cs typeface="Times New Roman" pitchFamily="18" charset="0"/>
              </a:rPr>
              <a:t>This presentation is intended solely to provide general information and does not constitute legal advice.  Attendance at the presentation or later review of these printed materials does not create an attorney-client relationship with Brustein &amp; Manasevit, PLLC.  You should not take any action based upon any information in this presentation without first consulting legal counsel familiar with your particular circumstances.</a:t>
            </a:r>
            <a:endParaRPr lang="en-US" sz="2000" dirty="0"/>
          </a:p>
          <a:p>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74</a:t>
            </a:fld>
            <a:endParaRPr lang="en-US" dirty="0"/>
          </a:p>
        </p:txBody>
      </p:sp>
      <p:sp>
        <p:nvSpPr>
          <p:cNvPr id="6" name="Footer Placeholder 5"/>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35525940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648" y="536200"/>
            <a:ext cx="8109857" cy="1356360"/>
          </a:xfrm>
        </p:spPr>
        <p:txBody>
          <a:bodyPr>
            <a:normAutofit/>
          </a:bodyPr>
          <a:lstStyle/>
          <a:p>
            <a:r>
              <a:rPr lang="en-US" sz="2800" dirty="0" smtClean="0"/>
              <a:t>Every Student Succeeds Act (ESSA)</a:t>
            </a:r>
            <a:endParaRPr lang="en-US" sz="2800" dirty="0"/>
          </a:p>
        </p:txBody>
      </p:sp>
      <p:sp>
        <p:nvSpPr>
          <p:cNvPr id="3" name="Content Placeholder 2"/>
          <p:cNvSpPr>
            <a:spLocks noGrp="1"/>
          </p:cNvSpPr>
          <p:nvPr>
            <p:ph idx="1"/>
          </p:nvPr>
        </p:nvSpPr>
        <p:spPr>
          <a:xfrm>
            <a:off x="857249" y="6050921"/>
            <a:ext cx="7404653" cy="572446"/>
          </a:xfrm>
        </p:spPr>
        <p:txBody>
          <a:bodyPr>
            <a:normAutofit/>
          </a:bodyPr>
          <a:lstStyle/>
          <a:p>
            <a:pPr marL="0" indent="0" algn="ctr">
              <a:buNone/>
            </a:pPr>
            <a:r>
              <a:rPr lang="en-US" dirty="0"/>
              <a:t>Signed </a:t>
            </a:r>
            <a:r>
              <a:rPr lang="en-US" dirty="0" smtClean="0"/>
              <a:t>by </a:t>
            </a:r>
            <a:r>
              <a:rPr lang="en-US" dirty="0"/>
              <a:t>President Obama on December 10</a:t>
            </a:r>
            <a:r>
              <a:rPr lang="en-US" baseline="30000" dirty="0"/>
              <a:t>th</a:t>
            </a:r>
            <a:r>
              <a:rPr lang="en-US" dirty="0"/>
              <a:t>, 2015</a:t>
            </a:r>
          </a:p>
        </p:txBody>
      </p:sp>
      <p:sp>
        <p:nvSpPr>
          <p:cNvPr id="5" name="Slide Number Placeholder 4"/>
          <p:cNvSpPr>
            <a:spLocks noGrp="1"/>
          </p:cNvSpPr>
          <p:nvPr>
            <p:ph type="sldNum" sz="quarter" idx="12"/>
          </p:nvPr>
        </p:nvSpPr>
        <p:spPr>
          <a:prstGeom prst="rect">
            <a:avLst/>
          </a:prstGeom>
        </p:spPr>
        <p:txBody>
          <a:bodyPr/>
          <a:lstStyle/>
          <a:p>
            <a:fld id="{4FAB73BC-B049-4115-A692-8D63A059BFB8}" type="slidenum">
              <a:rPr lang="en-US" sz="1400" smtClean="0"/>
              <a:pPr/>
              <a:t>8</a:t>
            </a:fld>
            <a:endParaRPr lang="en-US" sz="1400" dirty="0"/>
          </a:p>
        </p:txBody>
      </p:sp>
      <p:pic>
        <p:nvPicPr>
          <p:cNvPr id="1026" name="Picture 2" descr="https://www.whitehouse.gov/sites/whitehouse.gov/files/images/POTUSessa1.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909620" y="2233075"/>
            <a:ext cx="5642811" cy="3763554"/>
          </a:xfrm>
          <a:prstGeom prst="rect">
            <a:avLst/>
          </a:prstGeom>
          <a:noFill/>
          <a:extLst>
            <a:ext uri="{909E8E84-426E-40DD-AFC4-6F175D3DCCD1}">
              <a14:hiddenFill xmlns:a14="http://schemas.microsoft.com/office/drawing/2010/main">
                <a:solidFill>
                  <a:srgbClr val="FFFFFF"/>
                </a:solidFill>
              </a14:hiddenFill>
            </a:ext>
          </a:extLst>
        </p:spPr>
      </p:pic>
      <p:sp>
        <p:nvSpPr>
          <p:cNvPr id="6" name="Footer Placeholder 5"/>
          <p:cNvSpPr>
            <a:spLocks noGrp="1"/>
          </p:cNvSpPr>
          <p:nvPr>
            <p:ph type="ftr" sz="quarter" idx="11"/>
          </p:nvPr>
        </p:nvSpPr>
        <p:spPr/>
        <p:txBody>
          <a:bodyPr/>
          <a:lstStyle/>
          <a:p>
            <a:r>
              <a:rPr lang="en-US" smtClean="0"/>
              <a:t>Brustein &amp; Manasevit, PLLC © 2016. All rights reserved.</a:t>
            </a:r>
          </a:p>
          <a:p>
            <a:endParaRPr lang="en-US" dirty="0"/>
          </a:p>
        </p:txBody>
      </p:sp>
    </p:spTree>
    <p:extLst>
      <p:ext uri="{BB962C8B-B14F-4D97-AF65-F5344CB8AC3E}">
        <p14:creationId xmlns:p14="http://schemas.microsoft.com/office/powerpoint/2010/main" val="40728304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Changes</a:t>
            </a:r>
            <a:endParaRPr lang="en-US" dirty="0"/>
          </a:p>
        </p:txBody>
      </p:sp>
      <p:sp>
        <p:nvSpPr>
          <p:cNvPr id="4" name="Slide Number Placeholder 3"/>
          <p:cNvSpPr>
            <a:spLocks noGrp="1"/>
          </p:cNvSpPr>
          <p:nvPr>
            <p:ph type="sldNum" sz="quarter" idx="12"/>
          </p:nvPr>
        </p:nvSpPr>
        <p:spPr/>
        <p:txBody>
          <a:bodyPr/>
          <a:lstStyle/>
          <a:p>
            <a:fld id="{4A822907-8A9D-4F6B-98F6-913902AD56B5}" type="slidenum">
              <a:rPr lang="en-US" smtClean="0"/>
              <a:t>9</a:t>
            </a:fld>
            <a:endParaRPr lang="en-US"/>
          </a:p>
        </p:txBody>
      </p:sp>
    </p:spTree>
    <p:extLst>
      <p:ext uri="{BB962C8B-B14F-4D97-AF65-F5344CB8AC3E}">
        <p14:creationId xmlns:p14="http://schemas.microsoft.com/office/powerpoint/2010/main" val="2460333955"/>
      </p:ext>
    </p:extLst>
  </p:cSld>
  <p:clrMapOvr>
    <a:masterClrMapping/>
  </p:clrMapOvr>
  <p:timing>
    <p:tnLst>
      <p:par>
        <p:cTn id="1" dur="indefinite" restart="never" nodeType="tmRoot"/>
      </p:par>
    </p:tnLst>
  </p:timing>
</p:sld>
</file>

<file path=ppt/theme/theme1.xml><?xml version="1.0" encoding="utf-8"?>
<a:theme xmlns:a="http://schemas.openxmlformats.org/drawingml/2006/main" name="Perception">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Perception.thmx</Template>
  <TotalTime>1785</TotalTime>
  <Words>5281</Words>
  <Application>Microsoft Office PowerPoint</Application>
  <PresentationFormat>On-screen Show (4:3)</PresentationFormat>
  <Paragraphs>654</Paragraphs>
  <Slides>74</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74</vt:i4>
      </vt:variant>
    </vt:vector>
  </HeadingPairs>
  <TitlesOfParts>
    <vt:vector size="81" baseType="lpstr">
      <vt:lpstr>Arial</vt:lpstr>
      <vt:lpstr>Calibri</vt:lpstr>
      <vt:lpstr>Century Gothic</vt:lpstr>
      <vt:lpstr>Times New Roman</vt:lpstr>
      <vt:lpstr>Wingdings</vt:lpstr>
      <vt:lpstr>Wingdings 2</vt:lpstr>
      <vt:lpstr>Perception</vt:lpstr>
      <vt:lpstr>The Every Student Succeeds Act </vt:lpstr>
      <vt:lpstr>Passage of ESSA</vt:lpstr>
      <vt:lpstr>No Child Left Behind:  Then and Now</vt:lpstr>
      <vt:lpstr>Why the Eroding Support?</vt:lpstr>
      <vt:lpstr>Starting off </vt:lpstr>
      <vt:lpstr>Conference</vt:lpstr>
      <vt:lpstr>Final Passage</vt:lpstr>
      <vt:lpstr>Every Student Succeeds Act (ESSA)</vt:lpstr>
      <vt:lpstr>Major Changes</vt:lpstr>
      <vt:lpstr>Basic Structure</vt:lpstr>
      <vt:lpstr>Key Differences:</vt:lpstr>
      <vt:lpstr>Program Eliminations</vt:lpstr>
      <vt:lpstr>Program Eliminations (cont.)</vt:lpstr>
      <vt:lpstr>Timeline for Implementation</vt:lpstr>
      <vt:lpstr>Timeline for Implementation (cont.)</vt:lpstr>
      <vt:lpstr>Timeline for Implementation (cont.)</vt:lpstr>
      <vt:lpstr>Timeline for Implementation (cont.)</vt:lpstr>
      <vt:lpstr>Timeline for Implementation (cont.)</vt:lpstr>
      <vt:lpstr>Title I, Part A</vt:lpstr>
      <vt:lpstr>Funding </vt:lpstr>
      <vt:lpstr>Funding (cont.) </vt:lpstr>
      <vt:lpstr>Funding (cont.)</vt:lpstr>
      <vt:lpstr>Standards and Assessments</vt:lpstr>
      <vt:lpstr>Standards and Assessments</vt:lpstr>
      <vt:lpstr>Accountability (NEW)</vt:lpstr>
      <vt:lpstr>Accountability (NEW)</vt:lpstr>
      <vt:lpstr>Accountability (NEW)</vt:lpstr>
      <vt:lpstr>Report Cards</vt:lpstr>
      <vt:lpstr>Public School Choice (Sec. 1111(d)(1)(D))</vt:lpstr>
      <vt:lpstr>Teacher and Paraprofessional Qualifications Sec. 1111(g)(2)(j)</vt:lpstr>
      <vt:lpstr>Schoolwide/Targeted Assistance</vt:lpstr>
      <vt:lpstr>Fiscal Requirements</vt:lpstr>
      <vt:lpstr>Private Schools</vt:lpstr>
      <vt:lpstr>Title II</vt:lpstr>
      <vt:lpstr>Formula</vt:lpstr>
      <vt:lpstr>Title II Grant Programs</vt:lpstr>
      <vt:lpstr>Title III</vt:lpstr>
      <vt:lpstr>Major Changes</vt:lpstr>
      <vt:lpstr>Reporting</vt:lpstr>
      <vt:lpstr>Title IV</vt:lpstr>
      <vt:lpstr>Student Support and Academic Enrichment Grants </vt:lpstr>
      <vt:lpstr>Student Support and Academic Enrichment Grants</vt:lpstr>
      <vt:lpstr>Student Support and Academic Enrichment Grants</vt:lpstr>
      <vt:lpstr>Student Support and Academic Enrichment Grants</vt:lpstr>
      <vt:lpstr>Notable Changes in Remaining Titles (V-IX)</vt:lpstr>
      <vt:lpstr>Title V</vt:lpstr>
      <vt:lpstr>Title VI: Indian Education</vt:lpstr>
      <vt:lpstr>Title VII (Impact Aid)</vt:lpstr>
      <vt:lpstr>Definition Changes (Title VIII)</vt:lpstr>
      <vt:lpstr>Waivers (Title VIII) (NEW) </vt:lpstr>
      <vt:lpstr>Maintenance of Effort (Title VIII)</vt:lpstr>
      <vt:lpstr>New Preschool Grants</vt:lpstr>
      <vt:lpstr>Secretarial Prohibitions (NEW) </vt:lpstr>
      <vt:lpstr>Secretarial Prohibitions, cont.</vt:lpstr>
      <vt:lpstr>Draft Regulations So Far</vt:lpstr>
      <vt:lpstr>Negotiated Rulemaking</vt:lpstr>
      <vt:lpstr>Negotiated Rulemaking, cont.</vt:lpstr>
      <vt:lpstr>Assessment Regulations </vt:lpstr>
      <vt:lpstr>Assessment Regulations, cont.</vt:lpstr>
      <vt:lpstr>Assessment Regulations, cont.</vt:lpstr>
      <vt:lpstr>Assessment Regulations, cont.</vt:lpstr>
      <vt:lpstr>Assessment Regulations, cont.</vt:lpstr>
      <vt:lpstr>Supplement, not supplant</vt:lpstr>
      <vt:lpstr>Supplement, not supplant</vt:lpstr>
      <vt:lpstr>Supplement, not Supplant</vt:lpstr>
      <vt:lpstr>Supplement, not supplant</vt:lpstr>
      <vt:lpstr>Accountability Regulations</vt:lpstr>
      <vt:lpstr>Accountability Regulations</vt:lpstr>
      <vt:lpstr>Next Steps for Implementation </vt:lpstr>
      <vt:lpstr>Next Steps for Implementation </vt:lpstr>
      <vt:lpstr>ESSA Oversight</vt:lpstr>
      <vt:lpstr>Alexander’s Threats</vt:lpstr>
      <vt:lpstr>ESSA Resources</vt:lpstr>
      <vt:lpstr>Disclaimer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Every Student Succeeds Act</dc:title>
  <dc:creator>Julia Martin</dc:creator>
  <cp:lastModifiedBy>Julia Martin</cp:lastModifiedBy>
  <cp:revision>27</cp:revision>
  <dcterms:created xsi:type="dcterms:W3CDTF">2016-07-11T15:47:01Z</dcterms:created>
  <dcterms:modified xsi:type="dcterms:W3CDTF">2016-07-13T15:08:04Z</dcterms:modified>
</cp:coreProperties>
</file>