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7019925" cy="9305925"/>
  <p:embeddedFontLst>
    <p:embeddedFont>
      <p:font typeface="Comic Sans MS" pitchFamily="66" charset="0"/>
      <p:regular r:id="rId24"/>
      <p:bold r:id="rId25"/>
    </p:embeddedFont>
    <p:embeddedFont>
      <p:font typeface="Calibri" pitchFamily="34" charset="0"/>
      <p:regular r:id="rId26"/>
      <p:bold r:id="rId27"/>
      <p:italic r:id="rId28"/>
      <p:boldItalic r:id="rId29"/>
    </p:embeddedFont>
    <p:embeddedFont>
      <p:font typeface="Roboto" charset="0"/>
      <p:regular r:id="rId30"/>
      <p:bold r:id="rId31"/>
      <p:italic r:id="rId32"/>
      <p:boldItalic r:id="rId33"/>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108"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701993" y="4420315"/>
            <a:ext cx="5615939" cy="4187666"/>
          </a:xfrm>
          <a:prstGeom prst="rect">
            <a:avLst/>
          </a:prstGeom>
          <a:noFill/>
          <a:ln>
            <a:noFill/>
          </a:ln>
        </p:spPr>
        <p:txBody>
          <a:bodyPr lIns="93272" tIns="93272" rIns="93272" bIns="93272"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nderstood.org/en/school-learning/your-childs-rights/basics-about-childs-rights/how-idea-protects-you-and-your-child"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understood.org/en/school-learning/special-services/504-plan/504-plan-terms-to-know"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dditudemag.com/adhd/article/792.html"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additudemag.com/adhd/article/1623.html" TargetMode="External"/><Relationship Id="rId4" Type="http://schemas.openxmlformats.org/officeDocument/2006/relationships/hyperlink" Target="http://www.additudemag.com/adhd/article/959.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dirty="0"/>
              <a:t>IEP- Education ( IDEA) </a:t>
            </a:r>
          </a:p>
          <a:p>
            <a:r>
              <a:rPr lang="en" dirty="0"/>
              <a:t>Has funding available for services</a:t>
            </a:r>
          </a:p>
          <a:p>
            <a:r>
              <a:rPr lang="en" dirty="0"/>
              <a:t>Annual Education goals</a:t>
            </a:r>
          </a:p>
          <a:p>
            <a:endParaRPr dirty="0"/>
          </a:p>
          <a:p>
            <a:r>
              <a:rPr lang="en" dirty="0"/>
              <a:t>504</a:t>
            </a:r>
          </a:p>
          <a:p>
            <a:r>
              <a:rPr lang="en" dirty="0"/>
              <a:t>Civil rights law</a:t>
            </a:r>
          </a:p>
          <a:p>
            <a:r>
              <a:rPr lang="en" dirty="0"/>
              <a:t>No federal $ tied to services</a:t>
            </a:r>
          </a:p>
          <a:p>
            <a:r>
              <a:rPr lang="en" dirty="0">
                <a:highlight>
                  <a:srgbClr val="FFFFFF"/>
                </a:highlight>
              </a:rPr>
              <a:t>Provides services and changes to the learning environment to meet the needs of the child as adequately as other students.</a:t>
            </a:r>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pPr marL="466435" indent="-233218">
              <a:buClr>
                <a:srgbClr val="00B050"/>
              </a:buClr>
              <a:buFont typeface="Arial" pitchFamily="34" charset="0"/>
              <a:buChar char="•"/>
            </a:pPr>
            <a:r>
              <a:rPr lang="en" dirty="0">
                <a:solidFill>
                  <a:srgbClr val="00B050"/>
                </a:solidFill>
                <a:latin typeface="Times New Roman"/>
                <a:ea typeface="Times New Roman"/>
                <a:cs typeface="Times New Roman"/>
                <a:sym typeface="Times New Roman"/>
              </a:rPr>
              <a:t>Write notes with pen and paper, tablet PC, dry erase or chalk board, etc. </a:t>
            </a:r>
          </a:p>
          <a:p>
            <a:pPr marL="466435" indent="-233218">
              <a:buClr>
                <a:srgbClr val="00B050"/>
              </a:buClr>
              <a:buFont typeface="Arial" pitchFamily="34" charset="0"/>
              <a:buChar char="•"/>
            </a:pPr>
            <a:r>
              <a:rPr lang="en" dirty="0">
                <a:solidFill>
                  <a:srgbClr val="00B050"/>
                </a:solidFill>
                <a:latin typeface="Times New Roman"/>
                <a:ea typeface="Times New Roman"/>
                <a:cs typeface="Times New Roman"/>
                <a:sym typeface="Times New Roman"/>
              </a:rPr>
              <a:t> Use a computer and keyboard to type messages back and forth</a:t>
            </a:r>
          </a:p>
          <a:p>
            <a:pPr marL="466435" indent="-233218">
              <a:buClr>
                <a:srgbClr val="00B050"/>
              </a:buClr>
              <a:buFont typeface="Arial" pitchFamily="34" charset="0"/>
              <a:buChar char="•"/>
            </a:pPr>
            <a:r>
              <a:rPr lang="en" dirty="0">
                <a:solidFill>
                  <a:srgbClr val="00B050"/>
                </a:solidFill>
                <a:latin typeface="Times New Roman"/>
                <a:ea typeface="Times New Roman"/>
                <a:cs typeface="Times New Roman"/>
                <a:sym typeface="Times New Roman"/>
              </a:rPr>
              <a:t> Use a computer and speech-recognition software to communicate one-on-one</a:t>
            </a:r>
          </a:p>
          <a:p>
            <a:pPr marL="466435" indent="-233218">
              <a:buClr>
                <a:srgbClr val="00B050"/>
              </a:buClr>
              <a:buFont typeface="Arial" pitchFamily="34" charset="0"/>
              <a:buChar char="•"/>
            </a:pPr>
            <a:r>
              <a:rPr lang="en" dirty="0">
                <a:solidFill>
                  <a:srgbClr val="00B050"/>
                </a:solidFill>
                <a:latin typeface="Times New Roman"/>
                <a:ea typeface="Times New Roman"/>
                <a:cs typeface="Times New Roman"/>
                <a:sym typeface="Times New Roman"/>
              </a:rPr>
              <a:t> Send e-mail or text messages as an alternative to face-to-face communication</a:t>
            </a:r>
          </a:p>
          <a:p>
            <a:pPr marL="466435" indent="-233218">
              <a:buClr>
                <a:srgbClr val="00B050"/>
              </a:buClr>
              <a:buFont typeface="Arial" pitchFamily="34" charset="0"/>
              <a:buChar char="•"/>
            </a:pPr>
            <a:r>
              <a:rPr lang="en" dirty="0">
                <a:solidFill>
                  <a:srgbClr val="00B050"/>
                </a:solidFill>
                <a:latin typeface="Times New Roman"/>
                <a:ea typeface="Times New Roman"/>
                <a:cs typeface="Times New Roman"/>
                <a:sym typeface="Times New Roman"/>
              </a:rPr>
              <a:t> Hire a qualified sign language or oral *interpreter, or *video remote interpreter (VRI) on an as-needed basis (e.g., during a job interview, orientation, benefits seminar, training, or disciplinary </a:t>
            </a:r>
            <a:r>
              <a:rPr lang="en" dirty="0" smtClean="0">
                <a:solidFill>
                  <a:srgbClr val="00B050"/>
                </a:solidFill>
                <a:latin typeface="Times New Roman"/>
                <a:ea typeface="Times New Roman"/>
                <a:cs typeface="Times New Roman"/>
                <a:sym typeface="Times New Roman"/>
              </a:rPr>
              <a:t>meeting)</a:t>
            </a:r>
          </a:p>
          <a:p>
            <a:pPr marL="466435" indent="-233218">
              <a:buClr>
                <a:srgbClr val="00B050"/>
              </a:buClr>
              <a:buFont typeface="Arial" pitchFamily="34" charset="0"/>
              <a:buChar char="•"/>
            </a:pPr>
            <a:r>
              <a:rPr lang="en" dirty="0" smtClean="0">
                <a:solidFill>
                  <a:srgbClr val="00B050"/>
                </a:solidFill>
                <a:latin typeface="Times New Roman"/>
                <a:ea typeface="Times New Roman"/>
                <a:cs typeface="Times New Roman"/>
                <a:sym typeface="Times New Roman"/>
              </a:rPr>
              <a:t>Use </a:t>
            </a:r>
            <a:r>
              <a:rPr lang="en" dirty="0">
                <a:solidFill>
                  <a:srgbClr val="00B050"/>
                </a:solidFill>
                <a:latin typeface="Times New Roman"/>
                <a:ea typeface="Times New Roman"/>
                <a:cs typeface="Times New Roman"/>
                <a:sym typeface="Times New Roman"/>
              </a:rPr>
              <a:t>a personal *assistive listening device (ALD) or portable assistive listening system (ALS) if the individual can benefit from amplification</a:t>
            </a:r>
          </a:p>
          <a:p>
            <a:pPr marL="466435" indent="-233218">
              <a:buClr>
                <a:srgbClr val="00B050"/>
              </a:buClr>
              <a:buFont typeface="Arial" pitchFamily="34" charset="0"/>
              <a:buChar char="•"/>
            </a:pPr>
            <a:r>
              <a:rPr lang="en" dirty="0">
                <a:solidFill>
                  <a:srgbClr val="00B050"/>
                </a:solidFill>
                <a:latin typeface="Times New Roman"/>
                <a:ea typeface="Times New Roman"/>
                <a:cs typeface="Times New Roman"/>
                <a:sym typeface="Times New Roman"/>
              </a:rPr>
              <a:t> Use portable *communication access technology designed for individuals who are deaf or hard of hearing </a:t>
            </a:r>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sz="1200" dirty="0">
                <a:latin typeface="Times New Roman"/>
                <a:ea typeface="Times New Roman"/>
                <a:cs typeface="Times New Roman"/>
                <a:sym typeface="Times New Roman"/>
              </a:rPr>
              <a:t>a.</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The ultimate decision as to what measures to take to ensure effective communication rests in the hands of the public accommodation (business)</a:t>
            </a:r>
          </a:p>
          <a:p>
            <a:r>
              <a:rPr lang="en" sz="1200" dirty="0">
                <a:latin typeface="Times New Roman"/>
                <a:ea typeface="Times New Roman"/>
                <a:cs typeface="Times New Roman"/>
                <a:sym typeface="Times New Roman"/>
              </a:rPr>
              <a:t>b.</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Public accommodations should consult with individuals whenever possible. Businesses/agencies are required to give primary consideration to the choice of aid or service requested by the person who has a communication disability.  </a:t>
            </a:r>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dirty="0">
                <a:latin typeface="Times New Roman"/>
                <a:ea typeface="Times New Roman"/>
                <a:cs typeface="Times New Roman"/>
                <a:sym typeface="Times New Roman"/>
              </a:rPr>
              <a:t>Yes.  According to the Equal Employment Opportunity Commission (EEOC), an employer must provide sign language interpreters, CART services, and other reasonable accommodations, that will provide employees with disabilities with an equal opportunity to participate in employer-sponsored training, absent undue hardship. This obligation extends to in-house training, as well as to training provided by an outside entity. Similarly, the employer has an obligation to provide reasonable accommodation whether the training occurs on the employer's premises or elsewhere (EEOC, 2002).</a:t>
            </a: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dirty="0"/>
              <a:t>You, your parents, education teacher, case manager, other agency staff providing transition services.  Yes.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sz="1200" dirty="0">
                <a:latin typeface="Times New Roman"/>
                <a:ea typeface="Times New Roman"/>
                <a:cs typeface="Times New Roman"/>
                <a:sym typeface="Times New Roman"/>
              </a:rPr>
              <a:t>1.</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True:  The ADA covers “companions.”  Companion means a family member, friend, or associate of an individual seeking access to a service, program, or activity of a public entity.  This applies to schools, law enforcement, etc.  </a:t>
            </a:r>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sz="1200" dirty="0" smtClean="0">
                <a:latin typeface="Times New Roman"/>
                <a:ea typeface="Times New Roman"/>
                <a:cs typeface="Times New Roman"/>
                <a:sym typeface="Times New Roman"/>
              </a:rPr>
              <a:t>False</a:t>
            </a:r>
            <a:r>
              <a:rPr lang="en" sz="1200" dirty="0">
                <a:latin typeface="Times New Roman"/>
                <a:ea typeface="Times New Roman"/>
                <a:cs typeface="Times New Roman"/>
                <a:sym typeface="Times New Roman"/>
              </a:rPr>
              <a:t>:  The ADA uses the term qualified interpreter defined as “an interpreter who is able to interpret effectively, accurately and impartially both receptively and expressively, using any necessary specialized vocabulary.”</a:t>
            </a:r>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dirty="0" smtClean="0"/>
              <a:t>False</a:t>
            </a:r>
            <a:r>
              <a:rPr lang="en" sz="1200" dirty="0" smtClean="0">
                <a:latin typeface="Times New Roman"/>
                <a:ea typeface="Times New Roman"/>
                <a:cs typeface="Times New Roman"/>
                <a:sym typeface="Times New Roman"/>
              </a:rPr>
              <a:t>.</a:t>
            </a:r>
            <a:r>
              <a:rPr lang="en" sz="700" baseline="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The </a:t>
            </a:r>
            <a:r>
              <a:rPr lang="en" sz="1200" dirty="0">
                <a:latin typeface="Times New Roman"/>
                <a:ea typeface="Times New Roman"/>
                <a:cs typeface="Times New Roman"/>
                <a:sym typeface="Times New Roman"/>
              </a:rPr>
              <a:t>Justice Department has determined that the deaf individual is able to understand the reason for the speeding ticket because the officer points out relevant information printed on the citation or written by the officer and interpreter is not required.  </a:t>
            </a:r>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pPr>
              <a:lnSpc>
                <a:spcPct val="128571"/>
              </a:lnSpc>
              <a:spcAft>
                <a:spcPts val="1122"/>
              </a:spcAft>
            </a:pPr>
            <a:r>
              <a:rPr lang="en" dirty="0" smtClean="0">
                <a:highlight>
                  <a:srgbClr val="FFFFFF"/>
                </a:highlight>
              </a:rPr>
              <a:t>False</a:t>
            </a:r>
            <a:endParaRPr lang="en" dirty="0">
              <a:highlight>
                <a:srgbClr val="FFFFFF"/>
              </a:highlight>
            </a:endParaRPr>
          </a:p>
          <a:p>
            <a:pPr>
              <a:lnSpc>
                <a:spcPct val="128571"/>
              </a:lnSpc>
              <a:spcAft>
                <a:spcPts val="1122"/>
              </a:spcAft>
            </a:pPr>
            <a:r>
              <a:rPr lang="en" dirty="0">
                <a:highlight>
                  <a:srgbClr val="FFFFFF"/>
                </a:highlight>
              </a:rPr>
              <a:t>To get an IEP, there are two requirements:</a:t>
            </a:r>
          </a:p>
          <a:p>
            <a:pPr marL="466435" indent="-301240">
              <a:lnSpc>
                <a:spcPct val="128571"/>
              </a:lnSpc>
              <a:spcAft>
                <a:spcPts val="1122"/>
              </a:spcAft>
              <a:buClr>
                <a:srgbClr val="000000"/>
              </a:buClr>
              <a:buSzPct val="95454"/>
              <a:buAutoNum type="arabicPeriod"/>
            </a:pPr>
            <a:r>
              <a:rPr lang="en" dirty="0">
                <a:highlight>
                  <a:srgbClr val="FFFFFF"/>
                </a:highlight>
              </a:rPr>
              <a:t>A child has one or more of the </a:t>
            </a:r>
            <a:r>
              <a:rPr lang="en" u="sng" dirty="0">
                <a:solidFill>
                  <a:srgbClr val="0000FF"/>
                </a:solidFill>
                <a:highlight>
                  <a:srgbClr val="FFFFFF"/>
                </a:highlight>
                <a:hlinkClick r:id="rId3"/>
              </a:rPr>
              <a:t>13 specific disabilities</a:t>
            </a:r>
            <a:r>
              <a:rPr lang="en" dirty="0">
                <a:highlight>
                  <a:srgbClr val="FFFFFF"/>
                </a:highlight>
              </a:rPr>
              <a:t> listed in IDEA. Learning and attention issues may qualify.</a:t>
            </a:r>
          </a:p>
          <a:p>
            <a:pPr marL="466435" indent="-301240">
              <a:lnSpc>
                <a:spcPct val="128571"/>
              </a:lnSpc>
              <a:spcBef>
                <a:spcPts val="918"/>
              </a:spcBef>
              <a:spcAft>
                <a:spcPts val="1122"/>
              </a:spcAft>
              <a:buClr>
                <a:srgbClr val="000000"/>
              </a:buClr>
              <a:buSzPct val="95454"/>
              <a:buAutoNum type="arabicPeriod"/>
            </a:pPr>
            <a:r>
              <a:rPr lang="en" dirty="0">
                <a:highlight>
                  <a:srgbClr val="FFFFFF"/>
                </a:highlight>
              </a:rPr>
              <a:t>The disability must affect the child’s educational performance and/or ability to learn and benefit from thegeneral education curriculum.</a:t>
            </a:r>
          </a:p>
          <a:p>
            <a:pPr>
              <a:lnSpc>
                <a:spcPct val="128571"/>
              </a:lnSpc>
              <a:spcAft>
                <a:spcPts val="1122"/>
              </a:spcAft>
            </a:pPr>
            <a:r>
              <a:rPr lang="en" dirty="0">
                <a:highlight>
                  <a:srgbClr val="FFFFFF"/>
                </a:highlight>
              </a:rPr>
              <a:t>To get a 504 plan, there are two requirements:</a:t>
            </a:r>
          </a:p>
          <a:p>
            <a:pPr marL="466435" indent="-301240">
              <a:lnSpc>
                <a:spcPct val="128571"/>
              </a:lnSpc>
              <a:spcAft>
                <a:spcPts val="1122"/>
              </a:spcAft>
              <a:buClr>
                <a:srgbClr val="000000"/>
              </a:buClr>
              <a:buSzPct val="95454"/>
              <a:buAutoNum type="arabicPeriod"/>
            </a:pPr>
            <a:r>
              <a:rPr lang="en" dirty="0">
                <a:highlight>
                  <a:srgbClr val="FFFFFF"/>
                </a:highlight>
              </a:rPr>
              <a:t>A child has any disability, which can include many learning or attention issues.</a:t>
            </a:r>
          </a:p>
          <a:p>
            <a:pPr marL="466435" indent="-301240">
              <a:lnSpc>
                <a:spcPct val="128571"/>
              </a:lnSpc>
              <a:spcBef>
                <a:spcPts val="918"/>
              </a:spcBef>
              <a:spcAft>
                <a:spcPts val="1122"/>
              </a:spcAft>
              <a:buClr>
                <a:srgbClr val="000000"/>
              </a:buClr>
              <a:buSzPct val="95454"/>
              <a:buAutoNum type="arabicPeriod"/>
            </a:pPr>
            <a:r>
              <a:rPr lang="en" dirty="0">
                <a:highlight>
                  <a:srgbClr val="FFFFFF"/>
                </a:highlight>
              </a:rPr>
              <a:t>The disability must interfere with the child’s ability to learn in a general education classroom. Section 504 has a </a:t>
            </a:r>
            <a:r>
              <a:rPr lang="en" u="sng" dirty="0">
                <a:solidFill>
                  <a:srgbClr val="0000FF"/>
                </a:solidFill>
                <a:highlight>
                  <a:srgbClr val="FFFFFF"/>
                </a:highlight>
                <a:hlinkClick r:id="rId4"/>
              </a:rPr>
              <a:t>broader definition of a disability</a:t>
            </a:r>
            <a:r>
              <a:rPr lang="en" dirty="0">
                <a:highlight>
                  <a:srgbClr val="FFFFFF"/>
                </a:highlight>
              </a:rPr>
              <a:t> than IDEA. That’s why a child who doesn’t qualify for an IEP might still be able to get a 504 plan.</a:t>
            </a:r>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pPr>
              <a:lnSpc>
                <a:spcPct val="130000"/>
              </a:lnSpc>
              <a:spcAft>
                <a:spcPts val="816"/>
              </a:spcAft>
            </a:pPr>
            <a:r>
              <a:rPr lang="en" sz="1200" dirty="0">
                <a:solidFill>
                  <a:srgbClr val="002C5F"/>
                </a:solidFill>
                <a:highlight>
                  <a:srgbClr val="FFFFFF"/>
                </a:highlight>
              </a:rPr>
              <a:t>The ADA does not contain a list of medical conditions that constitute disabilities. Instead, the ADA has a general definition of disability that each person must meet (EEOC Regulations . . ., 2011). Therefore, some people with hearing loss will have a disability under the ADA and some will not.</a:t>
            </a:r>
          </a:p>
          <a:p>
            <a:pPr>
              <a:lnSpc>
                <a:spcPct val="130000"/>
              </a:lnSpc>
              <a:spcAft>
                <a:spcPts val="816"/>
              </a:spcAft>
            </a:pPr>
            <a:r>
              <a:rPr lang="en" sz="1200" dirty="0">
                <a:solidFill>
                  <a:srgbClr val="002C5F"/>
                </a:solidFill>
                <a:highlight>
                  <a:srgbClr val="FFFFFF"/>
                </a:highlight>
              </a:rPr>
              <a:t>A person has a disability if he/she has a physical or mental impairment that substantially limits one or more major life activities, a record of such an impairment, or is regarded as having an impairment (EEOC Regulations . . . , 2011). For more information about how to determine whether a person has a disability under the ADA</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sz="1200" dirty="0">
                <a:latin typeface="Times New Roman"/>
                <a:ea typeface="Times New Roman"/>
                <a:cs typeface="Times New Roman"/>
                <a:sym typeface="Times New Roman"/>
              </a:rPr>
              <a:t>a.</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Yourself (likes, dislikes, strengths, weaknesses, etc.)</a:t>
            </a:r>
          </a:p>
          <a:p>
            <a:r>
              <a:rPr lang="en" sz="1200" dirty="0">
                <a:latin typeface="Times New Roman"/>
                <a:ea typeface="Times New Roman"/>
                <a:cs typeface="Times New Roman"/>
                <a:sym typeface="Times New Roman"/>
              </a:rPr>
              <a:t>b.</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Your hearing loss, communication and/or accommodation needs</a:t>
            </a:r>
          </a:p>
          <a:p>
            <a:r>
              <a:rPr lang="en" sz="1200" dirty="0">
                <a:latin typeface="Times New Roman"/>
                <a:ea typeface="Times New Roman"/>
                <a:cs typeface="Times New Roman"/>
                <a:sym typeface="Times New Roman"/>
              </a:rPr>
              <a:t>c.</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The Law and/or your rights under the law</a:t>
            </a:r>
          </a:p>
          <a:p>
            <a:r>
              <a:rPr lang="en" sz="1200" dirty="0">
                <a:latin typeface="Times New Roman"/>
                <a:ea typeface="Times New Roman"/>
                <a:cs typeface="Times New Roman"/>
                <a:sym typeface="Times New Roman"/>
              </a:rPr>
              <a:t>d.</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Available resources or supports</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sz="1200" dirty="0">
                <a:latin typeface="Times New Roman"/>
                <a:ea typeface="Times New Roman"/>
                <a:cs typeface="Times New Roman"/>
                <a:sym typeface="Times New Roman"/>
              </a:rPr>
              <a:t>False:  </a:t>
            </a:r>
            <a:r>
              <a:rPr lang="en" dirty="0">
                <a:latin typeface="Times New Roman"/>
                <a:ea typeface="Times New Roman"/>
                <a:cs typeface="Times New Roman"/>
                <a:sym typeface="Times New Roman"/>
              </a:rPr>
              <a:t>An employer is not required to provide an accommodation that is primarily for personal use. Reasonable accommodation applies to modifications that specifically assist an individual in performing the duties of a particular job. Equipment or devices that assist a person in daily activities on and off the job are considered personal items that an employer is not required to provide. However, in some cases, equipment that otherwise would be considered "personal" may be required as an accommodation if it is specifically designed or required to meet job-related rather than personal needs (EEOC, 2002)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pPr>
              <a:buClr>
                <a:schemeClr val="dk1"/>
              </a:buClr>
              <a:buSzPct val="91666"/>
            </a:pPr>
            <a:r>
              <a:rPr lang="en" sz="1200" dirty="0">
                <a:solidFill>
                  <a:schemeClr val="dk1"/>
                </a:solidFill>
                <a:latin typeface="Times New Roman"/>
                <a:ea typeface="Times New Roman"/>
                <a:cs typeface="Times New Roman"/>
                <a:sym typeface="Times New Roman"/>
              </a:rPr>
              <a:t>a.</a:t>
            </a:r>
            <a:r>
              <a:rPr lang="en" sz="700" dirty="0">
                <a:solidFill>
                  <a:schemeClr val="dk1"/>
                </a:solidFill>
                <a:latin typeface="Times New Roman"/>
                <a:ea typeface="Times New Roman"/>
                <a:cs typeface="Times New Roman"/>
                <a:sym typeface="Times New Roman"/>
              </a:rPr>
              <a:t>   </a:t>
            </a:r>
            <a:r>
              <a:rPr lang="en" sz="1200" dirty="0">
                <a:solidFill>
                  <a:schemeClr val="dk1"/>
                </a:solidFill>
                <a:latin typeface="Times New Roman"/>
                <a:ea typeface="Times New Roman"/>
                <a:cs typeface="Times New Roman"/>
                <a:sym typeface="Times New Roman"/>
              </a:rPr>
              <a:t>You should request the accommodation as far in advance as possible</a:t>
            </a:r>
          </a:p>
          <a:p>
            <a:pPr>
              <a:buClr>
                <a:schemeClr val="dk1"/>
              </a:buClr>
              <a:buSzPct val="91666"/>
            </a:pPr>
            <a:r>
              <a:rPr lang="en" sz="1200" dirty="0">
                <a:solidFill>
                  <a:schemeClr val="dk1"/>
                </a:solidFill>
                <a:latin typeface="Times New Roman"/>
                <a:ea typeface="Times New Roman"/>
                <a:cs typeface="Times New Roman"/>
                <a:sym typeface="Times New Roman"/>
              </a:rPr>
              <a:t>b.</a:t>
            </a:r>
            <a:r>
              <a:rPr lang="en" sz="700" dirty="0">
                <a:solidFill>
                  <a:schemeClr val="dk1"/>
                </a:solidFill>
                <a:latin typeface="Times New Roman"/>
                <a:ea typeface="Times New Roman"/>
                <a:cs typeface="Times New Roman"/>
                <a:sym typeface="Times New Roman"/>
              </a:rPr>
              <a:t>  </a:t>
            </a:r>
            <a:r>
              <a:rPr lang="en" sz="1200" dirty="0">
                <a:solidFill>
                  <a:schemeClr val="dk1"/>
                </a:solidFill>
                <a:latin typeface="Times New Roman"/>
                <a:ea typeface="Times New Roman"/>
                <a:cs typeface="Times New Roman"/>
                <a:sym typeface="Times New Roman"/>
              </a:rPr>
              <a:t>You should provide as much information as possible.  If you have a preference for a specific service or service provider say so (ex.  I have worked with Jane Doe, interpreter, before and if possible I would prefer her, or I prefer an interpreter skilled in ASL or SEE, etc.)</a:t>
            </a:r>
          </a:p>
          <a:p>
            <a:pPr>
              <a:buClr>
                <a:schemeClr val="dk1"/>
              </a:buClr>
              <a:buSzPct val="91666"/>
            </a:pPr>
            <a:r>
              <a:rPr lang="en" sz="1200" dirty="0">
                <a:solidFill>
                  <a:schemeClr val="dk1"/>
                </a:solidFill>
                <a:latin typeface="Times New Roman"/>
                <a:ea typeface="Times New Roman"/>
                <a:cs typeface="Times New Roman"/>
                <a:sym typeface="Times New Roman"/>
              </a:rPr>
              <a:t>c.</a:t>
            </a:r>
            <a:r>
              <a:rPr lang="en" sz="700" dirty="0">
                <a:solidFill>
                  <a:schemeClr val="dk1"/>
                </a:solidFill>
                <a:latin typeface="Times New Roman"/>
                <a:ea typeface="Times New Roman"/>
                <a:cs typeface="Times New Roman"/>
                <a:sym typeface="Times New Roman"/>
              </a:rPr>
              <a:t>   </a:t>
            </a:r>
            <a:r>
              <a:rPr lang="en" sz="1200" dirty="0">
                <a:solidFill>
                  <a:schemeClr val="dk1"/>
                </a:solidFill>
                <a:latin typeface="Times New Roman"/>
                <a:ea typeface="Times New Roman"/>
                <a:cs typeface="Times New Roman"/>
                <a:sym typeface="Times New Roman"/>
              </a:rPr>
              <a:t>While not required, if possible you should request the accommodation in writing keeping a copy for yourself (ex. by filling out necessary forms, or sending an email) this will give you a record that will be helpful if you need to file a complaint.  </a:t>
            </a: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sz="1200" dirty="0">
                <a:latin typeface="Times New Roman"/>
                <a:ea typeface="Times New Roman"/>
                <a:cs typeface="Times New Roman"/>
                <a:sym typeface="Times New Roman"/>
              </a:rPr>
              <a:t>a.</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Department of Justice (DOJ)</a:t>
            </a:r>
          </a:p>
          <a:p>
            <a:r>
              <a:rPr lang="en" sz="1200" dirty="0">
                <a:latin typeface="Times New Roman"/>
                <a:ea typeface="Times New Roman"/>
                <a:cs typeface="Times New Roman"/>
                <a:sym typeface="Times New Roman"/>
              </a:rPr>
              <a:t>b.</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Equal Employment Opportunity Commission (EEOC)</a:t>
            </a:r>
          </a:p>
          <a:p>
            <a:r>
              <a:rPr lang="en" sz="1200" dirty="0">
                <a:latin typeface="Times New Roman"/>
                <a:ea typeface="Times New Roman"/>
                <a:cs typeface="Times New Roman"/>
                <a:sym typeface="Times New Roman"/>
              </a:rPr>
              <a:t>c.</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Division of Vocational Rehabilitation (DVR)</a:t>
            </a:r>
          </a:p>
          <a:p>
            <a:r>
              <a:rPr lang="en" sz="1200" dirty="0">
                <a:latin typeface="Times New Roman"/>
                <a:ea typeface="Times New Roman"/>
                <a:cs typeface="Times New Roman"/>
                <a:sym typeface="Times New Roman"/>
              </a:rPr>
              <a:t>d.</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Department of Education</a:t>
            </a:r>
          </a:p>
          <a:p>
            <a:r>
              <a:rPr lang="en" sz="1200" dirty="0">
                <a:latin typeface="Times New Roman"/>
                <a:ea typeface="Times New Roman"/>
                <a:cs typeface="Times New Roman"/>
                <a:sym typeface="Times New Roman"/>
              </a:rPr>
              <a:t>e.</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National Association of the Deaf (NAD)</a:t>
            </a:r>
          </a:p>
          <a:p>
            <a:r>
              <a:rPr lang="en" sz="1200" dirty="0">
                <a:latin typeface="Times New Roman"/>
                <a:ea typeface="Times New Roman"/>
                <a:cs typeface="Times New Roman"/>
                <a:sym typeface="Times New Roman"/>
              </a:rPr>
              <a:t>f.</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Hearing Loss Association of America (HLAA)</a:t>
            </a:r>
          </a:p>
          <a:p>
            <a:r>
              <a:rPr lang="en" sz="1200" dirty="0">
                <a:latin typeface="Times New Roman"/>
                <a:ea typeface="Times New Roman"/>
                <a:cs typeface="Times New Roman"/>
                <a:sym typeface="Times New Roman"/>
              </a:rPr>
              <a:t>g.</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Rocky Mountain ADA Center</a:t>
            </a:r>
          </a:p>
          <a:p>
            <a:r>
              <a:rPr lang="en" sz="1200" dirty="0">
                <a:latin typeface="Times New Roman"/>
                <a:ea typeface="Times New Roman"/>
                <a:cs typeface="Times New Roman"/>
                <a:sym typeface="Times New Roman"/>
              </a:rPr>
              <a:t>h.</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Protection and Advocacy/Client Assistance Program (P&amp;A/CAP)</a:t>
            </a:r>
          </a:p>
          <a:p>
            <a:r>
              <a:rPr lang="en" sz="1200" dirty="0">
                <a:latin typeface="Times New Roman"/>
                <a:ea typeface="Times New Roman"/>
                <a:cs typeface="Times New Roman"/>
                <a:sym typeface="Times New Roman"/>
              </a:rPr>
              <a:t>i.</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Registry of Interpreters for the Deaf (RID)</a:t>
            </a:r>
          </a:p>
          <a:p>
            <a:r>
              <a:rPr lang="en" sz="1200" dirty="0">
                <a:latin typeface="Times New Roman"/>
                <a:ea typeface="Times New Roman"/>
                <a:cs typeface="Times New Roman"/>
                <a:sym typeface="Times New Roman"/>
              </a:rPr>
              <a:t>j.</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Federal Communication Commission (FCC)</a:t>
            </a:r>
          </a:p>
          <a:p>
            <a:r>
              <a:rPr lang="en" sz="1200" dirty="0">
                <a:latin typeface="Times New Roman"/>
                <a:ea typeface="Times New Roman"/>
                <a:cs typeface="Times New Roman"/>
                <a:sym typeface="Times New Roman"/>
              </a:rPr>
              <a:t>k.</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Independent Living Centers</a:t>
            </a:r>
          </a:p>
          <a:p>
            <a:r>
              <a:rPr lang="en" sz="1200" dirty="0">
                <a:latin typeface="Times New Roman"/>
                <a:ea typeface="Times New Roman"/>
                <a:cs typeface="Times New Roman"/>
                <a:sym typeface="Times New Roman"/>
              </a:rPr>
              <a:t>l.</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Legal Aid or a lawyer</a:t>
            </a: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sz="1200" dirty="0">
                <a:latin typeface="Times New Roman"/>
                <a:ea typeface="Times New Roman"/>
                <a:cs typeface="Times New Roman"/>
                <a:sym typeface="Times New Roman"/>
              </a:rPr>
              <a:t>a.</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Qualified interpreter, Video remote interpreting (VRI)</a:t>
            </a:r>
          </a:p>
          <a:p>
            <a:r>
              <a:rPr lang="en" sz="1200" dirty="0">
                <a:latin typeface="Times New Roman"/>
                <a:ea typeface="Times New Roman"/>
                <a:cs typeface="Times New Roman"/>
                <a:sym typeface="Times New Roman"/>
              </a:rPr>
              <a:t>b.</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CART (computer aided real-time, aka Communication Access Real-time Translation)</a:t>
            </a:r>
          </a:p>
          <a:p>
            <a:r>
              <a:rPr lang="en" sz="1200" dirty="0">
                <a:latin typeface="Times New Roman"/>
                <a:ea typeface="Times New Roman"/>
                <a:cs typeface="Times New Roman"/>
                <a:sym typeface="Times New Roman"/>
              </a:rPr>
              <a:t>c.</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Videos captioned (closed captioned or open captioned)</a:t>
            </a:r>
          </a:p>
          <a:p>
            <a:r>
              <a:rPr lang="en" sz="1200" dirty="0">
                <a:latin typeface="Times New Roman"/>
                <a:ea typeface="Times New Roman"/>
                <a:cs typeface="Times New Roman"/>
                <a:sym typeface="Times New Roman"/>
              </a:rPr>
              <a:t>d.</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Note taker</a:t>
            </a:r>
          </a:p>
          <a:p>
            <a:r>
              <a:rPr lang="en" sz="1200" dirty="0">
                <a:latin typeface="Times New Roman"/>
                <a:ea typeface="Times New Roman"/>
                <a:cs typeface="Times New Roman"/>
                <a:sym typeface="Times New Roman"/>
              </a:rPr>
              <a:t>e.  Notes or scripts</a:t>
            </a:r>
          </a:p>
          <a:p>
            <a:r>
              <a:rPr lang="en" sz="1200" dirty="0">
                <a:latin typeface="Times New Roman"/>
                <a:ea typeface="Times New Roman"/>
                <a:cs typeface="Times New Roman"/>
                <a:sym typeface="Times New Roman"/>
              </a:rPr>
              <a:t>f.  Amplified telephone, videophones, captioned telephone, relay service, etc.</a:t>
            </a:r>
          </a:p>
          <a:p>
            <a:r>
              <a:rPr lang="en" sz="1200" dirty="0">
                <a:latin typeface="Times New Roman"/>
                <a:ea typeface="Times New Roman"/>
                <a:cs typeface="Times New Roman"/>
                <a:sym typeface="Times New Roman"/>
              </a:rPr>
              <a:t>g.  Email</a:t>
            </a:r>
          </a:p>
          <a:p>
            <a:r>
              <a:rPr lang="en" sz="1200" dirty="0">
                <a:latin typeface="Times New Roman"/>
                <a:ea typeface="Times New Roman"/>
                <a:cs typeface="Times New Roman"/>
                <a:sym typeface="Times New Roman"/>
              </a:rPr>
              <a:t>h.  Assistive listening devices like FM</a:t>
            </a:r>
          </a:p>
          <a:p>
            <a:r>
              <a:rPr lang="en" sz="1200" dirty="0">
                <a:latin typeface="Times New Roman"/>
                <a:ea typeface="Times New Roman"/>
                <a:cs typeface="Times New Roman"/>
                <a:sym typeface="Times New Roman"/>
              </a:rPr>
              <a:t>i.  Preferential seating</a:t>
            </a:r>
          </a:p>
          <a:p>
            <a:r>
              <a:rPr lang="en" sz="1200" dirty="0">
                <a:latin typeface="Times New Roman"/>
                <a:ea typeface="Times New Roman"/>
                <a:cs typeface="Times New Roman"/>
                <a:sym typeface="Times New Roman"/>
              </a:rPr>
              <a:t>j.  Special lighting</a:t>
            </a:r>
          </a:p>
          <a:p>
            <a:r>
              <a:rPr lang="en" sz="1200" dirty="0">
                <a:latin typeface="Times New Roman"/>
                <a:ea typeface="Times New Roman"/>
                <a:cs typeface="Times New Roman"/>
                <a:sym typeface="Times New Roman"/>
              </a:rPr>
              <a:t>k. Signaling devices (door, telephone, fire, alarm, etc.)</a:t>
            </a:r>
          </a:p>
          <a:p>
            <a:r>
              <a:rPr lang="en" sz="1200" dirty="0">
                <a:latin typeface="Times New Roman"/>
                <a:ea typeface="Times New Roman"/>
                <a:cs typeface="Times New Roman"/>
                <a:sym typeface="Times New Roman"/>
              </a:rPr>
              <a:t>l.  Name tags, organization chart, staff list, meeting agendas</a:t>
            </a:r>
          </a:p>
          <a:p>
            <a:r>
              <a:rPr lang="en" sz="1200" dirty="0">
                <a:latin typeface="Times New Roman"/>
                <a:ea typeface="Times New Roman"/>
                <a:cs typeface="Times New Roman"/>
                <a:sym typeface="Times New Roman"/>
              </a:rPr>
              <a:t>m. Extra time, additional breaks</a:t>
            </a:r>
          </a:p>
          <a:p>
            <a:r>
              <a:rPr lang="en" sz="1200" dirty="0">
                <a:latin typeface="Times New Roman"/>
                <a:ea typeface="Times New Roman"/>
                <a:cs typeface="Times New Roman"/>
                <a:sym typeface="Times New Roman"/>
              </a:rPr>
              <a:t>n.  Mirrors</a:t>
            </a:r>
          </a:p>
          <a:p>
            <a:r>
              <a:rPr lang="en" sz="1200" dirty="0">
                <a:latin typeface="Times New Roman"/>
                <a:ea typeface="Times New Roman"/>
                <a:cs typeface="Times New Roman"/>
                <a:sym typeface="Times New Roman"/>
              </a:rPr>
              <a:t>o.  Job restructuring</a:t>
            </a:r>
          </a:p>
          <a:p>
            <a:endParaRPr sz="1200" dirty="0">
              <a:latin typeface="Times New Roman"/>
              <a:ea typeface="Times New Roman"/>
              <a:cs typeface="Times New Roman"/>
              <a:sym typeface="Times New Roman"/>
            </a:endParaRPr>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sz="1200" dirty="0">
                <a:latin typeface="Times New Roman"/>
                <a:ea typeface="Times New Roman"/>
                <a:cs typeface="Times New Roman"/>
                <a:sym typeface="Times New Roman"/>
              </a:rPr>
              <a:t>a.</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Get support talk to friends, family, teachers, service providers, etc.</a:t>
            </a:r>
          </a:p>
          <a:p>
            <a:r>
              <a:rPr lang="en" sz="1200" dirty="0">
                <a:latin typeface="Times New Roman"/>
                <a:ea typeface="Times New Roman"/>
                <a:cs typeface="Times New Roman"/>
                <a:sym typeface="Times New Roman"/>
              </a:rPr>
              <a:t>b.</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Contact the people involved ask for what you need and or explain why what was provided did not meet your needs</a:t>
            </a:r>
          </a:p>
          <a:p>
            <a:r>
              <a:rPr lang="en" sz="1200" dirty="0">
                <a:latin typeface="Times New Roman"/>
                <a:ea typeface="Times New Roman"/>
                <a:cs typeface="Times New Roman"/>
                <a:sym typeface="Times New Roman"/>
              </a:rPr>
              <a:t>c.</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File a complaint with the appropriate government agency</a:t>
            </a:r>
          </a:p>
          <a:p>
            <a:r>
              <a:rPr lang="en" sz="1200" dirty="0">
                <a:latin typeface="Times New Roman"/>
                <a:ea typeface="Times New Roman"/>
                <a:cs typeface="Times New Roman"/>
                <a:sym typeface="Times New Roman"/>
              </a:rPr>
              <a:t>d.</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Note:  the best self-advocates are courteous and tactful, choose your battles, educate, and persuade avoid anger and negative attitudes.  Being willing to explore alternate solutions that will still meet your needs.  </a:t>
            </a:r>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sz="1200" dirty="0">
                <a:latin typeface="Times New Roman"/>
                <a:ea typeface="Times New Roman"/>
                <a:cs typeface="Times New Roman"/>
                <a:sym typeface="Times New Roman"/>
              </a:rPr>
              <a:t>No.  However, if you want the employer to provide a reasonable accommodation you must disclose you have a hearing impairment.</a:t>
            </a:r>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u="sng" dirty="0">
                <a:solidFill>
                  <a:srgbClr val="C93900"/>
                </a:solidFill>
                <a:highlight>
                  <a:srgbClr val="FFFFFF"/>
                </a:highlight>
                <a:hlinkClick r:id="rId3"/>
              </a:rPr>
              <a:t>Offer written documentation.</a:t>
            </a:r>
            <a:r>
              <a:rPr lang="en" dirty="0">
                <a:highlight>
                  <a:srgbClr val="FFFFFF"/>
                </a:highlight>
              </a:rPr>
              <a:t> Try to persuade the team that your request is something  you need, not simply something you want. </a:t>
            </a:r>
            <a:r>
              <a:rPr lang="en" u="sng" dirty="0">
                <a:highlight>
                  <a:srgbClr val="FFFFFF"/>
                </a:highlight>
                <a:hlinkClick r:id="rId4"/>
              </a:rPr>
              <a:t>The law requires the school to meet your needs</a:t>
            </a:r>
            <a:r>
              <a:rPr lang="en" dirty="0">
                <a:highlight>
                  <a:srgbClr val="FFFFFF"/>
                </a:highlight>
              </a:rPr>
              <a:t>, but it does not require the school to provide the ideal education. If you are told that your request violates </a:t>
            </a:r>
            <a:r>
              <a:rPr lang="en" u="sng" dirty="0">
                <a:highlight>
                  <a:srgbClr val="FFFFFF"/>
                </a:highlight>
                <a:hlinkClick r:id="rId5"/>
              </a:rPr>
              <a:t>law or policy</a:t>
            </a:r>
            <a:r>
              <a:rPr lang="en" dirty="0">
                <a:highlight>
                  <a:srgbClr val="FFFFFF"/>
                </a:highlight>
              </a:rPr>
              <a:t>, politely ask for a written copy of that portion of the law and policy. Sometimes school officials confuse "what is always done" with the law. If the school is able to provide you with a copy of the law or policy, review it and see if there is some reason why it should not apply to your child.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9575" y="698500"/>
            <a:ext cx="6202363"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r>
              <a:rPr lang="en" sz="1200" dirty="0">
                <a:latin typeface="Times New Roman"/>
                <a:ea typeface="Times New Roman"/>
                <a:cs typeface="Times New Roman"/>
                <a:sym typeface="Times New Roman"/>
              </a:rPr>
              <a:t>a.</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The person calling to set up the interview</a:t>
            </a:r>
          </a:p>
          <a:p>
            <a:r>
              <a:rPr lang="en" sz="1200" dirty="0">
                <a:latin typeface="Times New Roman"/>
                <a:ea typeface="Times New Roman"/>
                <a:cs typeface="Times New Roman"/>
                <a:sym typeface="Times New Roman"/>
              </a:rPr>
              <a:t>b.</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Supervisor</a:t>
            </a:r>
          </a:p>
          <a:p>
            <a:r>
              <a:rPr lang="en" sz="1200" dirty="0">
                <a:latin typeface="Times New Roman"/>
                <a:ea typeface="Times New Roman"/>
                <a:cs typeface="Times New Roman"/>
                <a:sym typeface="Times New Roman"/>
              </a:rPr>
              <a:t>c.</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Human Resources</a:t>
            </a:r>
          </a:p>
          <a:p>
            <a:r>
              <a:rPr lang="en" sz="1200" dirty="0">
                <a:latin typeface="Times New Roman"/>
                <a:ea typeface="Times New Roman"/>
                <a:cs typeface="Times New Roman"/>
                <a:sym typeface="Times New Roman"/>
              </a:rPr>
              <a:t>d.</a:t>
            </a:r>
            <a:r>
              <a:rPr lang="en" sz="700" dirty="0">
                <a:latin typeface="Times New Roman"/>
                <a:ea typeface="Times New Roman"/>
                <a:cs typeface="Times New Roman"/>
                <a:sym typeface="Times New Roman"/>
              </a:rPr>
              <a:t>  </a:t>
            </a:r>
            <a:r>
              <a:rPr lang="en" sz="1200" dirty="0">
                <a:latin typeface="Times New Roman"/>
                <a:ea typeface="Times New Roman"/>
                <a:cs typeface="Times New Roman"/>
                <a:sym typeface="Times New Roman"/>
              </a:rPr>
              <a:t>ADA coordinator, Risk Manager, EEOC Officer</a:t>
            </a:r>
          </a:p>
          <a:p>
            <a:r>
              <a:rPr lang="en" sz="1200" dirty="0">
                <a:latin typeface="Times New Roman"/>
                <a:ea typeface="Times New Roman"/>
                <a:cs typeface="Times New Roman"/>
                <a:sym typeface="Times New Roman"/>
              </a:rPr>
              <a:t>Sometimes a place designates a particular person or office to consider requests for reasonable accommodations it is important to identify this person or office so you do not waste time arguing with someone who does not have the authority to provide an accommodation.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grpSp>
        <p:nvGrpSpPr>
          <p:cNvPr id="9" name="Shape 9"/>
          <p:cNvGrpSpPr/>
          <p:nvPr/>
        </p:nvGrpSpPr>
        <p:grpSpPr>
          <a:xfrm>
            <a:off x="6098378" y="4"/>
            <a:ext cx="3045625" cy="2030570"/>
            <a:chOff x="6098378" y="4"/>
            <a:chExt cx="3045625" cy="2030570"/>
          </a:xfrm>
        </p:grpSpPr>
        <p:sp>
          <p:nvSpPr>
            <p:cNvPr id="10" name="Shape 1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13" name="Shape 1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4" name="Shape 1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15" name="Shape 15"/>
          <p:cNvSpPr txBox="1">
            <a:spLocks noGrp="1"/>
          </p:cNvSpPr>
          <p:nvPr>
            <p:ph type="ctrTitle"/>
          </p:nvPr>
        </p:nvSpPr>
        <p:spPr>
          <a:xfrm>
            <a:off x="598100" y="1775222"/>
            <a:ext cx="8222100" cy="838799"/>
          </a:xfrm>
          <a:prstGeom prst="rect">
            <a:avLst/>
          </a:prstGeom>
        </p:spPr>
        <p:txBody>
          <a:bodyPr lIns="91425" tIns="91425" rIns="91425" bIns="91425" anchor="b" anchorCtr="0"/>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a:endParaRPr/>
          </a:p>
        </p:txBody>
      </p:sp>
      <p:sp>
        <p:nvSpPr>
          <p:cNvPr id="16" name="Shape 16"/>
          <p:cNvSpPr txBox="1">
            <a:spLocks noGrp="1"/>
          </p:cNvSpPr>
          <p:nvPr>
            <p:ph type="subTitle" idx="1"/>
          </p:nvPr>
        </p:nvSpPr>
        <p:spPr>
          <a:xfrm>
            <a:off x="598088" y="2715912"/>
            <a:ext cx="8222100" cy="432899"/>
          </a:xfrm>
          <a:prstGeom prst="rect">
            <a:avLst/>
          </a:prstGeom>
        </p:spPr>
        <p:txBody>
          <a:bodyPr lIns="91425" tIns="91425" rIns="91425" bIns="91425" anchor="t" anchorCtr="0"/>
          <a:lstStyle>
            <a:lvl1pPr>
              <a:lnSpc>
                <a:spcPct val="100000"/>
              </a:lnSpc>
              <a:spcBef>
                <a:spcPts val="0"/>
              </a:spcBef>
              <a:spcAft>
                <a:spcPts val="0"/>
              </a:spcAft>
              <a:buClr>
                <a:schemeClr val="lt1"/>
              </a:buClr>
              <a:buSzPct val="100000"/>
              <a:buNone/>
              <a:defRPr sz="2100">
                <a:solidFill>
                  <a:schemeClr val="lt1"/>
                </a:solidFill>
              </a:defRPr>
            </a:lvl1pPr>
            <a:lvl2pPr>
              <a:lnSpc>
                <a:spcPct val="100000"/>
              </a:lnSpc>
              <a:spcBef>
                <a:spcPts val="0"/>
              </a:spcBef>
              <a:spcAft>
                <a:spcPts val="0"/>
              </a:spcAft>
              <a:buClr>
                <a:schemeClr val="lt1"/>
              </a:buClr>
              <a:buSzPct val="100000"/>
              <a:buNone/>
              <a:defRPr sz="2100">
                <a:solidFill>
                  <a:schemeClr val="lt1"/>
                </a:solidFill>
              </a:defRPr>
            </a:lvl2pPr>
            <a:lvl3pPr>
              <a:lnSpc>
                <a:spcPct val="100000"/>
              </a:lnSpc>
              <a:spcBef>
                <a:spcPts val="0"/>
              </a:spcBef>
              <a:spcAft>
                <a:spcPts val="0"/>
              </a:spcAft>
              <a:buClr>
                <a:schemeClr val="lt1"/>
              </a:buClr>
              <a:buSzPct val="100000"/>
              <a:buNone/>
              <a:defRPr sz="2100">
                <a:solidFill>
                  <a:schemeClr val="lt1"/>
                </a:solidFill>
              </a:defRPr>
            </a:lvl3pPr>
            <a:lvl4pPr>
              <a:lnSpc>
                <a:spcPct val="100000"/>
              </a:lnSpc>
              <a:spcBef>
                <a:spcPts val="0"/>
              </a:spcBef>
              <a:spcAft>
                <a:spcPts val="0"/>
              </a:spcAft>
              <a:buClr>
                <a:schemeClr val="lt1"/>
              </a:buClr>
              <a:buSzPct val="100000"/>
              <a:buNone/>
              <a:defRPr sz="2100">
                <a:solidFill>
                  <a:schemeClr val="lt1"/>
                </a:solidFill>
              </a:defRPr>
            </a:lvl4pPr>
            <a:lvl5pPr>
              <a:lnSpc>
                <a:spcPct val="100000"/>
              </a:lnSpc>
              <a:spcBef>
                <a:spcPts val="0"/>
              </a:spcBef>
              <a:spcAft>
                <a:spcPts val="0"/>
              </a:spcAft>
              <a:buClr>
                <a:schemeClr val="lt1"/>
              </a:buClr>
              <a:buSzPct val="100000"/>
              <a:buNone/>
              <a:defRPr sz="2100">
                <a:solidFill>
                  <a:schemeClr val="lt1"/>
                </a:solidFill>
              </a:defRPr>
            </a:lvl5pPr>
            <a:lvl6pPr>
              <a:lnSpc>
                <a:spcPct val="100000"/>
              </a:lnSpc>
              <a:spcBef>
                <a:spcPts val="0"/>
              </a:spcBef>
              <a:spcAft>
                <a:spcPts val="0"/>
              </a:spcAft>
              <a:buClr>
                <a:schemeClr val="lt1"/>
              </a:buClr>
              <a:buSzPct val="100000"/>
              <a:buNone/>
              <a:defRPr sz="2100">
                <a:solidFill>
                  <a:schemeClr val="lt1"/>
                </a:solidFill>
              </a:defRPr>
            </a:lvl6pPr>
            <a:lvl7pPr>
              <a:lnSpc>
                <a:spcPct val="100000"/>
              </a:lnSpc>
              <a:spcBef>
                <a:spcPts val="0"/>
              </a:spcBef>
              <a:spcAft>
                <a:spcPts val="0"/>
              </a:spcAft>
              <a:buClr>
                <a:schemeClr val="lt1"/>
              </a:buClr>
              <a:buSzPct val="100000"/>
              <a:buNone/>
              <a:defRPr sz="2100">
                <a:solidFill>
                  <a:schemeClr val="lt1"/>
                </a:solidFill>
              </a:defRPr>
            </a:lvl7pPr>
            <a:lvl8pPr>
              <a:lnSpc>
                <a:spcPct val="100000"/>
              </a:lnSpc>
              <a:spcBef>
                <a:spcPts val="0"/>
              </a:spcBef>
              <a:spcAft>
                <a:spcPts val="0"/>
              </a:spcAft>
              <a:buClr>
                <a:schemeClr val="lt1"/>
              </a:buClr>
              <a:buSzPct val="100000"/>
              <a:buNone/>
              <a:defRPr sz="2100">
                <a:solidFill>
                  <a:schemeClr val="lt1"/>
                </a:solidFill>
              </a:defRPr>
            </a:lvl8pPr>
            <a:lvl9pPr>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7" name="Shape 1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8"/>
        <p:cNvGrpSpPr/>
        <p:nvPr/>
      </p:nvGrpSpPr>
      <p:grpSpPr>
        <a:xfrm>
          <a:off x="0" y="0"/>
          <a:ext cx="0" cy="0"/>
          <a:chOff x="0" y="0"/>
          <a:chExt cx="0" cy="0"/>
        </a:xfrm>
      </p:grpSpPr>
      <p:grpSp>
        <p:nvGrpSpPr>
          <p:cNvPr id="69" name="Shape 69"/>
          <p:cNvGrpSpPr/>
          <p:nvPr/>
        </p:nvGrpSpPr>
        <p:grpSpPr>
          <a:xfrm>
            <a:off x="6098378" y="4"/>
            <a:ext cx="3045625" cy="2030570"/>
            <a:chOff x="6098378" y="4"/>
            <a:chExt cx="3045625" cy="2030570"/>
          </a:xfrm>
        </p:grpSpPr>
        <p:sp>
          <p:nvSpPr>
            <p:cNvPr id="70" name="Shape 7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1" name="Shape 7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72" name="Shape 7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73" name="Shape 7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4" name="Shape 7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75" name="Shape 75"/>
          <p:cNvSpPr txBox="1">
            <a:spLocks noGrp="1"/>
          </p:cNvSpPr>
          <p:nvPr>
            <p:ph type="title"/>
          </p:nvPr>
        </p:nvSpPr>
        <p:spPr>
          <a:xfrm>
            <a:off x="311700" y="1256050"/>
            <a:ext cx="8520599" cy="2030700"/>
          </a:xfrm>
          <a:prstGeom prst="rect">
            <a:avLst/>
          </a:prstGeom>
        </p:spPr>
        <p:txBody>
          <a:bodyPr lIns="91425" tIns="91425" rIns="91425" bIns="91425" anchor="b" anchorCtr="0"/>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a:endParaRPr/>
          </a:p>
        </p:txBody>
      </p:sp>
      <p:sp>
        <p:nvSpPr>
          <p:cNvPr id="76" name="Shape 76"/>
          <p:cNvSpPr txBox="1">
            <a:spLocks noGrp="1"/>
          </p:cNvSpPr>
          <p:nvPr>
            <p:ph type="body" idx="1"/>
          </p:nvPr>
        </p:nvSpPr>
        <p:spPr>
          <a:xfrm>
            <a:off x="311700" y="3369225"/>
            <a:ext cx="8520599" cy="1281900"/>
          </a:xfrm>
          <a:prstGeom prst="rect">
            <a:avLst/>
          </a:prstGeom>
        </p:spPr>
        <p:txBody>
          <a:bodyPr lIns="91425" tIns="91425" rIns="91425" bIns="91425" anchor="t" anchorCtr="0"/>
          <a:lstStyle>
            <a:lvl1pPr algn="ctr">
              <a:spcBef>
                <a:spcPts val="0"/>
              </a:spcBef>
              <a:buClr>
                <a:schemeClr val="lt1"/>
              </a:buClr>
              <a:defRPr>
                <a:solidFill>
                  <a:schemeClr val="lt1"/>
                </a:solidFill>
              </a:defRPr>
            </a:lvl1pPr>
            <a:lvl2pPr algn="ctr">
              <a:spcBef>
                <a:spcPts val="0"/>
              </a:spcBef>
              <a:buClr>
                <a:schemeClr val="lt1"/>
              </a:buClr>
              <a:defRPr>
                <a:solidFill>
                  <a:schemeClr val="lt1"/>
                </a:solidFill>
              </a:defRPr>
            </a:lvl2pPr>
            <a:lvl3pPr algn="ctr">
              <a:spcBef>
                <a:spcPts val="0"/>
              </a:spcBef>
              <a:buClr>
                <a:schemeClr val="lt1"/>
              </a:buClr>
              <a:defRPr>
                <a:solidFill>
                  <a:schemeClr val="lt1"/>
                </a:solidFill>
              </a:defRPr>
            </a:lvl3pPr>
            <a:lvl4pPr algn="ctr">
              <a:spcBef>
                <a:spcPts val="0"/>
              </a:spcBef>
              <a:buClr>
                <a:schemeClr val="lt1"/>
              </a:buClr>
              <a:defRPr>
                <a:solidFill>
                  <a:schemeClr val="lt1"/>
                </a:solidFill>
              </a:defRPr>
            </a:lvl4pPr>
            <a:lvl5pPr algn="ctr">
              <a:spcBef>
                <a:spcPts val="0"/>
              </a:spcBef>
              <a:buClr>
                <a:schemeClr val="lt1"/>
              </a:buClr>
              <a:defRPr>
                <a:solidFill>
                  <a:schemeClr val="lt1"/>
                </a:solidFill>
              </a:defRPr>
            </a:lvl5pPr>
            <a:lvl6pPr algn="ctr">
              <a:spcBef>
                <a:spcPts val="0"/>
              </a:spcBef>
              <a:buClr>
                <a:schemeClr val="lt1"/>
              </a:buClr>
              <a:defRPr>
                <a:solidFill>
                  <a:schemeClr val="lt1"/>
                </a:solidFill>
              </a:defRPr>
            </a:lvl6pPr>
            <a:lvl7pPr algn="ctr">
              <a:spcBef>
                <a:spcPts val="0"/>
              </a:spcBef>
              <a:buClr>
                <a:schemeClr val="lt1"/>
              </a:buClr>
              <a:defRPr>
                <a:solidFill>
                  <a:schemeClr val="lt1"/>
                </a:solidFill>
              </a:defRPr>
            </a:lvl7pPr>
            <a:lvl8pPr algn="ctr">
              <a:spcBef>
                <a:spcPts val="0"/>
              </a:spcBef>
              <a:buClr>
                <a:schemeClr val="lt1"/>
              </a:buClr>
              <a:defRPr>
                <a:solidFill>
                  <a:schemeClr val="lt1"/>
                </a:solidFill>
              </a:defRPr>
            </a:lvl8pPr>
            <a:lvl9pPr algn="ctr">
              <a:spcBef>
                <a:spcPts val="0"/>
              </a:spcBef>
              <a:buClr>
                <a:schemeClr val="lt1"/>
              </a:buClr>
              <a:defRPr>
                <a:solidFill>
                  <a:schemeClr val="lt1"/>
                </a:solidFill>
              </a:defRPr>
            </a:lvl9pPr>
          </a:lstStyle>
          <a:p>
            <a:endParaRPr/>
          </a:p>
        </p:txBody>
      </p:sp>
      <p:sp>
        <p:nvSpPr>
          <p:cNvPr id="77" name="Shape 7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8"/>
        <p:cNvGrpSpPr/>
        <p:nvPr/>
      </p:nvGrpSpPr>
      <p:grpSpPr>
        <a:xfrm>
          <a:off x="0" y="0"/>
          <a:ext cx="0" cy="0"/>
          <a:chOff x="0" y="0"/>
          <a:chExt cx="0" cy="0"/>
        </a:xfrm>
      </p:grpSpPr>
      <p:sp>
        <p:nvSpPr>
          <p:cNvPr id="79" name="Shape 79"/>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pPr>
                <a:spcBef>
                  <a:spcPts val="0"/>
                </a:spcBef>
                <a:buNone/>
              </a:p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8"/>
        <p:cNvGrpSpPr/>
        <p:nvPr/>
      </p:nvGrpSpPr>
      <p:grpSpPr>
        <a:xfrm>
          <a:off x="0" y="0"/>
          <a:ext cx="0" cy="0"/>
          <a:chOff x="0" y="0"/>
          <a:chExt cx="0" cy="0"/>
        </a:xfrm>
      </p:grpSpPr>
      <p:grpSp>
        <p:nvGrpSpPr>
          <p:cNvPr id="19" name="Shape 19"/>
          <p:cNvGrpSpPr/>
          <p:nvPr/>
        </p:nvGrpSpPr>
        <p:grpSpPr>
          <a:xfrm>
            <a:off x="6098378" y="4"/>
            <a:ext cx="3045625" cy="2030570"/>
            <a:chOff x="6098378" y="4"/>
            <a:chExt cx="3045625" cy="2030570"/>
          </a:xfrm>
        </p:grpSpPr>
        <p:sp>
          <p:nvSpPr>
            <p:cNvPr id="20" name="Shape 2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1" name="Shape 2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22" name="Shape 2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23" name="Shape 2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4" name="Shape 2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25" name="Shape 25"/>
          <p:cNvSpPr txBox="1">
            <a:spLocks noGrp="1"/>
          </p:cNvSpPr>
          <p:nvPr>
            <p:ph type="title"/>
          </p:nvPr>
        </p:nvSpPr>
        <p:spPr>
          <a:xfrm>
            <a:off x="598100" y="2152347"/>
            <a:ext cx="8222100" cy="838799"/>
          </a:xfrm>
          <a:prstGeom prst="rect">
            <a:avLst/>
          </a:prstGeom>
        </p:spPr>
        <p:txBody>
          <a:bodyPr lIns="91425" tIns="91425" rIns="91425" bIns="91425" anchor="ctr" anchorCtr="0"/>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a:endParaRPr/>
          </a:p>
        </p:txBody>
      </p:sp>
      <p:sp>
        <p:nvSpPr>
          <p:cNvPr id="26" name="Shape 26"/>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
        <p:cNvGrpSpPr/>
        <p:nvPr/>
      </p:nvGrpSpPr>
      <p:grpSpPr>
        <a:xfrm>
          <a:off x="0" y="0"/>
          <a:ext cx="0" cy="0"/>
          <a:chOff x="0" y="0"/>
          <a:chExt cx="0" cy="0"/>
        </a:xfrm>
      </p:grpSpPr>
      <p:grpSp>
        <p:nvGrpSpPr>
          <p:cNvPr id="28" name="Shape 28"/>
          <p:cNvGrpSpPr/>
          <p:nvPr/>
        </p:nvGrpSpPr>
        <p:grpSpPr>
          <a:xfrm>
            <a:off x="0" y="3903669"/>
            <a:ext cx="9144000" cy="1239924"/>
            <a:chOff x="0" y="3903669"/>
            <a:chExt cx="9144000" cy="1239924"/>
          </a:xfrm>
        </p:grpSpPr>
        <p:sp>
          <p:nvSpPr>
            <p:cNvPr id="29" name="Shape 29"/>
            <p:cNvSpPr/>
            <p:nvPr/>
          </p:nvSpPr>
          <p:spPr>
            <a:xfrm>
              <a:off x="8154895"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30" name="Shape 30"/>
            <p:cNvSpPr/>
            <p:nvPr/>
          </p:nvSpPr>
          <p:spPr>
            <a:xfrm flipH="1">
              <a:off x="6181162"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31" name="Shape 31"/>
            <p:cNvSpPr/>
            <p:nvPr/>
          </p:nvSpPr>
          <p:spPr>
            <a:xfrm>
              <a:off x="7170274" y="3903669"/>
              <a:ext cx="989099" cy="9878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32" name="Shape 32"/>
            <p:cNvSpPr/>
            <p:nvPr/>
          </p:nvSpPr>
          <p:spPr>
            <a:xfrm rot="10800000">
              <a:off x="8154757" y="3903682"/>
              <a:ext cx="989099" cy="987899"/>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33" name="Shape 33"/>
            <p:cNvSpPr/>
            <p:nvPr/>
          </p:nvSpPr>
          <p:spPr>
            <a:xfrm>
              <a:off x="0" y="4891594"/>
              <a:ext cx="9144000" cy="2519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grpSp>
      <p:sp>
        <p:nvSpPr>
          <p:cNvPr id="34" name="Shape 34"/>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5" name="Shape 35"/>
          <p:cNvSpPr txBox="1">
            <a:spLocks noGrp="1"/>
          </p:cNvSpPr>
          <p:nvPr>
            <p:ph type="body" idx="1"/>
          </p:nvPr>
        </p:nvSpPr>
        <p:spPr>
          <a:xfrm>
            <a:off x="311700" y="1229875"/>
            <a:ext cx="8520599" cy="33390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6" name="Shape 36"/>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body" idx="1"/>
          </p:nvPr>
        </p:nvSpPr>
        <p:spPr>
          <a:xfrm>
            <a:off x="311700" y="1229975"/>
            <a:ext cx="3999899" cy="3339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0" name="Shape 40"/>
          <p:cNvSpPr txBox="1">
            <a:spLocks noGrp="1"/>
          </p:cNvSpPr>
          <p:nvPr>
            <p:ph type="body" idx="2"/>
          </p:nvPr>
        </p:nvSpPr>
        <p:spPr>
          <a:xfrm>
            <a:off x="4832400" y="1229975"/>
            <a:ext cx="3999899" cy="3339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1" name="Shape 41"/>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pPr>
                <a:spcBef>
                  <a:spcPts val="0"/>
                </a:spcBef>
                <a:buNone/>
              </a:p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4" name="Shape 44"/>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pPr>
                <a:spcBef>
                  <a:spcPts val="0"/>
                </a:spcBef>
                <a:buNone/>
              </a:p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47" name="Shape 47"/>
          <p:cNvSpPr txBox="1">
            <a:spLocks noGrp="1"/>
          </p:cNvSpPr>
          <p:nvPr>
            <p:ph type="body" idx="1"/>
          </p:nvPr>
        </p:nvSpPr>
        <p:spPr>
          <a:xfrm>
            <a:off x="311700" y="1465804"/>
            <a:ext cx="2807999" cy="3103199"/>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8" name="Shape 4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pPr>
                <a:spcBef>
                  <a:spcPts val="0"/>
                </a:spcBef>
                <a:buNone/>
              </a:p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6098378" y="4"/>
            <a:ext cx="3045625" cy="2030570"/>
            <a:chOff x="6098378" y="4"/>
            <a:chExt cx="3045625" cy="2030570"/>
          </a:xfrm>
        </p:grpSpPr>
        <p:sp>
          <p:nvSpPr>
            <p:cNvPr id="51" name="Shape 51"/>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52" name="Shape 52"/>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53" name="Shape 53"/>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54" name="Shape 54"/>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55" name="Shape 55"/>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grpSp>
      <p:sp>
        <p:nvSpPr>
          <p:cNvPr id="56" name="Shape 56"/>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57" name="Shape 5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8"/>
        <p:cNvGrpSpPr/>
        <p:nvPr/>
      </p:nvGrpSpPr>
      <p:grpSpPr>
        <a:xfrm>
          <a:off x="0" y="0"/>
          <a:ext cx="0" cy="0"/>
          <a:chOff x="0" y="0"/>
          <a:chExt cx="0" cy="0"/>
        </a:xfrm>
      </p:grpSpPr>
      <p:sp>
        <p:nvSpPr>
          <p:cNvPr id="59" name="Shape 59"/>
          <p:cNvSpPr/>
          <p:nvPr/>
        </p:nvSpPr>
        <p:spPr>
          <a:xfrm>
            <a:off x="4572000" y="-1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60" name="Shape 6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1" name="Shape 61"/>
          <p:cNvSpPr txBox="1">
            <a:spLocks noGrp="1"/>
          </p:cNvSpPr>
          <p:nvPr>
            <p:ph type="title"/>
          </p:nvPr>
        </p:nvSpPr>
        <p:spPr>
          <a:xfrm>
            <a:off x="265500" y="1151100"/>
            <a:ext cx="4045199" cy="15644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62" name="Shape 62"/>
          <p:cNvSpPr txBox="1">
            <a:spLocks noGrp="1"/>
          </p:cNvSpPr>
          <p:nvPr>
            <p:ph type="subTitle" idx="1"/>
          </p:nvPr>
        </p:nvSpPr>
        <p:spPr>
          <a:xfrm>
            <a:off x="265500" y="2769001"/>
            <a:ext cx="4045199" cy="1269299"/>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63" name="Shape 6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64" name="Shape 64"/>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67" name="Shape 6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pPr>
                <a:spcBef>
                  <a:spcPts val="0"/>
                </a:spcBef>
                <a:buNone/>
              </a:p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lstStyle>
            <a:lvl1pPr>
              <a:spcBef>
                <a:spcPts val="0"/>
              </a:spcBef>
              <a:buClr>
                <a:schemeClr val="dk1"/>
              </a:buClr>
              <a:buSzPct val="100000"/>
              <a:buFont typeface="Roboto"/>
              <a:buNone/>
              <a:defRPr sz="3000">
                <a:solidFill>
                  <a:schemeClr val="dk1"/>
                </a:solidFill>
                <a:latin typeface="Roboto"/>
                <a:ea typeface="Roboto"/>
                <a:cs typeface="Roboto"/>
                <a:sym typeface="Roboto"/>
              </a:defRPr>
            </a:lvl1pPr>
            <a:lvl2pPr>
              <a:spcBef>
                <a:spcPts val="0"/>
              </a:spcBef>
              <a:buClr>
                <a:schemeClr val="dk1"/>
              </a:buClr>
              <a:buSzPct val="100000"/>
              <a:buFont typeface="Roboto"/>
              <a:buNone/>
              <a:defRPr sz="3000">
                <a:solidFill>
                  <a:schemeClr val="dk1"/>
                </a:solidFill>
                <a:latin typeface="Roboto"/>
                <a:ea typeface="Roboto"/>
                <a:cs typeface="Roboto"/>
                <a:sym typeface="Roboto"/>
              </a:defRPr>
            </a:lvl2pPr>
            <a:lvl3pPr>
              <a:spcBef>
                <a:spcPts val="0"/>
              </a:spcBef>
              <a:buClr>
                <a:schemeClr val="dk1"/>
              </a:buClr>
              <a:buSzPct val="100000"/>
              <a:buFont typeface="Roboto"/>
              <a:buNone/>
              <a:defRPr sz="3000">
                <a:solidFill>
                  <a:schemeClr val="dk1"/>
                </a:solidFill>
                <a:latin typeface="Roboto"/>
                <a:ea typeface="Roboto"/>
                <a:cs typeface="Roboto"/>
                <a:sym typeface="Roboto"/>
              </a:defRPr>
            </a:lvl3pPr>
            <a:lvl4pPr>
              <a:spcBef>
                <a:spcPts val="0"/>
              </a:spcBef>
              <a:buClr>
                <a:schemeClr val="dk1"/>
              </a:buClr>
              <a:buSzPct val="100000"/>
              <a:buFont typeface="Roboto"/>
              <a:buNone/>
              <a:defRPr sz="3000">
                <a:solidFill>
                  <a:schemeClr val="dk1"/>
                </a:solidFill>
                <a:latin typeface="Roboto"/>
                <a:ea typeface="Roboto"/>
                <a:cs typeface="Roboto"/>
                <a:sym typeface="Roboto"/>
              </a:defRPr>
            </a:lvl4pPr>
            <a:lvl5pPr>
              <a:spcBef>
                <a:spcPts val="0"/>
              </a:spcBef>
              <a:buClr>
                <a:schemeClr val="dk1"/>
              </a:buClr>
              <a:buSzPct val="100000"/>
              <a:buFont typeface="Roboto"/>
              <a:buNone/>
              <a:defRPr sz="3000">
                <a:solidFill>
                  <a:schemeClr val="dk1"/>
                </a:solidFill>
                <a:latin typeface="Roboto"/>
                <a:ea typeface="Roboto"/>
                <a:cs typeface="Roboto"/>
                <a:sym typeface="Roboto"/>
              </a:defRPr>
            </a:lvl5pPr>
            <a:lvl6pPr>
              <a:spcBef>
                <a:spcPts val="0"/>
              </a:spcBef>
              <a:buClr>
                <a:schemeClr val="dk1"/>
              </a:buClr>
              <a:buSzPct val="100000"/>
              <a:buFont typeface="Roboto"/>
              <a:buNone/>
              <a:defRPr sz="3000">
                <a:solidFill>
                  <a:schemeClr val="dk1"/>
                </a:solidFill>
                <a:latin typeface="Roboto"/>
                <a:ea typeface="Roboto"/>
                <a:cs typeface="Roboto"/>
                <a:sym typeface="Roboto"/>
              </a:defRPr>
            </a:lvl6pPr>
            <a:lvl7pPr>
              <a:spcBef>
                <a:spcPts val="0"/>
              </a:spcBef>
              <a:buClr>
                <a:schemeClr val="dk1"/>
              </a:buClr>
              <a:buSzPct val="100000"/>
              <a:buFont typeface="Roboto"/>
              <a:buNone/>
              <a:defRPr sz="3000">
                <a:solidFill>
                  <a:schemeClr val="dk1"/>
                </a:solidFill>
                <a:latin typeface="Roboto"/>
                <a:ea typeface="Roboto"/>
                <a:cs typeface="Roboto"/>
                <a:sym typeface="Roboto"/>
              </a:defRPr>
            </a:lvl7pPr>
            <a:lvl8pPr>
              <a:spcBef>
                <a:spcPts val="0"/>
              </a:spcBef>
              <a:buClr>
                <a:schemeClr val="dk1"/>
              </a:buClr>
              <a:buSzPct val="100000"/>
              <a:buFont typeface="Roboto"/>
              <a:buNone/>
              <a:defRPr sz="3000">
                <a:solidFill>
                  <a:schemeClr val="dk1"/>
                </a:solidFill>
                <a:latin typeface="Roboto"/>
                <a:ea typeface="Roboto"/>
                <a:cs typeface="Roboto"/>
                <a:sym typeface="Roboto"/>
              </a:defRPr>
            </a:lvl8pPr>
            <a:lvl9pPr>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6" name="Shape 6"/>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8460431" y="465119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lt1"/>
                </a:solidFill>
                <a:latin typeface="Roboto"/>
                <a:ea typeface="Roboto"/>
                <a:cs typeface="Roboto"/>
                <a:sym typeface="Roboto"/>
              </a:rPr>
              <a:pPr algn="r">
                <a:spcBef>
                  <a:spcPts val="0"/>
                </a:spcBef>
                <a:buNone/>
              </a:p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hyperlink" Target="https://www.fcc.gov/disability" TargetMode="External"/><Relationship Id="rId13" Type="http://schemas.openxmlformats.org/officeDocument/2006/relationships/hyperlink" Target="http://www.wypanda.com/" TargetMode="External"/><Relationship Id="rId18" Type="http://schemas.openxmlformats.org/officeDocument/2006/relationships/hyperlink" Target="http://edu.wyoming.gov/in-the-classroom/special-programs/deaf-outreach-services/" TargetMode="External"/><Relationship Id="rId3" Type="http://schemas.openxmlformats.org/officeDocument/2006/relationships/hyperlink" Target="http://www.ada.gov/" TargetMode="External"/><Relationship Id="rId21" Type="http://schemas.openxmlformats.org/officeDocument/2006/relationships/hyperlink" Target="http://www.wilr.org/" TargetMode="External"/><Relationship Id="rId7" Type="http://schemas.openxmlformats.org/officeDocument/2006/relationships/hyperlink" Target="http://www.eeoc.gov/laws/types/disability.cfm" TargetMode="External"/><Relationship Id="rId12" Type="http://schemas.openxmlformats.org/officeDocument/2006/relationships/hyperlink" Target="https://nad.org/issues/about-law-and-advocacy-center" TargetMode="External"/><Relationship Id="rId17" Type="http://schemas.openxmlformats.org/officeDocument/2006/relationships/hyperlink" Target="http://www.eac.gov/voter_resources/resources_for_voters_with_disabilities.aspx" TargetMode="External"/><Relationship Id="rId2" Type="http://schemas.openxmlformats.org/officeDocument/2006/relationships/hyperlink" Target="http://airconsumer.ost.dot.gov/ACAAcomplaint.htm" TargetMode="External"/><Relationship Id="rId16" Type="http://schemas.openxmlformats.org/officeDocument/2006/relationships/hyperlink" Target="http://idea.ed.gov/explore/home" TargetMode="External"/><Relationship Id="rId20" Type="http://schemas.openxmlformats.org/officeDocument/2006/relationships/hyperlink" Target="http://www.wyhandsandvoices.org/" TargetMode="External"/><Relationship Id="rId1" Type="http://schemas.openxmlformats.org/officeDocument/2006/relationships/slideLayout" Target="../slideLayouts/slideLayout11.xml"/><Relationship Id="rId6" Type="http://schemas.openxmlformats.org/officeDocument/2006/relationships/hyperlink" Target="http://wyomingworkforce.org/workers/vr/relay/" TargetMode="External"/><Relationship Id="rId11" Type="http://schemas.openxmlformats.org/officeDocument/2006/relationships/hyperlink" Target="http://www.lawyoming.org/" TargetMode="External"/><Relationship Id="rId5" Type="http://schemas.openxmlformats.org/officeDocument/2006/relationships/hyperlink" Target="http://wyomingworkforce.org/workers/vr/" TargetMode="External"/><Relationship Id="rId15" Type="http://schemas.openxmlformats.org/officeDocument/2006/relationships/hyperlink" Target="http://www.adainformation.org/" TargetMode="External"/><Relationship Id="rId10" Type="http://schemas.openxmlformats.org/officeDocument/2006/relationships/hyperlink" Target="https://askjan.org/" TargetMode="External"/><Relationship Id="rId19" Type="http://schemas.openxmlformats.org/officeDocument/2006/relationships/hyperlink" Target="http://www.wyomingehdi.org/" TargetMode="External"/><Relationship Id="rId4" Type="http://schemas.openxmlformats.org/officeDocument/2006/relationships/hyperlink" Target="https://www.disability.gov/resource/disability-govs-guide-disability-rights-laws/" TargetMode="External"/><Relationship Id="rId9" Type="http://schemas.openxmlformats.org/officeDocument/2006/relationships/hyperlink" Target="http://www.hearingloss.org/" TargetMode="External"/><Relationship Id="rId14" Type="http://schemas.openxmlformats.org/officeDocument/2006/relationships/hyperlink" Target="http://www.rid.org/" TargetMode="External"/><Relationship Id="rId22" Type="http://schemas.openxmlformats.org/officeDocument/2006/relationships/hyperlink" Target="http://www.wysi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additudemag.com/topic/adhd-learning-disabilities/school-accommodations.html"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hyperlink" Target="http://www.additudemag.com/topic/adhd-learning-disabilities/school-help.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38899" y="0"/>
            <a:ext cx="9613650" cy="51107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752700" y="699900"/>
            <a:ext cx="7592999" cy="2469299"/>
          </a:xfrm>
          <a:prstGeom prst="rect">
            <a:avLst/>
          </a:prstGeom>
          <a:noFill/>
          <a:ln>
            <a:noFill/>
          </a:ln>
        </p:spPr>
        <p:txBody>
          <a:bodyPr lIns="91425" tIns="91425" rIns="91425" bIns="91425" anchor="ctr" anchorCtr="0">
            <a:noAutofit/>
          </a:bodyPr>
          <a:lstStyle/>
          <a:p>
            <a:pPr algn="ctr">
              <a:spcBef>
                <a:spcPts val="0"/>
              </a:spcBef>
              <a:buNone/>
            </a:pPr>
            <a:r>
              <a:rPr lang="en" sz="3600">
                <a:solidFill>
                  <a:srgbClr val="FF00FF"/>
                </a:solidFill>
              </a:rPr>
              <a:t>List three differences between an IEP and section 504 </a:t>
            </a:r>
          </a:p>
        </p:txBody>
      </p:sp>
      <p:pic>
        <p:nvPicPr>
          <p:cNvPr id="135" name="Shape 135"/>
          <p:cNvPicPr preferRelativeResize="0"/>
          <p:nvPr/>
        </p:nvPicPr>
        <p:blipFill>
          <a:blip r:embed="rId3">
            <a:alphaModFix/>
          </a:blip>
          <a:stretch>
            <a:fillRect/>
          </a:stretch>
        </p:blipFill>
        <p:spPr>
          <a:xfrm>
            <a:off x="4930850" y="2843550"/>
            <a:ext cx="2438400" cy="17145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0" y="0"/>
            <a:ext cx="9098399" cy="3915299"/>
          </a:xfrm>
          <a:prstGeom prst="rect">
            <a:avLst/>
          </a:prstGeom>
          <a:noFill/>
          <a:ln>
            <a:noFill/>
          </a:ln>
        </p:spPr>
        <p:txBody>
          <a:bodyPr lIns="91425" tIns="91425" rIns="91425" bIns="91425" anchor="ctr" anchorCtr="0">
            <a:noAutofit/>
          </a:bodyPr>
          <a:lstStyle/>
          <a:p>
            <a:pPr lvl="0" algn="ctr" rtl="0">
              <a:spcBef>
                <a:spcPts val="0"/>
              </a:spcBef>
              <a:buNone/>
            </a:pPr>
            <a:r>
              <a:rPr lang="en" sz="1100">
                <a:latin typeface="Times New Roman"/>
                <a:ea typeface="Times New Roman"/>
                <a:cs typeface="Times New Roman"/>
                <a:sym typeface="Times New Roman"/>
              </a:rPr>
              <a:t> </a:t>
            </a:r>
            <a:r>
              <a:rPr lang="en" sz="3600">
                <a:solidFill>
                  <a:srgbClr val="FF0000"/>
                </a:solidFill>
                <a:latin typeface="Comic Sans MS"/>
                <a:ea typeface="Comic Sans MS"/>
                <a:cs typeface="Comic Sans MS"/>
                <a:sym typeface="Comic Sans MS"/>
              </a:rPr>
              <a:t>You have difficulty communicating Face-to-Face. List five (5) other methods of communicating </a:t>
            </a:r>
          </a:p>
        </p:txBody>
      </p:sp>
      <p:pic>
        <p:nvPicPr>
          <p:cNvPr id="141" name="Shape 141"/>
          <p:cNvPicPr preferRelativeResize="0"/>
          <p:nvPr/>
        </p:nvPicPr>
        <p:blipFill>
          <a:blip r:embed="rId3">
            <a:alphaModFix/>
          </a:blip>
          <a:stretch>
            <a:fillRect/>
          </a:stretch>
        </p:blipFill>
        <p:spPr>
          <a:xfrm>
            <a:off x="2885375" y="2994775"/>
            <a:ext cx="2951399" cy="18478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0" y="0"/>
            <a:ext cx="9089399" cy="3000000"/>
          </a:xfrm>
          <a:prstGeom prst="rect">
            <a:avLst/>
          </a:prstGeom>
          <a:noFill/>
          <a:ln>
            <a:noFill/>
          </a:ln>
        </p:spPr>
        <p:txBody>
          <a:bodyPr lIns="91425" tIns="91425" rIns="91425" bIns="91425" anchor="ctr" anchorCtr="0">
            <a:noAutofit/>
          </a:bodyPr>
          <a:lstStyle/>
          <a:p>
            <a:pPr lvl="0" algn="ctr" rtl="0">
              <a:spcBef>
                <a:spcPts val="0"/>
              </a:spcBef>
              <a:buNone/>
            </a:pPr>
            <a:r>
              <a:rPr lang="en" sz="3600">
                <a:latin typeface="Times New Roman"/>
                <a:ea typeface="Times New Roman"/>
                <a:cs typeface="Times New Roman"/>
                <a:sym typeface="Times New Roman"/>
              </a:rPr>
              <a:t>Who decides what type of auxiliary aid should be provided?</a:t>
            </a:r>
          </a:p>
        </p:txBody>
      </p:sp>
      <p:pic>
        <p:nvPicPr>
          <p:cNvPr id="147" name="Shape 147"/>
          <p:cNvPicPr preferRelativeResize="0"/>
          <p:nvPr/>
        </p:nvPicPr>
        <p:blipFill>
          <a:blip r:embed="rId3">
            <a:alphaModFix/>
          </a:blip>
          <a:stretch>
            <a:fillRect/>
          </a:stretch>
        </p:blipFill>
        <p:spPr>
          <a:xfrm>
            <a:off x="2000625" y="2900600"/>
            <a:ext cx="4767150" cy="14287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0" y="-54475"/>
            <a:ext cx="8902800" cy="3338400"/>
          </a:xfrm>
          <a:prstGeom prst="rect">
            <a:avLst/>
          </a:prstGeom>
          <a:noFill/>
          <a:ln>
            <a:noFill/>
          </a:ln>
        </p:spPr>
        <p:txBody>
          <a:bodyPr lIns="91425" tIns="91425" rIns="91425" bIns="91425" anchor="ctr" anchorCtr="0">
            <a:noAutofit/>
          </a:bodyPr>
          <a:lstStyle/>
          <a:p>
            <a:pPr lvl="0" algn="ctr" rtl="0">
              <a:spcBef>
                <a:spcPts val="0"/>
              </a:spcBef>
              <a:buNone/>
            </a:pPr>
            <a:r>
              <a:rPr lang="en" sz="3600">
                <a:solidFill>
                  <a:srgbClr val="3C78D8"/>
                </a:solidFill>
                <a:latin typeface="Times New Roman"/>
                <a:ea typeface="Times New Roman"/>
                <a:cs typeface="Times New Roman"/>
                <a:sym typeface="Times New Roman"/>
              </a:rPr>
              <a:t>Must an employer provide reasonable accommodation, such as a sign language interpreter or real-time CART captioning service, so an employee may attend training programs? Yes/ no?</a:t>
            </a:r>
            <a:r>
              <a:rPr lang="en" sz="3600">
                <a:latin typeface="Times New Roman"/>
                <a:ea typeface="Times New Roman"/>
                <a:cs typeface="Times New Roman"/>
                <a:sym typeface="Times New Roman"/>
              </a:rPr>
              <a:t> </a:t>
            </a:r>
          </a:p>
        </p:txBody>
      </p:sp>
      <p:pic>
        <p:nvPicPr>
          <p:cNvPr id="153" name="Shape 153"/>
          <p:cNvPicPr preferRelativeResize="0"/>
          <p:nvPr/>
        </p:nvPicPr>
        <p:blipFill>
          <a:blip r:embed="rId3">
            <a:alphaModFix/>
          </a:blip>
          <a:stretch>
            <a:fillRect/>
          </a:stretch>
        </p:blipFill>
        <p:spPr>
          <a:xfrm>
            <a:off x="6396100" y="2758462"/>
            <a:ext cx="2057400" cy="221932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0" y="0"/>
            <a:ext cx="8988299" cy="3314700"/>
          </a:xfrm>
          <a:prstGeom prst="rect">
            <a:avLst/>
          </a:prstGeom>
          <a:noFill/>
          <a:ln>
            <a:noFill/>
          </a:ln>
        </p:spPr>
        <p:txBody>
          <a:bodyPr lIns="91425" tIns="91425" rIns="91425" bIns="91425" anchor="ctr" anchorCtr="0">
            <a:noAutofit/>
          </a:bodyPr>
          <a:lstStyle/>
          <a:p>
            <a:pPr lvl="0" algn="ctr" rtl="0">
              <a:spcBef>
                <a:spcPts val="0"/>
              </a:spcBef>
              <a:buNone/>
            </a:pPr>
            <a:r>
              <a:rPr lang="en" sz="4800">
                <a:solidFill>
                  <a:srgbClr val="0000FF"/>
                </a:solidFill>
                <a:latin typeface="Times New Roman"/>
                <a:ea typeface="Times New Roman"/>
                <a:cs typeface="Times New Roman"/>
                <a:sym typeface="Times New Roman"/>
              </a:rPr>
              <a:t>Who is responsible for writing your IEP (Individual Education Plan)?  Can you write in your own requests? Yes/ No?</a:t>
            </a:r>
          </a:p>
        </p:txBody>
      </p:sp>
      <p:pic>
        <p:nvPicPr>
          <p:cNvPr id="159" name="Shape 159"/>
          <p:cNvPicPr preferRelativeResize="0"/>
          <p:nvPr/>
        </p:nvPicPr>
        <p:blipFill>
          <a:blip r:embed="rId3">
            <a:alphaModFix/>
          </a:blip>
          <a:stretch>
            <a:fillRect/>
          </a:stretch>
        </p:blipFill>
        <p:spPr>
          <a:xfrm>
            <a:off x="5771500" y="3090050"/>
            <a:ext cx="3067550" cy="20534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p:nvPr/>
        </p:nvSpPr>
        <p:spPr>
          <a:xfrm>
            <a:off x="494375" y="-370425"/>
            <a:ext cx="8389200" cy="3540899"/>
          </a:xfrm>
          <a:prstGeom prst="rect">
            <a:avLst/>
          </a:prstGeom>
          <a:noFill/>
          <a:ln>
            <a:noFill/>
          </a:ln>
        </p:spPr>
        <p:txBody>
          <a:bodyPr lIns="91425" tIns="91425" rIns="91425" bIns="91425" anchor="ctr" anchorCtr="0">
            <a:noAutofit/>
          </a:bodyPr>
          <a:lstStyle/>
          <a:p>
            <a:pPr lvl="0" algn="ctr" rtl="0">
              <a:spcBef>
                <a:spcPts val="0"/>
              </a:spcBef>
              <a:buNone/>
            </a:pPr>
            <a:r>
              <a:rPr lang="en" sz="3600">
                <a:solidFill>
                  <a:srgbClr val="FF0000"/>
                </a:solidFill>
                <a:latin typeface="Times New Roman"/>
                <a:ea typeface="Times New Roman"/>
                <a:cs typeface="Times New Roman"/>
                <a:sym typeface="Times New Roman"/>
              </a:rPr>
              <a:t>Hospitals, businesses, agencies, etc. must provide auxiliary aids/services (ex. interpreters) for effective communication to Deaf family members of hearing customer/patient? True or False.  </a:t>
            </a:r>
          </a:p>
        </p:txBody>
      </p:sp>
      <p:pic>
        <p:nvPicPr>
          <p:cNvPr id="165" name="Shape 165"/>
          <p:cNvPicPr preferRelativeResize="0"/>
          <p:nvPr/>
        </p:nvPicPr>
        <p:blipFill>
          <a:blip r:embed="rId3">
            <a:alphaModFix/>
          </a:blip>
          <a:stretch>
            <a:fillRect/>
          </a:stretch>
        </p:blipFill>
        <p:spPr>
          <a:xfrm>
            <a:off x="995300" y="3041575"/>
            <a:ext cx="7252398" cy="20184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0" y="0"/>
            <a:ext cx="8677200" cy="4147799"/>
          </a:xfrm>
          <a:prstGeom prst="rect">
            <a:avLst/>
          </a:prstGeom>
          <a:noFill/>
          <a:ln>
            <a:noFill/>
          </a:ln>
        </p:spPr>
        <p:txBody>
          <a:bodyPr lIns="91425" tIns="91425" rIns="91425" bIns="91425" anchor="ctr" anchorCtr="0">
            <a:noAutofit/>
          </a:bodyPr>
          <a:lstStyle/>
          <a:p>
            <a:pPr lvl="0" algn="ctr" rtl="0">
              <a:spcBef>
                <a:spcPts val="0"/>
              </a:spcBef>
              <a:buNone/>
            </a:pPr>
            <a:r>
              <a:rPr lang="en" sz="4800">
                <a:solidFill>
                  <a:srgbClr val="9900FF"/>
                </a:solidFill>
                <a:latin typeface="Times New Roman"/>
                <a:ea typeface="Times New Roman"/>
                <a:cs typeface="Times New Roman"/>
                <a:sym typeface="Times New Roman"/>
              </a:rPr>
              <a:t>The ADA requires that interpreters be certified? (True or False)</a:t>
            </a:r>
          </a:p>
        </p:txBody>
      </p:sp>
      <p:pic>
        <p:nvPicPr>
          <p:cNvPr id="171" name="Shape 171"/>
          <p:cNvPicPr preferRelativeResize="0"/>
          <p:nvPr/>
        </p:nvPicPr>
        <p:blipFill>
          <a:blip r:embed="rId3">
            <a:alphaModFix/>
          </a:blip>
          <a:stretch>
            <a:fillRect/>
          </a:stretch>
        </p:blipFill>
        <p:spPr>
          <a:xfrm>
            <a:off x="6260662" y="2753825"/>
            <a:ext cx="2219325" cy="20574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p:nvPr/>
        </p:nvSpPr>
        <p:spPr>
          <a:xfrm>
            <a:off x="0" y="0"/>
            <a:ext cx="9089399" cy="5027399"/>
          </a:xfrm>
          <a:prstGeom prst="rect">
            <a:avLst/>
          </a:prstGeom>
          <a:noFill/>
          <a:ln>
            <a:noFill/>
          </a:ln>
        </p:spPr>
        <p:txBody>
          <a:bodyPr lIns="91425" tIns="91425" rIns="91425" bIns="91425" anchor="ctr" anchorCtr="0">
            <a:noAutofit/>
          </a:bodyPr>
          <a:lstStyle/>
          <a:p>
            <a:pPr algn="ctr" rtl="0">
              <a:spcBef>
                <a:spcPts val="0"/>
              </a:spcBef>
              <a:buNone/>
            </a:pPr>
            <a:r>
              <a:rPr lang="en" sz="3600">
                <a:solidFill>
                  <a:srgbClr val="6AA84F"/>
                </a:solidFill>
                <a:latin typeface="Times New Roman"/>
                <a:ea typeface="Times New Roman"/>
                <a:cs typeface="Times New Roman"/>
                <a:sym typeface="Times New Roman"/>
              </a:rPr>
              <a:t>The police are required to provide an interpreter when they stop a deaf person for speeding</a:t>
            </a:r>
            <a:r>
              <a:rPr lang="en" sz="3600">
                <a:solidFill>
                  <a:srgbClr val="93C47D"/>
                </a:solidFill>
                <a:latin typeface="Times New Roman"/>
                <a:ea typeface="Times New Roman"/>
                <a:cs typeface="Times New Roman"/>
                <a:sym typeface="Times New Roman"/>
              </a:rPr>
              <a:t> </a:t>
            </a:r>
          </a:p>
          <a:p>
            <a:pPr lvl="0" algn="ctr" rtl="0">
              <a:spcBef>
                <a:spcPts val="0"/>
              </a:spcBef>
              <a:buNone/>
            </a:pPr>
            <a:r>
              <a:rPr lang="en" sz="3600">
                <a:latin typeface="Times New Roman"/>
                <a:ea typeface="Times New Roman"/>
                <a:cs typeface="Times New Roman"/>
                <a:sym typeface="Times New Roman"/>
              </a:rPr>
              <a:t>True or False? </a:t>
            </a:r>
          </a:p>
        </p:txBody>
      </p:sp>
      <p:pic>
        <p:nvPicPr>
          <p:cNvPr id="177" name="Shape 177"/>
          <p:cNvPicPr preferRelativeResize="0"/>
          <p:nvPr/>
        </p:nvPicPr>
        <p:blipFill>
          <a:blip r:embed="rId3">
            <a:alphaModFix/>
          </a:blip>
          <a:stretch>
            <a:fillRect/>
          </a:stretch>
        </p:blipFill>
        <p:spPr>
          <a:xfrm>
            <a:off x="5864100" y="3227187"/>
            <a:ext cx="2667000" cy="149542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p:nvPr/>
        </p:nvSpPr>
        <p:spPr>
          <a:xfrm>
            <a:off x="653675" y="145250"/>
            <a:ext cx="7738499" cy="3545700"/>
          </a:xfrm>
          <a:prstGeom prst="rect">
            <a:avLst/>
          </a:prstGeom>
          <a:noFill/>
          <a:ln>
            <a:noFill/>
          </a:ln>
        </p:spPr>
        <p:txBody>
          <a:bodyPr lIns="91425" tIns="91425" rIns="91425" bIns="91425" anchor="t" anchorCtr="0">
            <a:noAutofit/>
          </a:bodyPr>
          <a:lstStyle/>
          <a:p>
            <a:pPr algn="ctr" rtl="0">
              <a:spcBef>
                <a:spcPts val="0"/>
              </a:spcBef>
              <a:buNone/>
            </a:pPr>
            <a:r>
              <a:rPr lang="en" sz="4800">
                <a:solidFill>
                  <a:srgbClr val="741B47"/>
                </a:solidFill>
              </a:rPr>
              <a:t>If you are on a 504 plan you can automatically qualify for an IEP</a:t>
            </a:r>
          </a:p>
          <a:p>
            <a:pPr algn="ctr">
              <a:spcBef>
                <a:spcPts val="0"/>
              </a:spcBef>
              <a:buNone/>
            </a:pPr>
            <a:r>
              <a:rPr lang="en" sz="4800">
                <a:solidFill>
                  <a:srgbClr val="741B47"/>
                </a:solidFill>
              </a:rPr>
              <a:t>True/ False</a:t>
            </a:r>
          </a:p>
        </p:txBody>
      </p:sp>
      <p:pic>
        <p:nvPicPr>
          <p:cNvPr id="183" name="Shape 183"/>
          <p:cNvPicPr preferRelativeResize="0"/>
          <p:nvPr/>
        </p:nvPicPr>
        <p:blipFill>
          <a:blip r:embed="rId3">
            <a:alphaModFix/>
          </a:blip>
          <a:stretch>
            <a:fillRect/>
          </a:stretch>
        </p:blipFill>
        <p:spPr>
          <a:xfrm>
            <a:off x="2476000" y="3364950"/>
            <a:ext cx="4489849" cy="13716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p:nvPr/>
        </p:nvSpPr>
        <p:spPr>
          <a:xfrm>
            <a:off x="1155475" y="706500"/>
            <a:ext cx="6708299" cy="2918400"/>
          </a:xfrm>
          <a:prstGeom prst="rect">
            <a:avLst/>
          </a:prstGeom>
          <a:noFill/>
          <a:ln>
            <a:noFill/>
          </a:ln>
        </p:spPr>
        <p:txBody>
          <a:bodyPr lIns="91425" tIns="91425" rIns="91425" bIns="91425" anchor="t" anchorCtr="0">
            <a:noAutofit/>
          </a:bodyPr>
          <a:lstStyle/>
          <a:p>
            <a:pPr algn="ctr" rtl="0">
              <a:lnSpc>
                <a:spcPct val="120000"/>
              </a:lnSpc>
              <a:spcBef>
                <a:spcPts val="1400"/>
              </a:spcBef>
              <a:spcAft>
                <a:spcPts val="400"/>
              </a:spcAft>
              <a:buNone/>
            </a:pPr>
            <a:r>
              <a:rPr lang="en" sz="3600" b="1">
                <a:solidFill>
                  <a:srgbClr val="002C5F"/>
                </a:solidFill>
                <a:highlight>
                  <a:srgbClr val="FFFFFF"/>
                </a:highlight>
                <a:latin typeface="Comic Sans MS"/>
                <a:ea typeface="Comic Sans MS"/>
                <a:cs typeface="Comic Sans MS"/>
                <a:sym typeface="Comic Sans MS"/>
              </a:rPr>
              <a:t>Is hearing loss a disability under the ADA?</a:t>
            </a:r>
          </a:p>
          <a:p>
            <a:pPr algn="ctr" rtl="0">
              <a:lnSpc>
                <a:spcPct val="120000"/>
              </a:lnSpc>
              <a:spcBef>
                <a:spcPts val="1400"/>
              </a:spcBef>
              <a:spcAft>
                <a:spcPts val="400"/>
              </a:spcAft>
              <a:buNone/>
            </a:pPr>
            <a:r>
              <a:rPr lang="en" sz="3600" b="1">
                <a:solidFill>
                  <a:srgbClr val="002C5F"/>
                </a:solidFill>
                <a:highlight>
                  <a:srgbClr val="FFFFFF"/>
                </a:highlight>
                <a:latin typeface="Comic Sans MS"/>
                <a:ea typeface="Comic Sans MS"/>
                <a:cs typeface="Comic Sans MS"/>
                <a:sym typeface="Comic Sans MS"/>
              </a:rPr>
              <a:t>Yes/No/Maybe</a:t>
            </a:r>
          </a:p>
          <a:p>
            <a:pPr algn="ctr">
              <a:spcBef>
                <a:spcPts val="0"/>
              </a:spcBef>
              <a:buNone/>
            </a:pPr>
            <a:endParaRPr/>
          </a:p>
        </p:txBody>
      </p:sp>
      <p:pic>
        <p:nvPicPr>
          <p:cNvPr id="189" name="Shape 189"/>
          <p:cNvPicPr preferRelativeResize="0"/>
          <p:nvPr/>
        </p:nvPicPr>
        <p:blipFill>
          <a:blip r:embed="rId3">
            <a:alphaModFix/>
          </a:blip>
          <a:stretch>
            <a:fillRect/>
          </a:stretch>
        </p:blipFill>
        <p:spPr>
          <a:xfrm>
            <a:off x="6148112" y="2668862"/>
            <a:ext cx="2143125" cy="21431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p:nvPr/>
        </p:nvSpPr>
        <p:spPr>
          <a:xfrm>
            <a:off x="1618700" y="630375"/>
            <a:ext cx="7439699" cy="3774300"/>
          </a:xfrm>
          <a:prstGeom prst="rect">
            <a:avLst/>
          </a:prstGeom>
          <a:noFill/>
          <a:ln>
            <a:noFill/>
          </a:ln>
        </p:spPr>
        <p:txBody>
          <a:bodyPr lIns="91425" tIns="91425" rIns="91425" bIns="91425" anchor="ctr" anchorCtr="0">
            <a:noAutofit/>
          </a:bodyPr>
          <a:lstStyle/>
          <a:p>
            <a:pPr lvl="0" algn="ctr" rtl="0">
              <a:spcBef>
                <a:spcPts val="0"/>
              </a:spcBef>
              <a:buNone/>
            </a:pPr>
            <a:r>
              <a:rPr lang="en" sz="4800">
                <a:solidFill>
                  <a:srgbClr val="4A86E8"/>
                </a:solidFill>
                <a:latin typeface="Times New Roman"/>
                <a:ea typeface="Times New Roman"/>
                <a:cs typeface="Times New Roman"/>
                <a:sym typeface="Times New Roman"/>
              </a:rPr>
              <a:t>What is one thing that is important to know to be an effective self-advocate?</a:t>
            </a:r>
          </a:p>
        </p:txBody>
      </p:sp>
      <p:pic>
        <p:nvPicPr>
          <p:cNvPr id="87" name="Shape 87"/>
          <p:cNvPicPr preferRelativeResize="0"/>
          <p:nvPr/>
        </p:nvPicPr>
        <p:blipFill>
          <a:blip r:embed="rId3">
            <a:alphaModFix/>
          </a:blip>
          <a:stretch>
            <a:fillRect/>
          </a:stretch>
        </p:blipFill>
        <p:spPr>
          <a:xfrm>
            <a:off x="71650" y="50375"/>
            <a:ext cx="1981200" cy="238125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p:nvPr/>
        </p:nvSpPr>
        <p:spPr>
          <a:xfrm>
            <a:off x="0" y="0"/>
            <a:ext cx="9066299" cy="3000000"/>
          </a:xfrm>
          <a:prstGeom prst="rect">
            <a:avLst/>
          </a:prstGeom>
          <a:noFill/>
          <a:ln>
            <a:noFill/>
          </a:ln>
        </p:spPr>
        <p:txBody>
          <a:bodyPr lIns="91425" tIns="91425" rIns="91425" bIns="91425" anchor="ctr" anchorCtr="0">
            <a:noAutofit/>
          </a:bodyPr>
          <a:lstStyle/>
          <a:p>
            <a:pPr algn="ctr" rtl="0">
              <a:spcBef>
                <a:spcPts val="0"/>
              </a:spcBef>
              <a:buNone/>
            </a:pPr>
            <a:r>
              <a:rPr lang="en" sz="3600">
                <a:solidFill>
                  <a:srgbClr val="0000FF"/>
                </a:solidFill>
                <a:latin typeface="Times New Roman"/>
                <a:ea typeface="Times New Roman"/>
                <a:cs typeface="Times New Roman"/>
                <a:sym typeface="Times New Roman"/>
              </a:rPr>
              <a:t>In an employment setting, the employer is required to purchase a prescribed hearing device (e.g., hearing aid or cochlear implant) as a reasonable accommodation </a:t>
            </a:r>
          </a:p>
          <a:p>
            <a:pPr lvl="0" algn="ctr" rtl="0">
              <a:spcBef>
                <a:spcPts val="0"/>
              </a:spcBef>
              <a:buNone/>
            </a:pPr>
            <a:r>
              <a:rPr lang="en" sz="3600">
                <a:solidFill>
                  <a:srgbClr val="0000FF"/>
                </a:solidFill>
                <a:latin typeface="Times New Roman"/>
                <a:ea typeface="Times New Roman"/>
                <a:cs typeface="Times New Roman"/>
                <a:sym typeface="Times New Roman"/>
              </a:rPr>
              <a:t>True/ False ? </a:t>
            </a:r>
          </a:p>
        </p:txBody>
      </p:sp>
      <p:pic>
        <p:nvPicPr>
          <p:cNvPr id="195" name="Shape 195"/>
          <p:cNvPicPr preferRelativeResize="0"/>
          <p:nvPr/>
        </p:nvPicPr>
        <p:blipFill>
          <a:blip r:embed="rId3">
            <a:alphaModFix/>
          </a:blip>
          <a:stretch>
            <a:fillRect/>
          </a:stretch>
        </p:blipFill>
        <p:spPr>
          <a:xfrm>
            <a:off x="5576750" y="2950462"/>
            <a:ext cx="2457450" cy="185737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10697"/>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SELF-ADVOCACY RESOURCE LIST</a:t>
            </a:r>
            <a:endParaRPr kumimoji="0" lang="en-US" sz="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Air Carrier Access:  </a:t>
            </a:r>
            <a:r>
              <a:rPr kumimoji="0" lang="en-US" sz="12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hlinkClick r:id="rId2"/>
              </a:rPr>
              <a:t>http://airconsumer.ost.dot.gov/ACAAcomplaint.htm</a:t>
            </a:r>
            <a:endParaRPr kumimoji="0" lang="en-US" sz="6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Department of Justice (ADA):</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http://www.ada.gov/</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Disability Rights Laws: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https://www.disability.gov/resource/disability-govs-guide-disability-rights-laws/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Division of Vocational Rehabilitation (DVR):</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http://wyomingworkforce.org/workers/vr/</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DVR Deaf Services &amp; Wyoming Relay:</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6"/>
              </a:rPr>
              <a:t>http://wyomingworkforce.org/workers/vr/relay/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Equal Employment Opportunity Commission (EEOC):</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7"/>
              </a:rPr>
              <a:t>http://www.eeoc.gov/laws/types/disability.cfm</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Federal Communications Commission (captioning, telecommunications):</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8"/>
              </a:rPr>
              <a:t>https://www.fcc.gov/disability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Hearing Loss Association of America (HLAA):</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9"/>
              </a:rPr>
              <a:t>http://www.hearingloss.org/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Job Accommodation Network (JAN):</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0"/>
              </a:rPr>
              <a:t>https://askjan.org/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Legal Aid of Wyoming, Inc.:</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1"/>
              </a:rPr>
              <a:t>http://www.lawyoming.org/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National Association of the Deaf (NAD):</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2"/>
              </a:rPr>
              <a:t>https://nad.org/issues/about-law-and-advocacy-center</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Protection and Advocacy (P&amp;A)/Client Assistance Program (CAP):</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3"/>
              </a:rPr>
              <a:t>http://www.wypanda.com/</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Registry of Interpreters for the Deaf (RID):</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4"/>
              </a:rPr>
              <a:t>http://www.rid.org/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Rocky Mountain ADA Center:</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5"/>
              </a:rPr>
              <a:t>http://www.adainformation.org/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U.S. Department of Education (IDEA):</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6"/>
              </a:rPr>
              <a:t>http://idea.ed.gov/explore/home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U.S. Department of Housing and Urban Development (Fair Housing Act):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https://www.disability.gov/resource/disability-govs-guide-disability-rights-laws/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Voter Resources: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7"/>
              </a:rPr>
              <a:t>http://www.eac.gov/voter_resources/resources_for_voters_with_disabilities.aspx</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Wyoming Department of Education, Outreach Services for the Deaf and Hard of Hearing: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8"/>
              </a:rPr>
              <a:t>http://edu.wyoming.gov/in-the-classroom/special-programs/deaf-outreach-services/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Wyoming Early Detection and Intervention:</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9"/>
              </a:rPr>
              <a:t>http://www.wyomingehdi.org/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Wyoming Hands and Voices:</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0"/>
              </a:rPr>
              <a:t>http://www.wyhandsandvoices.org/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Wyoming Independent Living (WIL):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1"/>
              </a:rPr>
              <a:t>http://www.wilr.org/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Wyoming Services for Independent Living (WSIL):</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2"/>
              </a:rPr>
              <a:t>http://www.wysil.org/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p:nvPr/>
        </p:nvSpPr>
        <p:spPr>
          <a:xfrm>
            <a:off x="202325" y="0"/>
            <a:ext cx="8941800" cy="3556500"/>
          </a:xfrm>
          <a:prstGeom prst="rect">
            <a:avLst/>
          </a:prstGeom>
          <a:noFill/>
          <a:ln>
            <a:noFill/>
          </a:ln>
        </p:spPr>
        <p:txBody>
          <a:bodyPr lIns="91425" tIns="91425" rIns="91425" bIns="91425" anchor="ctr" anchorCtr="0">
            <a:noAutofit/>
          </a:bodyPr>
          <a:lstStyle/>
          <a:p>
            <a:pPr lvl="0" algn="ctr" rtl="0">
              <a:spcBef>
                <a:spcPts val="0"/>
              </a:spcBef>
              <a:buNone/>
            </a:pPr>
            <a:r>
              <a:rPr lang="en" sz="3600">
                <a:solidFill>
                  <a:schemeClr val="dk1"/>
                </a:solidFill>
                <a:latin typeface="Times New Roman"/>
                <a:ea typeface="Times New Roman"/>
                <a:cs typeface="Times New Roman"/>
                <a:sym typeface="Times New Roman"/>
              </a:rPr>
              <a:t>You know you will need an accommodation, when should you request the accommodation and how?  </a:t>
            </a:r>
          </a:p>
        </p:txBody>
      </p:sp>
      <p:pic>
        <p:nvPicPr>
          <p:cNvPr id="93" name="Shape 93"/>
          <p:cNvPicPr preferRelativeResize="0"/>
          <p:nvPr/>
        </p:nvPicPr>
        <p:blipFill>
          <a:blip r:embed="rId3">
            <a:alphaModFix/>
          </a:blip>
          <a:stretch>
            <a:fillRect/>
          </a:stretch>
        </p:blipFill>
        <p:spPr>
          <a:xfrm>
            <a:off x="404649" y="2629875"/>
            <a:ext cx="3066147" cy="2396902"/>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9071999" cy="3000000"/>
          </a:xfrm>
          <a:prstGeom prst="rect">
            <a:avLst/>
          </a:prstGeom>
          <a:noFill/>
          <a:ln>
            <a:noFill/>
          </a:ln>
        </p:spPr>
        <p:txBody>
          <a:bodyPr lIns="91425" tIns="91425" rIns="91425" bIns="91425" anchor="ctr" anchorCtr="0">
            <a:noAutofit/>
          </a:bodyPr>
          <a:lstStyle/>
          <a:p>
            <a:pPr lvl="0" algn="ctr" rtl="0">
              <a:spcBef>
                <a:spcPts val="0"/>
              </a:spcBef>
              <a:buNone/>
            </a:pPr>
            <a:r>
              <a:rPr lang="en" sz="4800">
                <a:solidFill>
                  <a:srgbClr val="3C78D8"/>
                </a:solidFill>
                <a:latin typeface="Times New Roman"/>
                <a:ea typeface="Times New Roman"/>
                <a:cs typeface="Times New Roman"/>
                <a:sym typeface="Times New Roman"/>
              </a:rPr>
              <a:t>Name two agencies or organizations that can provide information or support on your rights and self-advocacy?</a:t>
            </a:r>
          </a:p>
        </p:txBody>
      </p:sp>
      <p:pic>
        <p:nvPicPr>
          <p:cNvPr id="99" name="Shape 99"/>
          <p:cNvPicPr preferRelativeResize="0"/>
          <p:nvPr/>
        </p:nvPicPr>
        <p:blipFill>
          <a:blip r:embed="rId3">
            <a:alphaModFix/>
          </a:blip>
          <a:stretch>
            <a:fillRect/>
          </a:stretch>
        </p:blipFill>
        <p:spPr>
          <a:xfrm>
            <a:off x="2866375" y="3440837"/>
            <a:ext cx="3543300" cy="12858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0" y="0"/>
            <a:ext cx="9183000" cy="3198600"/>
          </a:xfrm>
          <a:prstGeom prst="rect">
            <a:avLst/>
          </a:prstGeom>
          <a:noFill/>
          <a:ln>
            <a:noFill/>
          </a:ln>
        </p:spPr>
        <p:txBody>
          <a:bodyPr lIns="91425" tIns="91425" rIns="91425" bIns="91425" anchor="ctr" anchorCtr="0">
            <a:noAutofit/>
          </a:bodyPr>
          <a:lstStyle/>
          <a:p>
            <a:pPr algn="ctr" rtl="0">
              <a:spcBef>
                <a:spcPts val="0"/>
              </a:spcBef>
              <a:buNone/>
            </a:pPr>
            <a:r>
              <a:rPr lang="en" sz="4800">
                <a:solidFill>
                  <a:srgbClr val="4A86E8"/>
                </a:solidFill>
                <a:latin typeface="Times New Roman"/>
                <a:ea typeface="Times New Roman"/>
                <a:cs typeface="Times New Roman"/>
                <a:sym typeface="Times New Roman"/>
              </a:rPr>
              <a:t>There are many different types of accommodations for individuals with hearing impairments, list 5?</a:t>
            </a:r>
          </a:p>
          <a:p>
            <a:pPr lvl="0" rtl="0">
              <a:spcBef>
                <a:spcPts val="0"/>
              </a:spcBef>
              <a:buNone/>
            </a:pPr>
            <a:endParaRPr sz="4800">
              <a:latin typeface="Times New Roman"/>
              <a:ea typeface="Times New Roman"/>
              <a:cs typeface="Times New Roman"/>
              <a:sym typeface="Times New Roman"/>
            </a:endParaRPr>
          </a:p>
        </p:txBody>
      </p:sp>
      <p:pic>
        <p:nvPicPr>
          <p:cNvPr id="105" name="Shape 105"/>
          <p:cNvPicPr preferRelativeResize="0"/>
          <p:nvPr/>
        </p:nvPicPr>
        <p:blipFill>
          <a:blip r:embed="rId3">
            <a:alphaModFix/>
          </a:blip>
          <a:stretch>
            <a:fillRect/>
          </a:stretch>
        </p:blipFill>
        <p:spPr>
          <a:xfrm>
            <a:off x="3224212" y="2474225"/>
            <a:ext cx="3000375" cy="24765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p:nvPr/>
        </p:nvSpPr>
        <p:spPr>
          <a:xfrm>
            <a:off x="0" y="0"/>
            <a:ext cx="8708099" cy="3000000"/>
          </a:xfrm>
          <a:prstGeom prst="rect">
            <a:avLst/>
          </a:prstGeom>
          <a:noFill/>
          <a:ln>
            <a:noFill/>
          </a:ln>
        </p:spPr>
        <p:txBody>
          <a:bodyPr lIns="91425" tIns="91425" rIns="91425" bIns="91425" anchor="ctr" anchorCtr="0">
            <a:noAutofit/>
          </a:bodyPr>
          <a:lstStyle/>
          <a:p>
            <a:pPr lvl="0" algn="ctr" rtl="0">
              <a:spcBef>
                <a:spcPts val="0"/>
              </a:spcBef>
              <a:buNone/>
            </a:pPr>
            <a:r>
              <a:rPr lang="en" sz="4800">
                <a:solidFill>
                  <a:srgbClr val="6D9EEB"/>
                </a:solidFill>
                <a:latin typeface="Times New Roman"/>
                <a:ea typeface="Times New Roman"/>
                <a:cs typeface="Times New Roman"/>
                <a:sym typeface="Times New Roman"/>
              </a:rPr>
              <a:t>What are two things you can do if you do not receive a needed accommodation for your classes in school or College?</a:t>
            </a:r>
          </a:p>
        </p:txBody>
      </p:sp>
      <p:pic>
        <p:nvPicPr>
          <p:cNvPr id="111" name="Shape 111"/>
          <p:cNvPicPr preferRelativeResize="0"/>
          <p:nvPr/>
        </p:nvPicPr>
        <p:blipFill>
          <a:blip r:embed="rId3">
            <a:alphaModFix/>
          </a:blip>
          <a:stretch>
            <a:fillRect/>
          </a:stretch>
        </p:blipFill>
        <p:spPr>
          <a:xfrm>
            <a:off x="1649800" y="3548700"/>
            <a:ext cx="5875524" cy="11525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276200" y="171200"/>
            <a:ext cx="8381400" cy="3000000"/>
          </a:xfrm>
          <a:prstGeom prst="rect">
            <a:avLst/>
          </a:prstGeom>
          <a:noFill/>
          <a:ln>
            <a:noFill/>
          </a:ln>
        </p:spPr>
        <p:txBody>
          <a:bodyPr lIns="91425" tIns="91425" rIns="91425" bIns="91425" anchor="ctr" anchorCtr="0">
            <a:noAutofit/>
          </a:bodyPr>
          <a:lstStyle/>
          <a:p>
            <a:pPr algn="ctr" rtl="0">
              <a:spcBef>
                <a:spcPts val="0"/>
              </a:spcBef>
              <a:buNone/>
            </a:pPr>
            <a:r>
              <a:rPr lang="en" sz="4800">
                <a:latin typeface="Times New Roman"/>
                <a:ea typeface="Times New Roman"/>
                <a:cs typeface="Times New Roman"/>
                <a:sym typeface="Times New Roman"/>
              </a:rPr>
              <a:t>	</a:t>
            </a:r>
            <a:r>
              <a:rPr lang="en" sz="4800">
                <a:solidFill>
                  <a:srgbClr val="CC0000"/>
                </a:solidFill>
                <a:latin typeface="Times New Roman"/>
                <a:ea typeface="Times New Roman"/>
                <a:cs typeface="Times New Roman"/>
                <a:sym typeface="Times New Roman"/>
              </a:rPr>
              <a:t>Are you required to disclose you have a hearing loss to a potential employer? </a:t>
            </a:r>
          </a:p>
          <a:p>
            <a:pPr lvl="0" rtl="0">
              <a:spcBef>
                <a:spcPts val="0"/>
              </a:spcBef>
              <a:buNone/>
            </a:pPr>
            <a:endParaRPr sz="3600">
              <a:latin typeface="Times New Roman"/>
              <a:ea typeface="Times New Roman"/>
              <a:cs typeface="Times New Roman"/>
              <a:sym typeface="Times New Roman"/>
            </a:endParaRPr>
          </a:p>
        </p:txBody>
      </p:sp>
      <p:pic>
        <p:nvPicPr>
          <p:cNvPr id="117" name="Shape 117"/>
          <p:cNvPicPr preferRelativeResize="0"/>
          <p:nvPr/>
        </p:nvPicPr>
        <p:blipFill>
          <a:blip r:embed="rId3">
            <a:alphaModFix/>
          </a:blip>
          <a:stretch>
            <a:fillRect/>
          </a:stretch>
        </p:blipFill>
        <p:spPr>
          <a:xfrm>
            <a:off x="4935462" y="2999812"/>
            <a:ext cx="2619375" cy="17430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0" y="-604950"/>
            <a:ext cx="9038399" cy="5653800"/>
          </a:xfrm>
          <a:prstGeom prst="rect">
            <a:avLst/>
          </a:prstGeom>
          <a:noFill/>
          <a:ln>
            <a:noFill/>
          </a:ln>
        </p:spPr>
        <p:txBody>
          <a:bodyPr lIns="91425" tIns="91425" rIns="91425" bIns="91425" anchor="ctr" anchorCtr="0">
            <a:noAutofit/>
          </a:bodyPr>
          <a:lstStyle/>
          <a:p>
            <a:pPr rtl="0">
              <a:spcBef>
                <a:spcPts val="0"/>
              </a:spcBef>
              <a:buNone/>
            </a:pPr>
            <a:r>
              <a:rPr lang="en" sz="3600">
                <a:highlight>
                  <a:srgbClr val="FFFFFF"/>
                </a:highlight>
                <a:latin typeface="Comic Sans MS"/>
                <a:ea typeface="Comic Sans MS"/>
                <a:cs typeface="Comic Sans MS"/>
                <a:sym typeface="Comic Sans MS"/>
              </a:rPr>
              <a:t>No matter what </a:t>
            </a:r>
            <a:r>
              <a:rPr lang="en" sz="3600">
                <a:highlight>
                  <a:srgbClr val="FFFFFF"/>
                </a:highlight>
                <a:latin typeface="Comic Sans MS"/>
                <a:ea typeface="Comic Sans MS"/>
                <a:cs typeface="Comic Sans MS"/>
                <a:sym typeface="Comic Sans MS"/>
                <a:hlinkClick r:id="rId3"/>
              </a:rPr>
              <a:t>accommodations</a:t>
            </a:r>
            <a:r>
              <a:rPr lang="en" sz="3600">
                <a:highlight>
                  <a:srgbClr val="FFFFFF"/>
                </a:highlight>
                <a:latin typeface="Comic Sans MS"/>
                <a:ea typeface="Comic Sans MS"/>
                <a:cs typeface="Comic Sans MS"/>
                <a:sym typeface="Comic Sans MS"/>
              </a:rPr>
              <a:t> I ask for, the school says no. Sometimes I'm told what I'm asking for violates </a:t>
            </a:r>
            <a:r>
              <a:rPr lang="en" sz="3600">
                <a:highlight>
                  <a:srgbClr val="FFFFFF"/>
                </a:highlight>
                <a:latin typeface="Comic Sans MS"/>
                <a:ea typeface="Comic Sans MS"/>
                <a:cs typeface="Comic Sans MS"/>
                <a:sym typeface="Comic Sans MS"/>
                <a:hlinkClick r:id="rId4"/>
              </a:rPr>
              <a:t>school</a:t>
            </a:r>
            <a:r>
              <a:rPr lang="en" sz="3600">
                <a:highlight>
                  <a:srgbClr val="FFFFFF"/>
                </a:highlight>
                <a:latin typeface="Comic Sans MS"/>
                <a:ea typeface="Comic Sans MS"/>
                <a:cs typeface="Comic Sans MS"/>
                <a:sym typeface="Comic Sans MS"/>
              </a:rPr>
              <a:t> policy. How can I respond? </a:t>
            </a:r>
          </a:p>
          <a:p>
            <a:pPr lvl="0" rtl="0">
              <a:spcBef>
                <a:spcPts val="0"/>
              </a:spcBef>
              <a:buNone/>
            </a:pPr>
            <a:endParaRPr sz="3600">
              <a:highlight>
                <a:srgbClr val="FFFFFF"/>
              </a:highlight>
              <a:latin typeface="Comic Sans MS"/>
              <a:ea typeface="Comic Sans MS"/>
              <a:cs typeface="Comic Sans MS"/>
              <a:sym typeface="Comic Sans MS"/>
            </a:endParaRPr>
          </a:p>
        </p:txBody>
      </p:sp>
      <p:pic>
        <p:nvPicPr>
          <p:cNvPr id="123" name="Shape 123"/>
          <p:cNvPicPr preferRelativeResize="0"/>
          <p:nvPr/>
        </p:nvPicPr>
        <p:blipFill>
          <a:blip r:embed="rId5">
            <a:alphaModFix/>
          </a:blip>
          <a:stretch>
            <a:fillRect/>
          </a:stretch>
        </p:blipFill>
        <p:spPr>
          <a:xfrm>
            <a:off x="5150100" y="3072775"/>
            <a:ext cx="3756925" cy="18528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424050" y="2304150"/>
            <a:ext cx="8295900" cy="2554499"/>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rgbClr val="A64D79"/>
                </a:solidFill>
                <a:latin typeface="Times New Roman"/>
                <a:ea typeface="Times New Roman"/>
                <a:cs typeface="Times New Roman"/>
                <a:sym typeface="Times New Roman"/>
              </a:rPr>
              <a:t> Congratulations!  You are scheduled for a job interview. Who should you contact to make a request for an accommodation?</a:t>
            </a:r>
          </a:p>
        </p:txBody>
      </p:sp>
      <p:pic>
        <p:nvPicPr>
          <p:cNvPr id="129" name="Shape 129"/>
          <p:cNvPicPr preferRelativeResize="0"/>
          <p:nvPr/>
        </p:nvPicPr>
        <p:blipFill>
          <a:blip r:embed="rId3">
            <a:alphaModFix/>
          </a:blip>
          <a:stretch>
            <a:fillRect/>
          </a:stretch>
        </p:blipFill>
        <p:spPr>
          <a:xfrm>
            <a:off x="284587" y="227875"/>
            <a:ext cx="8574827" cy="211587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2079</Words>
  <Application>Microsoft Office PowerPoint</Application>
  <PresentationFormat>On-screen Show (16:9)</PresentationFormat>
  <Paragraphs>123</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Times New Roman</vt:lpstr>
      <vt:lpstr>Comic Sans MS</vt:lpstr>
      <vt:lpstr>Calibri</vt:lpstr>
      <vt:lpstr>Roboto</vt:lpstr>
      <vt:lpstr>geometric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Cielinski, Lori</dc:creator>
  <cp:lastModifiedBy>lori.cielinski</cp:lastModifiedBy>
  <cp:revision>3</cp:revision>
  <dcterms:modified xsi:type="dcterms:W3CDTF">2015-10-19T23:46:53Z</dcterms:modified>
</cp:coreProperties>
</file>