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98" r:id="rId2"/>
    <p:sldId id="361" r:id="rId3"/>
    <p:sldId id="300" r:id="rId4"/>
    <p:sldId id="301" r:id="rId5"/>
    <p:sldId id="302" r:id="rId6"/>
    <p:sldId id="303" r:id="rId7"/>
    <p:sldId id="352" r:id="rId8"/>
    <p:sldId id="362" r:id="rId9"/>
    <p:sldId id="306" r:id="rId10"/>
    <p:sldId id="307" r:id="rId11"/>
    <p:sldId id="308" r:id="rId12"/>
    <p:sldId id="353" r:id="rId13"/>
    <p:sldId id="310" r:id="rId14"/>
    <p:sldId id="311" r:id="rId15"/>
    <p:sldId id="312" r:id="rId16"/>
    <p:sldId id="313" r:id="rId17"/>
    <p:sldId id="314" r:id="rId18"/>
    <p:sldId id="315" r:id="rId19"/>
    <p:sldId id="317" r:id="rId20"/>
    <p:sldId id="363" r:id="rId21"/>
    <p:sldId id="364" r:id="rId22"/>
    <p:sldId id="365" r:id="rId23"/>
    <p:sldId id="321" r:id="rId24"/>
    <p:sldId id="322" r:id="rId25"/>
    <p:sldId id="389" r:id="rId26"/>
    <p:sldId id="323" r:id="rId27"/>
    <p:sldId id="354" r:id="rId28"/>
    <p:sldId id="325" r:id="rId29"/>
    <p:sldId id="327" r:id="rId30"/>
    <p:sldId id="326" r:id="rId31"/>
    <p:sldId id="329" r:id="rId32"/>
    <p:sldId id="330" r:id="rId33"/>
    <p:sldId id="372" r:id="rId34"/>
    <p:sldId id="373" r:id="rId35"/>
    <p:sldId id="387" r:id="rId36"/>
    <p:sldId id="388" r:id="rId37"/>
    <p:sldId id="390" r:id="rId38"/>
    <p:sldId id="380" r:id="rId39"/>
    <p:sldId id="384" r:id="rId40"/>
    <p:sldId id="392" r:id="rId41"/>
    <p:sldId id="377" r:id="rId42"/>
    <p:sldId id="378" r:id="rId43"/>
    <p:sldId id="356" r:id="rId44"/>
    <p:sldId id="341" r:id="rId45"/>
    <p:sldId id="391" r:id="rId46"/>
    <p:sldId id="345" r:id="rId47"/>
    <p:sldId id="346" r:id="rId48"/>
    <p:sldId id="368" r:id="rId49"/>
    <p:sldId id="348" r:id="rId50"/>
    <p:sldId id="369" r:id="rId51"/>
    <p:sldId id="35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Melodee" initials="WM" lastIdx="52" clrIdx="0">
    <p:extLst/>
  </p:cmAuthor>
  <p:cmAuthor id="2" name="Bailey, Tessie" initials="BT" lastIdx="35" clrIdx="1">
    <p:extLst/>
  </p:cmAuthor>
  <p:cmAuthor id="3" name="Paula" initials="P" lastIdx="28" clrIdx="2"/>
  <p:cmAuthor id="4" name="Rugamas, Carolyn" initials="RC" lastIdx="7" clrIdx="3">
    <p:extLst>
      <p:ext uri="{19B8F6BF-5375-455C-9EA6-DF929625EA0E}">
        <p15:presenceInfo xmlns:p15="http://schemas.microsoft.com/office/powerpoint/2012/main" userId="S-1-5-21-1472932569-214068005-926709054-42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6A3"/>
    <a:srgbClr val="CCD6E0"/>
    <a:srgbClr val="356093"/>
    <a:srgbClr val="003462"/>
    <a:srgbClr val="FFFFFF"/>
    <a:srgbClr val="27436B"/>
    <a:srgbClr val="1E3A65"/>
    <a:srgbClr val="123A5F"/>
    <a:srgbClr val="00529B"/>
    <a:srgbClr val="E3E6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1" autoAdjust="0"/>
    <p:restoredTop sz="75540" autoAdjust="0"/>
  </p:normalViewPr>
  <p:slideViewPr>
    <p:cSldViewPr snapToGrid="0">
      <p:cViewPr varScale="1">
        <p:scale>
          <a:sx n="66" d="100"/>
          <a:sy n="66" d="100"/>
        </p:scale>
        <p:origin x="180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8" d="100"/>
          <a:sy n="68" d="100"/>
        </p:scale>
        <p:origin x="84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dirty="0"/>
              <a:t>Comparison of Disaggregated PAWS 3rd </a:t>
            </a:r>
            <a:r>
              <a:rPr lang="en-US" dirty="0" smtClean="0"/>
              <a:t>Performance, 2013-14 to 2015-16 SY</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English Language Learners</c:v>
                </c:pt>
              </c:strCache>
            </c:strRef>
          </c:tx>
          <c:spPr>
            <a:ln w="28575" cap="rnd">
              <a:solidFill>
                <a:schemeClr val="accent1"/>
              </a:solidFill>
              <a:prstDash val="dash"/>
              <a:round/>
            </a:ln>
            <a:effectLst/>
          </c:spPr>
          <c:marker>
            <c:symbol val="none"/>
          </c:marker>
          <c:cat>
            <c:strRef>
              <c:f>Sheet1!$A$2:$A$4</c:f>
              <c:strCache>
                <c:ptCount val="3"/>
                <c:pt idx="0">
                  <c:v>2013-14</c:v>
                </c:pt>
                <c:pt idx="1">
                  <c:v>2014-15</c:v>
                </c:pt>
                <c:pt idx="2">
                  <c:v>2015-16</c:v>
                </c:pt>
              </c:strCache>
            </c:strRef>
          </c:cat>
          <c:val>
            <c:numRef>
              <c:f>Sheet1!$B$2:$B$4</c:f>
              <c:numCache>
                <c:formatCode>General</c:formatCode>
                <c:ptCount val="3"/>
                <c:pt idx="0">
                  <c:v>21.04</c:v>
                </c:pt>
                <c:pt idx="1">
                  <c:v>16.2</c:v>
                </c:pt>
                <c:pt idx="2">
                  <c:v>24.48</c:v>
                </c:pt>
              </c:numCache>
            </c:numRef>
          </c:val>
          <c:smooth val="0"/>
        </c:ser>
        <c:ser>
          <c:idx val="1"/>
          <c:order val="1"/>
          <c:tx>
            <c:strRef>
              <c:f>Sheet1!$C$1</c:f>
              <c:strCache>
                <c:ptCount val="1"/>
                <c:pt idx="0">
                  <c:v>Individual Education Plan (IEP)</c:v>
                </c:pt>
              </c:strCache>
            </c:strRef>
          </c:tx>
          <c:spPr>
            <a:ln w="28575" cap="rnd">
              <a:solidFill>
                <a:schemeClr val="accent2"/>
              </a:solidFill>
              <a:prstDash val="sysDash"/>
              <a:round/>
            </a:ln>
            <a:effectLst/>
          </c:spPr>
          <c:marker>
            <c:symbol val="none"/>
          </c:marker>
          <c:cat>
            <c:strRef>
              <c:f>Sheet1!$A$2:$A$4</c:f>
              <c:strCache>
                <c:ptCount val="3"/>
                <c:pt idx="0">
                  <c:v>2013-14</c:v>
                </c:pt>
                <c:pt idx="1">
                  <c:v>2014-15</c:v>
                </c:pt>
                <c:pt idx="2">
                  <c:v>2015-16</c:v>
                </c:pt>
              </c:strCache>
            </c:strRef>
          </c:cat>
          <c:val>
            <c:numRef>
              <c:f>Sheet1!$C$2:$C$4</c:f>
              <c:numCache>
                <c:formatCode>General</c:formatCode>
                <c:ptCount val="3"/>
                <c:pt idx="0">
                  <c:v>30.56</c:v>
                </c:pt>
                <c:pt idx="1">
                  <c:v>27.16</c:v>
                </c:pt>
                <c:pt idx="2">
                  <c:v>30.86</c:v>
                </c:pt>
              </c:numCache>
            </c:numRef>
          </c:val>
          <c:smooth val="0"/>
        </c:ser>
        <c:ser>
          <c:idx val="2"/>
          <c:order val="2"/>
          <c:tx>
            <c:strRef>
              <c:f>Sheet1!$D$1</c:f>
              <c:strCache>
                <c:ptCount val="1"/>
                <c:pt idx="0">
                  <c:v>Free/Reduced Lunch</c:v>
                </c:pt>
              </c:strCache>
            </c:strRef>
          </c:tx>
          <c:spPr>
            <a:ln w="28575" cap="rnd">
              <a:solidFill>
                <a:schemeClr val="accent3"/>
              </a:solidFill>
              <a:prstDash val="sysDot"/>
              <a:round/>
            </a:ln>
            <a:effectLst/>
          </c:spPr>
          <c:marker>
            <c:symbol val="none"/>
          </c:marker>
          <c:cat>
            <c:strRef>
              <c:f>Sheet1!$A$2:$A$4</c:f>
              <c:strCache>
                <c:ptCount val="3"/>
                <c:pt idx="0">
                  <c:v>2013-14</c:v>
                </c:pt>
                <c:pt idx="1">
                  <c:v>2014-15</c:v>
                </c:pt>
                <c:pt idx="2">
                  <c:v>2015-16</c:v>
                </c:pt>
              </c:strCache>
            </c:strRef>
          </c:cat>
          <c:val>
            <c:numRef>
              <c:f>Sheet1!$D$2:$D$4</c:f>
              <c:numCache>
                <c:formatCode>General</c:formatCode>
                <c:ptCount val="3"/>
                <c:pt idx="0">
                  <c:v>39.020000000000003</c:v>
                </c:pt>
                <c:pt idx="1">
                  <c:v>37.17</c:v>
                </c:pt>
                <c:pt idx="2">
                  <c:v>40.81</c:v>
                </c:pt>
              </c:numCache>
            </c:numRef>
          </c:val>
          <c:smooth val="0"/>
        </c:ser>
        <c:ser>
          <c:idx val="3"/>
          <c:order val="3"/>
          <c:tx>
            <c:strRef>
              <c:f>Sheet1!$E$1</c:f>
              <c:strCache>
                <c:ptCount val="1"/>
                <c:pt idx="0">
                  <c:v>All Students</c:v>
                </c:pt>
              </c:strCache>
            </c:strRef>
          </c:tx>
          <c:spPr>
            <a:ln w="28575" cap="rnd">
              <a:solidFill>
                <a:schemeClr val="accent4"/>
              </a:solidFill>
              <a:round/>
            </a:ln>
            <a:effectLst/>
          </c:spPr>
          <c:marker>
            <c:symbol val="none"/>
          </c:marker>
          <c:cat>
            <c:strRef>
              <c:f>Sheet1!$A$2:$A$4</c:f>
              <c:strCache>
                <c:ptCount val="3"/>
                <c:pt idx="0">
                  <c:v>2013-14</c:v>
                </c:pt>
                <c:pt idx="1">
                  <c:v>2014-15</c:v>
                </c:pt>
                <c:pt idx="2">
                  <c:v>2015-16</c:v>
                </c:pt>
              </c:strCache>
            </c:strRef>
          </c:cat>
          <c:val>
            <c:numRef>
              <c:f>Sheet1!$E$2:$E$4</c:f>
              <c:numCache>
                <c:formatCode>General</c:formatCode>
                <c:ptCount val="3"/>
                <c:pt idx="0">
                  <c:v>50.73</c:v>
                </c:pt>
                <c:pt idx="1">
                  <c:v>49.48</c:v>
                </c:pt>
                <c:pt idx="2">
                  <c:v>52.94</c:v>
                </c:pt>
              </c:numCache>
            </c:numRef>
          </c:val>
          <c:smooth val="0"/>
        </c:ser>
        <c:dLbls>
          <c:showLegendKey val="0"/>
          <c:showVal val="0"/>
          <c:showCatName val="0"/>
          <c:showSerName val="0"/>
          <c:showPercent val="0"/>
          <c:showBubbleSize val="0"/>
        </c:dLbls>
        <c:smooth val="0"/>
        <c:axId val="324823840"/>
        <c:axId val="324825408"/>
      </c:lineChart>
      <c:catAx>
        <c:axId val="32482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crossAx val="324825408"/>
        <c:crosses val="autoZero"/>
        <c:auto val="1"/>
        <c:lblAlgn val="ctr"/>
        <c:lblOffset val="100"/>
        <c:noMultiLvlLbl val="0"/>
      </c:catAx>
      <c:valAx>
        <c:axId val="324825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324823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61ED6-67C8-42B2-B37A-EB44D6773E8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10B99B-C64B-40E3-9597-D761BEF6987C}">
      <dgm:prSet phldrT="[Text]"/>
      <dgm:spPr/>
      <dgm:t>
        <a:bodyPr/>
        <a:lstStyle/>
        <a:p>
          <a:r>
            <a:rPr lang="en-US" dirty="0" smtClean="0"/>
            <a:t>Implementation of Multi-Tiered Systems of Support</a:t>
          </a:r>
          <a:endParaRPr lang="en-US" dirty="0"/>
        </a:p>
      </dgm:t>
    </dgm:pt>
    <dgm:pt modelId="{5CCD4A18-D177-4D9A-9AEB-6DE7E8438C1F}" type="parTrans" cxnId="{A7A9C55B-1030-422F-94D2-C4E7C9E5083E}">
      <dgm:prSet/>
      <dgm:spPr/>
      <dgm:t>
        <a:bodyPr/>
        <a:lstStyle/>
        <a:p>
          <a:endParaRPr lang="en-US"/>
        </a:p>
      </dgm:t>
    </dgm:pt>
    <dgm:pt modelId="{C0EE8EAB-501F-45A4-A42B-64FA97C25FF1}" type="sibTrans" cxnId="{A7A9C55B-1030-422F-94D2-C4E7C9E5083E}">
      <dgm:prSet/>
      <dgm:spPr/>
      <dgm:t>
        <a:bodyPr/>
        <a:lstStyle/>
        <a:p>
          <a:endParaRPr lang="en-US"/>
        </a:p>
      </dgm:t>
    </dgm:pt>
    <dgm:pt modelId="{1C160613-ECDA-472C-BABB-60AEBD4A61B1}">
      <dgm:prSet phldrT="[Text]"/>
      <dgm:spPr/>
      <dgm:t>
        <a:bodyPr/>
        <a:lstStyle/>
        <a:p>
          <a:r>
            <a:rPr lang="en-US" dirty="0" smtClean="0"/>
            <a:t>MTSS Essential Component: Universal Screening		</a:t>
          </a:r>
          <a:endParaRPr lang="en-US" dirty="0"/>
        </a:p>
      </dgm:t>
    </dgm:pt>
    <dgm:pt modelId="{161ED3C4-AC84-4B7B-9ED7-5507EC06C35A}" type="parTrans" cxnId="{6692E446-818C-446D-AF08-60DF648B5D3B}">
      <dgm:prSet/>
      <dgm:spPr/>
      <dgm:t>
        <a:bodyPr/>
        <a:lstStyle/>
        <a:p>
          <a:endParaRPr lang="en-US"/>
        </a:p>
      </dgm:t>
    </dgm:pt>
    <dgm:pt modelId="{E0843315-AA2C-46C2-8388-65AFE334D040}" type="sibTrans" cxnId="{6692E446-818C-446D-AF08-60DF648B5D3B}">
      <dgm:prSet/>
      <dgm:spPr/>
      <dgm:t>
        <a:bodyPr/>
        <a:lstStyle/>
        <a:p>
          <a:endParaRPr lang="en-US"/>
        </a:p>
      </dgm:t>
    </dgm:pt>
    <dgm:pt modelId="{3399ECEC-A611-4676-A895-78312491616C}">
      <dgm:prSet phldrT="[Text]"/>
      <dgm:spPr/>
      <dgm:t>
        <a:bodyPr/>
        <a:lstStyle/>
        <a:p>
          <a:r>
            <a:rPr lang="en-US" dirty="0" smtClean="0"/>
            <a:t>MTSS Essential Component: Data-Based Decision Making	</a:t>
          </a:r>
          <a:endParaRPr lang="en-US" dirty="0"/>
        </a:p>
      </dgm:t>
    </dgm:pt>
    <dgm:pt modelId="{D0891939-1879-4BD3-9B5E-F741AF1A07E2}" type="parTrans" cxnId="{0EA0A0C6-7DF8-4229-8BBE-E83CE8B6DBE5}">
      <dgm:prSet/>
      <dgm:spPr/>
      <dgm:t>
        <a:bodyPr/>
        <a:lstStyle/>
        <a:p>
          <a:endParaRPr lang="en-US"/>
        </a:p>
      </dgm:t>
    </dgm:pt>
    <dgm:pt modelId="{31A7C302-A80A-4637-8F63-97C9CED06916}" type="sibTrans" cxnId="{0EA0A0C6-7DF8-4229-8BBE-E83CE8B6DBE5}">
      <dgm:prSet/>
      <dgm:spPr/>
      <dgm:t>
        <a:bodyPr/>
        <a:lstStyle/>
        <a:p>
          <a:endParaRPr lang="en-US"/>
        </a:p>
      </dgm:t>
    </dgm:pt>
    <dgm:pt modelId="{69A00BB1-291D-4039-A2DD-DE59D85299A7}">
      <dgm:prSet phldrT="[Text]"/>
      <dgm:spPr/>
      <dgm:t>
        <a:bodyPr/>
        <a:lstStyle/>
        <a:p>
          <a:r>
            <a:rPr lang="en-US" dirty="0" smtClean="0"/>
            <a:t>MTSS Essential Component: High-quality Tier I</a:t>
          </a:r>
          <a:endParaRPr lang="en-US" dirty="0"/>
        </a:p>
      </dgm:t>
    </dgm:pt>
    <dgm:pt modelId="{3E788F44-BC28-45CF-A80B-7EB396721680}" type="parTrans" cxnId="{0884E3AD-2583-43B9-9F59-EA3050264537}">
      <dgm:prSet/>
      <dgm:spPr/>
      <dgm:t>
        <a:bodyPr/>
        <a:lstStyle/>
        <a:p>
          <a:endParaRPr lang="en-US"/>
        </a:p>
      </dgm:t>
    </dgm:pt>
    <dgm:pt modelId="{ACF87517-4B70-4729-B89A-53F3BCEA7735}" type="sibTrans" cxnId="{0884E3AD-2583-43B9-9F59-EA3050264537}">
      <dgm:prSet/>
      <dgm:spPr/>
      <dgm:t>
        <a:bodyPr/>
        <a:lstStyle/>
        <a:p>
          <a:endParaRPr lang="en-US"/>
        </a:p>
      </dgm:t>
    </dgm:pt>
    <dgm:pt modelId="{F8A13FE4-73EC-43BE-BD76-24CCFEE2369F}">
      <dgm:prSet phldrT="[Text]"/>
      <dgm:spPr/>
      <dgm:t>
        <a:bodyPr/>
        <a:lstStyle/>
        <a:p>
          <a:r>
            <a:rPr lang="en-US" dirty="0" smtClean="0"/>
            <a:t>MTSS Essential Component: Progress Monitoring</a:t>
          </a:r>
          <a:endParaRPr lang="en-US" dirty="0"/>
        </a:p>
      </dgm:t>
    </dgm:pt>
    <dgm:pt modelId="{69DFD478-4B07-43C9-AB25-A37548FAD6A3}" type="parTrans" cxnId="{5CF237D6-3DBF-4454-9C0B-3223B0605CD9}">
      <dgm:prSet/>
      <dgm:spPr/>
      <dgm:t>
        <a:bodyPr/>
        <a:lstStyle/>
        <a:p>
          <a:endParaRPr lang="en-US"/>
        </a:p>
      </dgm:t>
    </dgm:pt>
    <dgm:pt modelId="{F482870A-F36B-4BBE-AE3C-047AEA297430}" type="sibTrans" cxnId="{5CF237D6-3DBF-4454-9C0B-3223B0605CD9}">
      <dgm:prSet/>
      <dgm:spPr/>
      <dgm:t>
        <a:bodyPr/>
        <a:lstStyle/>
        <a:p>
          <a:endParaRPr lang="en-US"/>
        </a:p>
      </dgm:t>
    </dgm:pt>
    <dgm:pt modelId="{86756615-4E05-4CA5-B7FC-F97A62C86490}">
      <dgm:prSet phldrT="[Text]"/>
      <dgm:spPr/>
      <dgm:t>
        <a:bodyPr/>
        <a:lstStyle/>
        <a:p>
          <a:r>
            <a:rPr lang="en-US" dirty="0" smtClean="0"/>
            <a:t>MTSS Essential Component: Evidence-based Tier II</a:t>
          </a:r>
          <a:endParaRPr lang="en-US" dirty="0"/>
        </a:p>
      </dgm:t>
    </dgm:pt>
    <dgm:pt modelId="{10589751-9BD8-4A59-9C94-EC800E0CF62F}" type="parTrans" cxnId="{2AF479F4-C2A7-4BA6-8AC4-A0BF959A666A}">
      <dgm:prSet/>
      <dgm:spPr/>
      <dgm:t>
        <a:bodyPr/>
        <a:lstStyle/>
        <a:p>
          <a:endParaRPr lang="en-US"/>
        </a:p>
      </dgm:t>
    </dgm:pt>
    <dgm:pt modelId="{6FCF860E-76E9-4173-9C52-75755FDC4B91}" type="sibTrans" cxnId="{2AF479F4-C2A7-4BA6-8AC4-A0BF959A666A}">
      <dgm:prSet/>
      <dgm:spPr/>
      <dgm:t>
        <a:bodyPr/>
        <a:lstStyle/>
        <a:p>
          <a:endParaRPr lang="en-US"/>
        </a:p>
      </dgm:t>
    </dgm:pt>
    <dgm:pt modelId="{13230CA8-83F0-4E39-9096-055C93432966}">
      <dgm:prSet phldrT="[Text]"/>
      <dgm:spPr/>
      <dgm:t>
        <a:bodyPr/>
        <a:lstStyle/>
        <a:p>
          <a:r>
            <a:rPr lang="en-US" smtClean="0"/>
            <a:t>MTSS </a:t>
          </a:r>
          <a:r>
            <a:rPr lang="en-US" dirty="0" smtClean="0"/>
            <a:t>Essential Component: Data-based Individualization for Tier III		</a:t>
          </a:r>
          <a:endParaRPr lang="en-US" dirty="0"/>
        </a:p>
      </dgm:t>
    </dgm:pt>
    <dgm:pt modelId="{9CC70349-E252-4417-A3D2-BA6A806C4946}" type="parTrans" cxnId="{CBA0CE0E-8004-4A05-9C0C-61DE5B8C68C6}">
      <dgm:prSet/>
      <dgm:spPr/>
      <dgm:t>
        <a:bodyPr/>
        <a:lstStyle/>
        <a:p>
          <a:endParaRPr lang="en-US"/>
        </a:p>
      </dgm:t>
    </dgm:pt>
    <dgm:pt modelId="{1B071689-138D-49AF-BB5A-E07ACE54103D}" type="sibTrans" cxnId="{CBA0CE0E-8004-4A05-9C0C-61DE5B8C68C6}">
      <dgm:prSet/>
      <dgm:spPr/>
      <dgm:t>
        <a:bodyPr/>
        <a:lstStyle/>
        <a:p>
          <a:endParaRPr lang="en-US"/>
        </a:p>
      </dgm:t>
    </dgm:pt>
    <dgm:pt modelId="{EECBC19B-5FFD-4FBC-A861-0A13E7CE65EB}" type="pres">
      <dgm:prSet presAssocID="{E0661ED6-67C8-42B2-B37A-EB44D6773E87}" presName="Name0" presStyleCnt="0">
        <dgm:presLayoutVars>
          <dgm:chMax val="7"/>
          <dgm:chPref val="7"/>
          <dgm:dir/>
        </dgm:presLayoutVars>
      </dgm:prSet>
      <dgm:spPr/>
      <dgm:t>
        <a:bodyPr/>
        <a:lstStyle/>
        <a:p>
          <a:endParaRPr lang="en-US"/>
        </a:p>
      </dgm:t>
    </dgm:pt>
    <dgm:pt modelId="{8BBEA0D2-E937-4390-A30F-86DE8F9D0B78}" type="pres">
      <dgm:prSet presAssocID="{E0661ED6-67C8-42B2-B37A-EB44D6773E87}" presName="Name1" presStyleCnt="0"/>
      <dgm:spPr/>
    </dgm:pt>
    <dgm:pt modelId="{CA3AA188-9FF8-48CD-AF24-F32D9C8315B8}" type="pres">
      <dgm:prSet presAssocID="{E0661ED6-67C8-42B2-B37A-EB44D6773E87}" presName="cycle" presStyleCnt="0"/>
      <dgm:spPr/>
    </dgm:pt>
    <dgm:pt modelId="{714F08EA-9C6C-4351-A5DF-851AC186D720}" type="pres">
      <dgm:prSet presAssocID="{E0661ED6-67C8-42B2-B37A-EB44D6773E87}" presName="srcNode" presStyleLbl="node1" presStyleIdx="0" presStyleCnt="7"/>
      <dgm:spPr/>
    </dgm:pt>
    <dgm:pt modelId="{C88BA82D-5471-4C8B-9F95-804DFC35339C}" type="pres">
      <dgm:prSet presAssocID="{E0661ED6-67C8-42B2-B37A-EB44D6773E87}" presName="conn" presStyleLbl="parChTrans1D2" presStyleIdx="0" presStyleCnt="1"/>
      <dgm:spPr/>
      <dgm:t>
        <a:bodyPr/>
        <a:lstStyle/>
        <a:p>
          <a:endParaRPr lang="en-US"/>
        </a:p>
      </dgm:t>
    </dgm:pt>
    <dgm:pt modelId="{96B4B57A-30B7-4D56-8D64-4FC376ECDFF9}" type="pres">
      <dgm:prSet presAssocID="{E0661ED6-67C8-42B2-B37A-EB44D6773E87}" presName="extraNode" presStyleLbl="node1" presStyleIdx="0" presStyleCnt="7"/>
      <dgm:spPr/>
    </dgm:pt>
    <dgm:pt modelId="{8090C3A4-D46F-4E60-BB77-A26396C7D98D}" type="pres">
      <dgm:prSet presAssocID="{E0661ED6-67C8-42B2-B37A-EB44D6773E87}" presName="dstNode" presStyleLbl="node1" presStyleIdx="0" presStyleCnt="7"/>
      <dgm:spPr/>
    </dgm:pt>
    <dgm:pt modelId="{805417E1-D1F1-4575-8D9F-FD4881EF07A9}" type="pres">
      <dgm:prSet presAssocID="{FC10B99B-C64B-40E3-9597-D761BEF6987C}" presName="text_1" presStyleLbl="node1" presStyleIdx="0" presStyleCnt="7">
        <dgm:presLayoutVars>
          <dgm:bulletEnabled val="1"/>
        </dgm:presLayoutVars>
      </dgm:prSet>
      <dgm:spPr/>
      <dgm:t>
        <a:bodyPr/>
        <a:lstStyle/>
        <a:p>
          <a:endParaRPr lang="en-US"/>
        </a:p>
      </dgm:t>
    </dgm:pt>
    <dgm:pt modelId="{E42A20AA-C704-401B-909D-DB01606D5203}" type="pres">
      <dgm:prSet presAssocID="{FC10B99B-C64B-40E3-9597-D761BEF6987C}" presName="accent_1" presStyleCnt="0"/>
      <dgm:spPr/>
    </dgm:pt>
    <dgm:pt modelId="{4026EB35-8ECB-4A24-8568-F06A3E809D87}" type="pres">
      <dgm:prSet presAssocID="{FC10B99B-C64B-40E3-9597-D761BEF6987C}" presName="accentRepeatNode" presStyleLbl="solidFgAcc1" presStyleIdx="0" presStyleCnt="7"/>
      <dgm:spPr/>
    </dgm:pt>
    <dgm:pt modelId="{2094DF87-373A-4D08-90AF-A1E96091E3F7}" type="pres">
      <dgm:prSet presAssocID="{1C160613-ECDA-472C-BABB-60AEBD4A61B1}" presName="text_2" presStyleLbl="node1" presStyleIdx="1" presStyleCnt="7">
        <dgm:presLayoutVars>
          <dgm:bulletEnabled val="1"/>
        </dgm:presLayoutVars>
      </dgm:prSet>
      <dgm:spPr/>
      <dgm:t>
        <a:bodyPr/>
        <a:lstStyle/>
        <a:p>
          <a:endParaRPr lang="en-US"/>
        </a:p>
      </dgm:t>
    </dgm:pt>
    <dgm:pt modelId="{EE965C72-3B64-4F18-AD33-3B4F6EE16762}" type="pres">
      <dgm:prSet presAssocID="{1C160613-ECDA-472C-BABB-60AEBD4A61B1}" presName="accent_2" presStyleCnt="0"/>
      <dgm:spPr/>
    </dgm:pt>
    <dgm:pt modelId="{EDB66E85-FA48-42B6-A7AE-2C99593054D6}" type="pres">
      <dgm:prSet presAssocID="{1C160613-ECDA-472C-BABB-60AEBD4A61B1}" presName="accentRepeatNode" presStyleLbl="solidFgAcc1" presStyleIdx="1" presStyleCnt="7"/>
      <dgm:spPr/>
    </dgm:pt>
    <dgm:pt modelId="{06903F8F-FFC5-4E37-AB18-9F874E374D9A}" type="pres">
      <dgm:prSet presAssocID="{3399ECEC-A611-4676-A895-78312491616C}" presName="text_3" presStyleLbl="node1" presStyleIdx="2" presStyleCnt="7">
        <dgm:presLayoutVars>
          <dgm:bulletEnabled val="1"/>
        </dgm:presLayoutVars>
      </dgm:prSet>
      <dgm:spPr/>
      <dgm:t>
        <a:bodyPr/>
        <a:lstStyle/>
        <a:p>
          <a:endParaRPr lang="en-US"/>
        </a:p>
      </dgm:t>
    </dgm:pt>
    <dgm:pt modelId="{397BBE6D-542E-47CE-83E1-E6B407DD4D15}" type="pres">
      <dgm:prSet presAssocID="{3399ECEC-A611-4676-A895-78312491616C}" presName="accent_3" presStyleCnt="0"/>
      <dgm:spPr/>
    </dgm:pt>
    <dgm:pt modelId="{A0D7387E-0B7E-4887-A819-1DFACE511B80}" type="pres">
      <dgm:prSet presAssocID="{3399ECEC-A611-4676-A895-78312491616C}" presName="accentRepeatNode" presStyleLbl="solidFgAcc1" presStyleIdx="2" presStyleCnt="7"/>
      <dgm:spPr/>
    </dgm:pt>
    <dgm:pt modelId="{A78ACFC6-4F79-476A-ADAA-B9A64EF4C65E}" type="pres">
      <dgm:prSet presAssocID="{69A00BB1-291D-4039-A2DD-DE59D85299A7}" presName="text_4" presStyleLbl="node1" presStyleIdx="3" presStyleCnt="7">
        <dgm:presLayoutVars>
          <dgm:bulletEnabled val="1"/>
        </dgm:presLayoutVars>
      </dgm:prSet>
      <dgm:spPr/>
      <dgm:t>
        <a:bodyPr/>
        <a:lstStyle/>
        <a:p>
          <a:endParaRPr lang="en-US"/>
        </a:p>
      </dgm:t>
    </dgm:pt>
    <dgm:pt modelId="{581F8533-AA9E-4C03-B764-FA6701A55339}" type="pres">
      <dgm:prSet presAssocID="{69A00BB1-291D-4039-A2DD-DE59D85299A7}" presName="accent_4" presStyleCnt="0"/>
      <dgm:spPr/>
    </dgm:pt>
    <dgm:pt modelId="{3D616700-5650-45D8-8E6D-FB71523E5047}" type="pres">
      <dgm:prSet presAssocID="{69A00BB1-291D-4039-A2DD-DE59D85299A7}" presName="accentRepeatNode" presStyleLbl="solidFgAcc1" presStyleIdx="3" presStyleCnt="7"/>
      <dgm:spPr/>
    </dgm:pt>
    <dgm:pt modelId="{EFF464D6-3258-4A9C-AF44-A18D3AC12A4C}" type="pres">
      <dgm:prSet presAssocID="{F8A13FE4-73EC-43BE-BD76-24CCFEE2369F}" presName="text_5" presStyleLbl="node1" presStyleIdx="4" presStyleCnt="7">
        <dgm:presLayoutVars>
          <dgm:bulletEnabled val="1"/>
        </dgm:presLayoutVars>
      </dgm:prSet>
      <dgm:spPr/>
      <dgm:t>
        <a:bodyPr/>
        <a:lstStyle/>
        <a:p>
          <a:endParaRPr lang="en-US"/>
        </a:p>
      </dgm:t>
    </dgm:pt>
    <dgm:pt modelId="{C6B57382-707A-4F30-9B7C-2723B9183926}" type="pres">
      <dgm:prSet presAssocID="{F8A13FE4-73EC-43BE-BD76-24CCFEE2369F}" presName="accent_5" presStyleCnt="0"/>
      <dgm:spPr/>
    </dgm:pt>
    <dgm:pt modelId="{327EC14F-94ED-4DF1-9239-28916D1322F6}" type="pres">
      <dgm:prSet presAssocID="{F8A13FE4-73EC-43BE-BD76-24CCFEE2369F}" presName="accentRepeatNode" presStyleLbl="solidFgAcc1" presStyleIdx="4" presStyleCnt="7"/>
      <dgm:spPr/>
    </dgm:pt>
    <dgm:pt modelId="{C494BBA7-309B-4ECA-BC85-1D4025FA0AFD}" type="pres">
      <dgm:prSet presAssocID="{86756615-4E05-4CA5-B7FC-F97A62C86490}" presName="text_6" presStyleLbl="node1" presStyleIdx="5" presStyleCnt="7">
        <dgm:presLayoutVars>
          <dgm:bulletEnabled val="1"/>
        </dgm:presLayoutVars>
      </dgm:prSet>
      <dgm:spPr/>
      <dgm:t>
        <a:bodyPr/>
        <a:lstStyle/>
        <a:p>
          <a:endParaRPr lang="en-US"/>
        </a:p>
      </dgm:t>
    </dgm:pt>
    <dgm:pt modelId="{FC1A83B4-FD67-4846-B606-8C718C4A62A9}" type="pres">
      <dgm:prSet presAssocID="{86756615-4E05-4CA5-B7FC-F97A62C86490}" presName="accent_6" presStyleCnt="0"/>
      <dgm:spPr/>
    </dgm:pt>
    <dgm:pt modelId="{5978D9C5-B8DB-477C-962C-3ABB1C0806BC}" type="pres">
      <dgm:prSet presAssocID="{86756615-4E05-4CA5-B7FC-F97A62C86490}" presName="accentRepeatNode" presStyleLbl="solidFgAcc1" presStyleIdx="5" presStyleCnt="7"/>
      <dgm:spPr/>
    </dgm:pt>
    <dgm:pt modelId="{5FB43B7B-0C19-4139-85C1-9BCABB829F66}" type="pres">
      <dgm:prSet presAssocID="{13230CA8-83F0-4E39-9096-055C93432966}" presName="text_7" presStyleLbl="node1" presStyleIdx="6" presStyleCnt="7">
        <dgm:presLayoutVars>
          <dgm:bulletEnabled val="1"/>
        </dgm:presLayoutVars>
      </dgm:prSet>
      <dgm:spPr/>
      <dgm:t>
        <a:bodyPr/>
        <a:lstStyle/>
        <a:p>
          <a:endParaRPr lang="en-US"/>
        </a:p>
      </dgm:t>
    </dgm:pt>
    <dgm:pt modelId="{A63CEBD3-3D22-4B9B-B976-5002DB069176}" type="pres">
      <dgm:prSet presAssocID="{13230CA8-83F0-4E39-9096-055C93432966}" presName="accent_7" presStyleCnt="0"/>
      <dgm:spPr/>
    </dgm:pt>
    <dgm:pt modelId="{7554E9D5-0568-4417-B09A-C7F430D9DBAB}" type="pres">
      <dgm:prSet presAssocID="{13230CA8-83F0-4E39-9096-055C93432966}" presName="accentRepeatNode" presStyleLbl="solidFgAcc1" presStyleIdx="6" presStyleCnt="7"/>
      <dgm:spPr/>
    </dgm:pt>
  </dgm:ptLst>
  <dgm:cxnLst>
    <dgm:cxn modelId="{7C7328BC-400B-456D-8C91-0B3D1DE0323B}" type="presOf" srcId="{1C160613-ECDA-472C-BABB-60AEBD4A61B1}" destId="{2094DF87-373A-4D08-90AF-A1E96091E3F7}" srcOrd="0" destOrd="0" presId="urn:microsoft.com/office/officeart/2008/layout/VerticalCurvedList"/>
    <dgm:cxn modelId="{0884E3AD-2583-43B9-9F59-EA3050264537}" srcId="{E0661ED6-67C8-42B2-B37A-EB44D6773E87}" destId="{69A00BB1-291D-4039-A2DD-DE59D85299A7}" srcOrd="3" destOrd="0" parTransId="{3E788F44-BC28-45CF-A80B-7EB396721680}" sibTransId="{ACF87517-4B70-4729-B89A-53F3BCEA7735}"/>
    <dgm:cxn modelId="{A7A9C55B-1030-422F-94D2-C4E7C9E5083E}" srcId="{E0661ED6-67C8-42B2-B37A-EB44D6773E87}" destId="{FC10B99B-C64B-40E3-9597-D761BEF6987C}" srcOrd="0" destOrd="0" parTransId="{5CCD4A18-D177-4D9A-9AEB-6DE7E8438C1F}" sibTransId="{C0EE8EAB-501F-45A4-A42B-64FA97C25FF1}"/>
    <dgm:cxn modelId="{6C636384-581B-4494-BD13-3CBF6C13669D}" type="presOf" srcId="{86756615-4E05-4CA5-B7FC-F97A62C86490}" destId="{C494BBA7-309B-4ECA-BC85-1D4025FA0AFD}" srcOrd="0" destOrd="0" presId="urn:microsoft.com/office/officeart/2008/layout/VerticalCurvedList"/>
    <dgm:cxn modelId="{2AF479F4-C2A7-4BA6-8AC4-A0BF959A666A}" srcId="{E0661ED6-67C8-42B2-B37A-EB44D6773E87}" destId="{86756615-4E05-4CA5-B7FC-F97A62C86490}" srcOrd="5" destOrd="0" parTransId="{10589751-9BD8-4A59-9C94-EC800E0CF62F}" sibTransId="{6FCF860E-76E9-4173-9C52-75755FDC4B91}"/>
    <dgm:cxn modelId="{57E565B4-458E-4EB6-AA6F-32316030CDAC}" type="presOf" srcId="{C0EE8EAB-501F-45A4-A42B-64FA97C25FF1}" destId="{C88BA82D-5471-4C8B-9F95-804DFC35339C}" srcOrd="0" destOrd="0" presId="urn:microsoft.com/office/officeart/2008/layout/VerticalCurvedList"/>
    <dgm:cxn modelId="{163229B5-7459-4229-B388-502C81C78343}" type="presOf" srcId="{F8A13FE4-73EC-43BE-BD76-24CCFEE2369F}" destId="{EFF464D6-3258-4A9C-AF44-A18D3AC12A4C}" srcOrd="0" destOrd="0" presId="urn:microsoft.com/office/officeart/2008/layout/VerticalCurvedList"/>
    <dgm:cxn modelId="{CBA0CE0E-8004-4A05-9C0C-61DE5B8C68C6}" srcId="{E0661ED6-67C8-42B2-B37A-EB44D6773E87}" destId="{13230CA8-83F0-4E39-9096-055C93432966}" srcOrd="6" destOrd="0" parTransId="{9CC70349-E252-4417-A3D2-BA6A806C4946}" sibTransId="{1B071689-138D-49AF-BB5A-E07ACE54103D}"/>
    <dgm:cxn modelId="{6692E446-818C-446D-AF08-60DF648B5D3B}" srcId="{E0661ED6-67C8-42B2-B37A-EB44D6773E87}" destId="{1C160613-ECDA-472C-BABB-60AEBD4A61B1}" srcOrd="1" destOrd="0" parTransId="{161ED3C4-AC84-4B7B-9ED7-5507EC06C35A}" sibTransId="{E0843315-AA2C-46C2-8388-65AFE334D040}"/>
    <dgm:cxn modelId="{AEA1B9B8-724F-401F-B135-94CC3AB33B64}" type="presOf" srcId="{69A00BB1-291D-4039-A2DD-DE59D85299A7}" destId="{A78ACFC6-4F79-476A-ADAA-B9A64EF4C65E}" srcOrd="0" destOrd="0" presId="urn:microsoft.com/office/officeart/2008/layout/VerticalCurvedList"/>
    <dgm:cxn modelId="{5CF237D6-3DBF-4454-9C0B-3223B0605CD9}" srcId="{E0661ED6-67C8-42B2-B37A-EB44D6773E87}" destId="{F8A13FE4-73EC-43BE-BD76-24CCFEE2369F}" srcOrd="4" destOrd="0" parTransId="{69DFD478-4B07-43C9-AB25-A37548FAD6A3}" sibTransId="{F482870A-F36B-4BBE-AE3C-047AEA297430}"/>
    <dgm:cxn modelId="{D6541696-350D-43EA-96BF-E11D9308A8FE}" type="presOf" srcId="{FC10B99B-C64B-40E3-9597-D761BEF6987C}" destId="{805417E1-D1F1-4575-8D9F-FD4881EF07A9}" srcOrd="0" destOrd="0" presId="urn:microsoft.com/office/officeart/2008/layout/VerticalCurvedList"/>
    <dgm:cxn modelId="{8757E9C3-02AA-42CA-BB2A-56D0E5C3B21B}" type="presOf" srcId="{3399ECEC-A611-4676-A895-78312491616C}" destId="{06903F8F-FFC5-4E37-AB18-9F874E374D9A}" srcOrd="0" destOrd="0" presId="urn:microsoft.com/office/officeart/2008/layout/VerticalCurvedList"/>
    <dgm:cxn modelId="{010789C5-4096-4BFE-A95B-2E433566FDAD}" type="presOf" srcId="{E0661ED6-67C8-42B2-B37A-EB44D6773E87}" destId="{EECBC19B-5FFD-4FBC-A861-0A13E7CE65EB}" srcOrd="0" destOrd="0" presId="urn:microsoft.com/office/officeart/2008/layout/VerticalCurvedList"/>
    <dgm:cxn modelId="{4AEE94C1-D4C2-45C1-A1C7-02BC48120C7E}" type="presOf" srcId="{13230CA8-83F0-4E39-9096-055C93432966}" destId="{5FB43B7B-0C19-4139-85C1-9BCABB829F66}" srcOrd="0" destOrd="0" presId="urn:microsoft.com/office/officeart/2008/layout/VerticalCurvedList"/>
    <dgm:cxn modelId="{0EA0A0C6-7DF8-4229-8BBE-E83CE8B6DBE5}" srcId="{E0661ED6-67C8-42B2-B37A-EB44D6773E87}" destId="{3399ECEC-A611-4676-A895-78312491616C}" srcOrd="2" destOrd="0" parTransId="{D0891939-1879-4BD3-9B5E-F741AF1A07E2}" sibTransId="{31A7C302-A80A-4637-8F63-97C9CED06916}"/>
    <dgm:cxn modelId="{55BEEAE9-8AE2-4987-A1C2-4DF628951035}" type="presParOf" srcId="{EECBC19B-5FFD-4FBC-A861-0A13E7CE65EB}" destId="{8BBEA0D2-E937-4390-A30F-86DE8F9D0B78}" srcOrd="0" destOrd="0" presId="urn:microsoft.com/office/officeart/2008/layout/VerticalCurvedList"/>
    <dgm:cxn modelId="{75E8A50D-811F-489F-8623-E5ADE76BE322}" type="presParOf" srcId="{8BBEA0D2-E937-4390-A30F-86DE8F9D0B78}" destId="{CA3AA188-9FF8-48CD-AF24-F32D9C8315B8}" srcOrd="0" destOrd="0" presId="urn:microsoft.com/office/officeart/2008/layout/VerticalCurvedList"/>
    <dgm:cxn modelId="{A2AFD2FC-2D70-41AB-986A-583FDD4486F7}" type="presParOf" srcId="{CA3AA188-9FF8-48CD-AF24-F32D9C8315B8}" destId="{714F08EA-9C6C-4351-A5DF-851AC186D720}" srcOrd="0" destOrd="0" presId="urn:microsoft.com/office/officeart/2008/layout/VerticalCurvedList"/>
    <dgm:cxn modelId="{4068BA08-5C0C-4591-80E8-A91A7EA04A83}" type="presParOf" srcId="{CA3AA188-9FF8-48CD-AF24-F32D9C8315B8}" destId="{C88BA82D-5471-4C8B-9F95-804DFC35339C}" srcOrd="1" destOrd="0" presId="urn:microsoft.com/office/officeart/2008/layout/VerticalCurvedList"/>
    <dgm:cxn modelId="{D51C3976-F764-4E20-9F08-9606BA187F33}" type="presParOf" srcId="{CA3AA188-9FF8-48CD-AF24-F32D9C8315B8}" destId="{96B4B57A-30B7-4D56-8D64-4FC376ECDFF9}" srcOrd="2" destOrd="0" presId="urn:microsoft.com/office/officeart/2008/layout/VerticalCurvedList"/>
    <dgm:cxn modelId="{B56BDC00-867A-49A1-82C2-C8078ECE32E4}" type="presParOf" srcId="{CA3AA188-9FF8-48CD-AF24-F32D9C8315B8}" destId="{8090C3A4-D46F-4E60-BB77-A26396C7D98D}" srcOrd="3" destOrd="0" presId="urn:microsoft.com/office/officeart/2008/layout/VerticalCurvedList"/>
    <dgm:cxn modelId="{96EF3834-D62E-414B-8E10-1480764A1B6F}" type="presParOf" srcId="{8BBEA0D2-E937-4390-A30F-86DE8F9D0B78}" destId="{805417E1-D1F1-4575-8D9F-FD4881EF07A9}" srcOrd="1" destOrd="0" presId="urn:microsoft.com/office/officeart/2008/layout/VerticalCurvedList"/>
    <dgm:cxn modelId="{8DB2B95F-915D-4357-9778-0135368D75C0}" type="presParOf" srcId="{8BBEA0D2-E937-4390-A30F-86DE8F9D0B78}" destId="{E42A20AA-C704-401B-909D-DB01606D5203}" srcOrd="2" destOrd="0" presId="urn:microsoft.com/office/officeart/2008/layout/VerticalCurvedList"/>
    <dgm:cxn modelId="{5EF72B07-B224-4D69-A784-E2A5FBD282B7}" type="presParOf" srcId="{E42A20AA-C704-401B-909D-DB01606D5203}" destId="{4026EB35-8ECB-4A24-8568-F06A3E809D87}" srcOrd="0" destOrd="0" presId="urn:microsoft.com/office/officeart/2008/layout/VerticalCurvedList"/>
    <dgm:cxn modelId="{FE67643C-AE3A-4841-9D2F-522519BA45B1}" type="presParOf" srcId="{8BBEA0D2-E937-4390-A30F-86DE8F9D0B78}" destId="{2094DF87-373A-4D08-90AF-A1E96091E3F7}" srcOrd="3" destOrd="0" presId="urn:microsoft.com/office/officeart/2008/layout/VerticalCurvedList"/>
    <dgm:cxn modelId="{B369F008-C0D5-48DD-82F8-C615065E3F50}" type="presParOf" srcId="{8BBEA0D2-E937-4390-A30F-86DE8F9D0B78}" destId="{EE965C72-3B64-4F18-AD33-3B4F6EE16762}" srcOrd="4" destOrd="0" presId="urn:microsoft.com/office/officeart/2008/layout/VerticalCurvedList"/>
    <dgm:cxn modelId="{6B185BD4-CCAF-4B10-9C8B-6DA5D1AB75DF}" type="presParOf" srcId="{EE965C72-3B64-4F18-AD33-3B4F6EE16762}" destId="{EDB66E85-FA48-42B6-A7AE-2C99593054D6}" srcOrd="0" destOrd="0" presId="urn:microsoft.com/office/officeart/2008/layout/VerticalCurvedList"/>
    <dgm:cxn modelId="{65D79A9E-9919-4B37-B7A4-16F2F2830B36}" type="presParOf" srcId="{8BBEA0D2-E937-4390-A30F-86DE8F9D0B78}" destId="{06903F8F-FFC5-4E37-AB18-9F874E374D9A}" srcOrd="5" destOrd="0" presId="urn:microsoft.com/office/officeart/2008/layout/VerticalCurvedList"/>
    <dgm:cxn modelId="{DDC5105F-9DF3-48FE-994E-722B43AF450E}" type="presParOf" srcId="{8BBEA0D2-E937-4390-A30F-86DE8F9D0B78}" destId="{397BBE6D-542E-47CE-83E1-E6B407DD4D15}" srcOrd="6" destOrd="0" presId="urn:microsoft.com/office/officeart/2008/layout/VerticalCurvedList"/>
    <dgm:cxn modelId="{87A4E2D2-AAC5-4B4D-879E-03FD2E947034}" type="presParOf" srcId="{397BBE6D-542E-47CE-83E1-E6B407DD4D15}" destId="{A0D7387E-0B7E-4887-A819-1DFACE511B80}" srcOrd="0" destOrd="0" presId="urn:microsoft.com/office/officeart/2008/layout/VerticalCurvedList"/>
    <dgm:cxn modelId="{17F9164E-B303-4C79-A0A3-B3583C29F996}" type="presParOf" srcId="{8BBEA0D2-E937-4390-A30F-86DE8F9D0B78}" destId="{A78ACFC6-4F79-476A-ADAA-B9A64EF4C65E}" srcOrd="7" destOrd="0" presId="urn:microsoft.com/office/officeart/2008/layout/VerticalCurvedList"/>
    <dgm:cxn modelId="{CC3ABDF4-832D-4559-8F25-6CF2EB91320F}" type="presParOf" srcId="{8BBEA0D2-E937-4390-A30F-86DE8F9D0B78}" destId="{581F8533-AA9E-4C03-B764-FA6701A55339}" srcOrd="8" destOrd="0" presId="urn:microsoft.com/office/officeart/2008/layout/VerticalCurvedList"/>
    <dgm:cxn modelId="{16F5E5B1-1954-45BB-9D70-8F7EC2191C1C}" type="presParOf" srcId="{581F8533-AA9E-4C03-B764-FA6701A55339}" destId="{3D616700-5650-45D8-8E6D-FB71523E5047}" srcOrd="0" destOrd="0" presId="urn:microsoft.com/office/officeart/2008/layout/VerticalCurvedList"/>
    <dgm:cxn modelId="{BC95C7D8-206E-4681-86C8-FEF35D40C168}" type="presParOf" srcId="{8BBEA0D2-E937-4390-A30F-86DE8F9D0B78}" destId="{EFF464D6-3258-4A9C-AF44-A18D3AC12A4C}" srcOrd="9" destOrd="0" presId="urn:microsoft.com/office/officeart/2008/layout/VerticalCurvedList"/>
    <dgm:cxn modelId="{76E5618C-6C50-44E7-8174-45DF8563ED7C}" type="presParOf" srcId="{8BBEA0D2-E937-4390-A30F-86DE8F9D0B78}" destId="{C6B57382-707A-4F30-9B7C-2723B9183926}" srcOrd="10" destOrd="0" presId="urn:microsoft.com/office/officeart/2008/layout/VerticalCurvedList"/>
    <dgm:cxn modelId="{6E814457-FB80-4DB3-BAFE-0164E6AA4A7D}" type="presParOf" srcId="{C6B57382-707A-4F30-9B7C-2723B9183926}" destId="{327EC14F-94ED-4DF1-9239-28916D1322F6}" srcOrd="0" destOrd="0" presId="urn:microsoft.com/office/officeart/2008/layout/VerticalCurvedList"/>
    <dgm:cxn modelId="{DC93BAE7-1215-4F65-928D-D5EA4940411A}" type="presParOf" srcId="{8BBEA0D2-E937-4390-A30F-86DE8F9D0B78}" destId="{C494BBA7-309B-4ECA-BC85-1D4025FA0AFD}" srcOrd="11" destOrd="0" presId="urn:microsoft.com/office/officeart/2008/layout/VerticalCurvedList"/>
    <dgm:cxn modelId="{83941B32-6B1E-44E9-B5F5-A22F8417778F}" type="presParOf" srcId="{8BBEA0D2-E937-4390-A30F-86DE8F9D0B78}" destId="{FC1A83B4-FD67-4846-B606-8C718C4A62A9}" srcOrd="12" destOrd="0" presId="urn:microsoft.com/office/officeart/2008/layout/VerticalCurvedList"/>
    <dgm:cxn modelId="{078DE09B-2A33-44C8-A8C5-EAF4B23B9568}" type="presParOf" srcId="{FC1A83B4-FD67-4846-B606-8C718C4A62A9}" destId="{5978D9C5-B8DB-477C-962C-3ABB1C0806BC}" srcOrd="0" destOrd="0" presId="urn:microsoft.com/office/officeart/2008/layout/VerticalCurvedList"/>
    <dgm:cxn modelId="{4F7058C2-500A-425B-8506-25A596435A2C}" type="presParOf" srcId="{8BBEA0D2-E937-4390-A30F-86DE8F9D0B78}" destId="{5FB43B7B-0C19-4139-85C1-9BCABB829F66}" srcOrd="13" destOrd="0" presId="urn:microsoft.com/office/officeart/2008/layout/VerticalCurvedList"/>
    <dgm:cxn modelId="{CD5AE4F8-6FF7-4FBD-AD4F-BE9137878E72}" type="presParOf" srcId="{8BBEA0D2-E937-4390-A30F-86DE8F9D0B78}" destId="{A63CEBD3-3D22-4B9B-B976-5002DB069176}" srcOrd="14" destOrd="0" presId="urn:microsoft.com/office/officeart/2008/layout/VerticalCurvedList"/>
    <dgm:cxn modelId="{CB755131-4DC3-41D5-858F-1A8EDE972A3A}" type="presParOf" srcId="{A63CEBD3-3D22-4B9B-B976-5002DB069176}" destId="{7554E9D5-0568-4417-B09A-C7F430D9DB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6A2C2-E9E1-499A-80FC-9BD3470978F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68297E3A-4326-45C1-A119-90AB0E7F59B9}">
      <dgm:prSet phldrT="[Text]"/>
      <dgm:spPr/>
      <dgm:t>
        <a:bodyPr/>
        <a:lstStyle/>
        <a:p>
          <a:r>
            <a:rPr lang="en-US" dirty="0" smtClean="0"/>
            <a:t>Enhanced collaboration</a:t>
          </a:r>
          <a:endParaRPr lang="en-US" dirty="0"/>
        </a:p>
      </dgm:t>
    </dgm:pt>
    <dgm:pt modelId="{F8594CA4-EA12-4EFC-96B8-3A2B11554124}" type="parTrans" cxnId="{97331252-1345-4C65-8D88-268490CE52FF}">
      <dgm:prSet/>
      <dgm:spPr/>
      <dgm:t>
        <a:bodyPr/>
        <a:lstStyle/>
        <a:p>
          <a:endParaRPr lang="en-US"/>
        </a:p>
      </dgm:t>
    </dgm:pt>
    <dgm:pt modelId="{CC5DA4CB-F64A-4091-81AF-FE65A6E51D52}" type="sibTrans" cxnId="{97331252-1345-4C65-8D88-268490CE52FF}">
      <dgm:prSet/>
      <dgm:spPr/>
      <dgm:t>
        <a:bodyPr/>
        <a:lstStyle/>
        <a:p>
          <a:endParaRPr lang="en-US"/>
        </a:p>
      </dgm:t>
    </dgm:pt>
    <dgm:pt modelId="{91B4F5B2-55E0-4FE8-B266-E3F2C85F54CA}">
      <dgm:prSet phldrT="[Text]" custT="1"/>
      <dgm:spPr/>
      <dgm:t>
        <a:bodyPr/>
        <a:lstStyle/>
        <a:p>
          <a:r>
            <a:rPr lang="en-US" sz="2000" dirty="0" smtClean="0"/>
            <a:t>Positive impact on student learning and achievement </a:t>
          </a:r>
          <a:endParaRPr lang="en-US" sz="2000" dirty="0"/>
        </a:p>
      </dgm:t>
    </dgm:pt>
    <dgm:pt modelId="{8833A52E-139A-4176-9FF2-9FE07CA615E0}" type="parTrans" cxnId="{FA6EAF94-1CFE-402D-A2D2-89380DA80066}">
      <dgm:prSet/>
      <dgm:spPr/>
      <dgm:t>
        <a:bodyPr/>
        <a:lstStyle/>
        <a:p>
          <a:endParaRPr lang="en-US"/>
        </a:p>
      </dgm:t>
    </dgm:pt>
    <dgm:pt modelId="{F5A5557C-4EEA-4FB7-B544-9E071274AD10}" type="sibTrans" cxnId="{FA6EAF94-1CFE-402D-A2D2-89380DA80066}">
      <dgm:prSet/>
      <dgm:spPr/>
      <dgm:t>
        <a:bodyPr/>
        <a:lstStyle/>
        <a:p>
          <a:endParaRPr lang="en-US"/>
        </a:p>
      </dgm:t>
    </dgm:pt>
    <dgm:pt modelId="{993C2C03-47EE-442F-A5CE-31FB2549E7C2}">
      <dgm:prSet phldrT="[Text]"/>
      <dgm:spPr/>
      <dgm:t>
        <a:bodyPr/>
        <a:lstStyle/>
        <a:p>
          <a:r>
            <a:rPr lang="en-US" dirty="0" smtClean="0"/>
            <a:t>Opportunities for early intervention</a:t>
          </a:r>
          <a:endParaRPr lang="en-US" dirty="0"/>
        </a:p>
      </dgm:t>
    </dgm:pt>
    <dgm:pt modelId="{8F62C725-F0DC-4AC9-9081-26A0E77C1EEF}" type="parTrans" cxnId="{124DD45D-F9C8-48A1-A8DD-A275F31B8180}">
      <dgm:prSet/>
      <dgm:spPr/>
      <dgm:t>
        <a:bodyPr/>
        <a:lstStyle/>
        <a:p>
          <a:endParaRPr lang="en-US"/>
        </a:p>
      </dgm:t>
    </dgm:pt>
    <dgm:pt modelId="{E627F333-ACA1-43F6-BD16-46C4D30E57EB}" type="sibTrans" cxnId="{124DD45D-F9C8-48A1-A8DD-A275F31B8180}">
      <dgm:prSet/>
      <dgm:spPr/>
      <dgm:t>
        <a:bodyPr/>
        <a:lstStyle/>
        <a:p>
          <a:endParaRPr lang="en-US"/>
        </a:p>
      </dgm:t>
    </dgm:pt>
    <dgm:pt modelId="{C7483087-EA14-4D3D-9A35-342667AA8B9E}">
      <dgm:prSet phldrT="[Text]"/>
      <dgm:spPr/>
      <dgm:t>
        <a:bodyPr/>
        <a:lstStyle/>
        <a:p>
          <a:r>
            <a:rPr lang="en-US" dirty="0" smtClean="0"/>
            <a:t>Reduction in behavior referrals</a:t>
          </a:r>
          <a:endParaRPr lang="en-US" dirty="0"/>
        </a:p>
      </dgm:t>
    </dgm:pt>
    <dgm:pt modelId="{90429EB6-C22E-43F7-8B66-A7F13992DA3A}" type="parTrans" cxnId="{84427DF1-CE88-4BD0-B097-CD6C06B56711}">
      <dgm:prSet/>
      <dgm:spPr/>
      <dgm:t>
        <a:bodyPr/>
        <a:lstStyle/>
        <a:p>
          <a:endParaRPr lang="en-US"/>
        </a:p>
      </dgm:t>
    </dgm:pt>
    <dgm:pt modelId="{3E5BFBAD-0AF3-4C64-8654-6B27499888E9}" type="sibTrans" cxnId="{84427DF1-CE88-4BD0-B097-CD6C06B56711}">
      <dgm:prSet/>
      <dgm:spPr/>
      <dgm:t>
        <a:bodyPr/>
        <a:lstStyle/>
        <a:p>
          <a:endParaRPr lang="en-US"/>
        </a:p>
      </dgm:t>
    </dgm:pt>
    <dgm:pt modelId="{C9877568-A974-43E9-AD81-3D2CEF5D0D4D}" type="pres">
      <dgm:prSet presAssocID="{5CF6A2C2-E9E1-499A-80FC-9BD3470978F1}" presName="Name0" presStyleCnt="0">
        <dgm:presLayoutVars>
          <dgm:chMax val="4"/>
          <dgm:resizeHandles val="exact"/>
        </dgm:presLayoutVars>
      </dgm:prSet>
      <dgm:spPr/>
      <dgm:t>
        <a:bodyPr/>
        <a:lstStyle/>
        <a:p>
          <a:endParaRPr lang="en-US"/>
        </a:p>
      </dgm:t>
    </dgm:pt>
    <dgm:pt modelId="{D7DD30BD-2F60-4B2A-A43E-146CE160D446}" type="pres">
      <dgm:prSet presAssocID="{5CF6A2C2-E9E1-499A-80FC-9BD3470978F1}" presName="ellipse" presStyleLbl="trBgShp" presStyleIdx="0" presStyleCnt="1"/>
      <dgm:spPr/>
    </dgm:pt>
    <dgm:pt modelId="{3CA37401-1C75-4668-A399-6AD618ED4D2F}" type="pres">
      <dgm:prSet presAssocID="{5CF6A2C2-E9E1-499A-80FC-9BD3470978F1}" presName="arrow1" presStyleLbl="fgShp" presStyleIdx="0" presStyleCnt="1" custScaleX="62330"/>
      <dgm:spPr/>
    </dgm:pt>
    <dgm:pt modelId="{FB022C9B-BA1F-46EF-BFC0-1D1CBD966605}" type="pres">
      <dgm:prSet presAssocID="{5CF6A2C2-E9E1-499A-80FC-9BD3470978F1}" presName="rectangle" presStyleLbl="revTx" presStyleIdx="0" presStyleCnt="1">
        <dgm:presLayoutVars>
          <dgm:bulletEnabled val="1"/>
        </dgm:presLayoutVars>
      </dgm:prSet>
      <dgm:spPr/>
      <dgm:t>
        <a:bodyPr/>
        <a:lstStyle/>
        <a:p>
          <a:endParaRPr lang="en-US"/>
        </a:p>
      </dgm:t>
    </dgm:pt>
    <dgm:pt modelId="{226729F7-42B6-4F27-8D43-1521950CCEED}" type="pres">
      <dgm:prSet presAssocID="{993C2C03-47EE-442F-A5CE-31FB2549E7C2}" presName="item1" presStyleLbl="node1" presStyleIdx="0" presStyleCnt="3">
        <dgm:presLayoutVars>
          <dgm:bulletEnabled val="1"/>
        </dgm:presLayoutVars>
      </dgm:prSet>
      <dgm:spPr/>
      <dgm:t>
        <a:bodyPr/>
        <a:lstStyle/>
        <a:p>
          <a:endParaRPr lang="en-US"/>
        </a:p>
      </dgm:t>
    </dgm:pt>
    <dgm:pt modelId="{D0F3C9D3-B8F5-4A84-9E9E-DB6C4848130E}" type="pres">
      <dgm:prSet presAssocID="{C7483087-EA14-4D3D-9A35-342667AA8B9E}" presName="item2" presStyleLbl="node1" presStyleIdx="1" presStyleCnt="3">
        <dgm:presLayoutVars>
          <dgm:bulletEnabled val="1"/>
        </dgm:presLayoutVars>
      </dgm:prSet>
      <dgm:spPr/>
      <dgm:t>
        <a:bodyPr/>
        <a:lstStyle/>
        <a:p>
          <a:endParaRPr lang="en-US"/>
        </a:p>
      </dgm:t>
    </dgm:pt>
    <dgm:pt modelId="{1AE52488-92C8-4A15-834F-A4EC5FC45193}" type="pres">
      <dgm:prSet presAssocID="{91B4F5B2-55E0-4FE8-B266-E3F2C85F54CA}" presName="item3" presStyleLbl="node1" presStyleIdx="2" presStyleCnt="3">
        <dgm:presLayoutVars>
          <dgm:bulletEnabled val="1"/>
        </dgm:presLayoutVars>
      </dgm:prSet>
      <dgm:spPr/>
      <dgm:t>
        <a:bodyPr/>
        <a:lstStyle/>
        <a:p>
          <a:endParaRPr lang="en-US"/>
        </a:p>
      </dgm:t>
    </dgm:pt>
    <dgm:pt modelId="{2F59A5F2-0609-4122-8016-6B150D33EFCA}" type="pres">
      <dgm:prSet presAssocID="{5CF6A2C2-E9E1-499A-80FC-9BD3470978F1}" presName="funnel" presStyleLbl="trAlignAcc1" presStyleIdx="0" presStyleCnt="1"/>
      <dgm:spPr/>
    </dgm:pt>
  </dgm:ptLst>
  <dgm:cxnLst>
    <dgm:cxn modelId="{FA6EAF94-1CFE-402D-A2D2-89380DA80066}" srcId="{5CF6A2C2-E9E1-499A-80FC-9BD3470978F1}" destId="{91B4F5B2-55E0-4FE8-B266-E3F2C85F54CA}" srcOrd="3" destOrd="0" parTransId="{8833A52E-139A-4176-9FF2-9FE07CA615E0}" sibTransId="{F5A5557C-4EEA-4FB7-B544-9E071274AD10}"/>
    <dgm:cxn modelId="{033C1CE7-46DF-4D04-B3D5-6A41B5534FBD}" type="presOf" srcId="{C7483087-EA14-4D3D-9A35-342667AA8B9E}" destId="{226729F7-42B6-4F27-8D43-1521950CCEED}" srcOrd="0" destOrd="0" presId="urn:microsoft.com/office/officeart/2005/8/layout/funnel1"/>
    <dgm:cxn modelId="{124DD45D-F9C8-48A1-A8DD-A275F31B8180}" srcId="{5CF6A2C2-E9E1-499A-80FC-9BD3470978F1}" destId="{993C2C03-47EE-442F-A5CE-31FB2549E7C2}" srcOrd="1" destOrd="0" parTransId="{8F62C725-F0DC-4AC9-9081-26A0E77C1EEF}" sibTransId="{E627F333-ACA1-43F6-BD16-46C4D30E57EB}"/>
    <dgm:cxn modelId="{F65CB8D5-FBD8-4F3C-B426-4FD199F3FBB7}" type="presOf" srcId="{91B4F5B2-55E0-4FE8-B266-E3F2C85F54CA}" destId="{FB022C9B-BA1F-46EF-BFC0-1D1CBD966605}" srcOrd="0" destOrd="0" presId="urn:microsoft.com/office/officeart/2005/8/layout/funnel1"/>
    <dgm:cxn modelId="{E7270651-FAA1-404B-9F3C-F1ACB9CE610E}" type="presOf" srcId="{68297E3A-4326-45C1-A119-90AB0E7F59B9}" destId="{1AE52488-92C8-4A15-834F-A4EC5FC45193}" srcOrd="0" destOrd="0" presId="urn:microsoft.com/office/officeart/2005/8/layout/funnel1"/>
    <dgm:cxn modelId="{C43B9A3D-03AF-4FA5-8306-B2DD212DF41C}" type="presOf" srcId="{5CF6A2C2-E9E1-499A-80FC-9BD3470978F1}" destId="{C9877568-A974-43E9-AD81-3D2CEF5D0D4D}" srcOrd="0" destOrd="0" presId="urn:microsoft.com/office/officeart/2005/8/layout/funnel1"/>
    <dgm:cxn modelId="{84427DF1-CE88-4BD0-B097-CD6C06B56711}" srcId="{5CF6A2C2-E9E1-499A-80FC-9BD3470978F1}" destId="{C7483087-EA14-4D3D-9A35-342667AA8B9E}" srcOrd="2" destOrd="0" parTransId="{90429EB6-C22E-43F7-8B66-A7F13992DA3A}" sibTransId="{3E5BFBAD-0AF3-4C64-8654-6B27499888E9}"/>
    <dgm:cxn modelId="{5E470579-E352-4AC9-934F-1666C0EFC2DF}" type="presOf" srcId="{993C2C03-47EE-442F-A5CE-31FB2549E7C2}" destId="{D0F3C9D3-B8F5-4A84-9E9E-DB6C4848130E}" srcOrd="0" destOrd="0" presId="urn:microsoft.com/office/officeart/2005/8/layout/funnel1"/>
    <dgm:cxn modelId="{97331252-1345-4C65-8D88-268490CE52FF}" srcId="{5CF6A2C2-E9E1-499A-80FC-9BD3470978F1}" destId="{68297E3A-4326-45C1-A119-90AB0E7F59B9}" srcOrd="0" destOrd="0" parTransId="{F8594CA4-EA12-4EFC-96B8-3A2B11554124}" sibTransId="{CC5DA4CB-F64A-4091-81AF-FE65A6E51D52}"/>
    <dgm:cxn modelId="{F7BEF902-F00F-4983-97F7-17DBCE457705}" type="presParOf" srcId="{C9877568-A974-43E9-AD81-3D2CEF5D0D4D}" destId="{D7DD30BD-2F60-4B2A-A43E-146CE160D446}" srcOrd="0" destOrd="0" presId="urn:microsoft.com/office/officeart/2005/8/layout/funnel1"/>
    <dgm:cxn modelId="{909A0F8B-2469-4ED1-BBB3-347C01E079CC}" type="presParOf" srcId="{C9877568-A974-43E9-AD81-3D2CEF5D0D4D}" destId="{3CA37401-1C75-4668-A399-6AD618ED4D2F}" srcOrd="1" destOrd="0" presId="urn:microsoft.com/office/officeart/2005/8/layout/funnel1"/>
    <dgm:cxn modelId="{6F332956-742C-4056-838C-28C5B6BB4879}" type="presParOf" srcId="{C9877568-A974-43E9-AD81-3D2CEF5D0D4D}" destId="{FB022C9B-BA1F-46EF-BFC0-1D1CBD966605}" srcOrd="2" destOrd="0" presId="urn:microsoft.com/office/officeart/2005/8/layout/funnel1"/>
    <dgm:cxn modelId="{169EA923-0F71-4FC1-8505-E4702CEA3D70}" type="presParOf" srcId="{C9877568-A974-43E9-AD81-3D2CEF5D0D4D}" destId="{226729F7-42B6-4F27-8D43-1521950CCEED}" srcOrd="3" destOrd="0" presId="urn:microsoft.com/office/officeart/2005/8/layout/funnel1"/>
    <dgm:cxn modelId="{697BF987-E746-4FBF-9570-1EADD076E556}" type="presParOf" srcId="{C9877568-A974-43E9-AD81-3D2CEF5D0D4D}" destId="{D0F3C9D3-B8F5-4A84-9E9E-DB6C4848130E}" srcOrd="4" destOrd="0" presId="urn:microsoft.com/office/officeart/2005/8/layout/funnel1"/>
    <dgm:cxn modelId="{58E24951-0468-4A91-82C2-67BE6E664424}" type="presParOf" srcId="{C9877568-A974-43E9-AD81-3D2CEF5D0D4D}" destId="{1AE52488-92C8-4A15-834F-A4EC5FC45193}" srcOrd="5" destOrd="0" presId="urn:microsoft.com/office/officeart/2005/8/layout/funnel1"/>
    <dgm:cxn modelId="{2B427847-B30A-4C66-956E-1A96C7C7321F}" type="presParOf" srcId="{C9877568-A974-43E9-AD81-3D2CEF5D0D4D}" destId="{2F59A5F2-0609-4122-8016-6B150D33EFC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6050C3-DEE3-4DA1-9E1D-3EFEBC890B50}"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EE171665-27FC-4AF3-8B4E-2600841134BD}">
      <dgm:prSet phldrT="[Text]" custT="1"/>
      <dgm:spPr>
        <a:solidFill>
          <a:srgbClr val="FF0000"/>
        </a:solidFill>
      </dgm:spPr>
      <dgm:t>
        <a:bodyPr/>
        <a:lstStyle/>
        <a:p>
          <a:endParaRPr lang="en-US" sz="1800" dirty="0"/>
        </a:p>
      </dgm:t>
    </dgm:pt>
    <dgm:pt modelId="{278EA482-EF9B-4DC0-BBB8-4999C689008F}" type="parTrans" cxnId="{59A44EB1-F738-4527-AA62-CB90718F1C5B}">
      <dgm:prSet/>
      <dgm:spPr/>
      <dgm:t>
        <a:bodyPr/>
        <a:lstStyle/>
        <a:p>
          <a:endParaRPr lang="en-US"/>
        </a:p>
      </dgm:t>
    </dgm:pt>
    <dgm:pt modelId="{4BD30B77-BEF1-4A76-A1BB-1AAFADC78FF4}" type="sibTrans" cxnId="{59A44EB1-F738-4527-AA62-CB90718F1C5B}">
      <dgm:prSet/>
      <dgm:spPr/>
      <dgm:t>
        <a:bodyPr/>
        <a:lstStyle/>
        <a:p>
          <a:endParaRPr lang="en-US"/>
        </a:p>
      </dgm:t>
    </dgm:pt>
    <dgm:pt modelId="{281006B8-FA9C-4C70-B0F4-A1755A808A7F}">
      <dgm:prSet phldrT="[Text]" custT="1"/>
      <dgm:spPr>
        <a:solidFill>
          <a:srgbClr val="FFFF00"/>
        </a:solidFill>
      </dgm:spPr>
      <dgm:t>
        <a:bodyPr/>
        <a:lstStyle/>
        <a:p>
          <a:endParaRPr lang="en-US" sz="1800" dirty="0"/>
        </a:p>
      </dgm:t>
    </dgm:pt>
    <dgm:pt modelId="{AB1B506A-4E00-4453-BEAF-9A18C0BCE370}" type="parTrans" cxnId="{55E2AF14-7373-4609-9C21-42DF5801B44D}">
      <dgm:prSet/>
      <dgm:spPr/>
      <dgm:t>
        <a:bodyPr/>
        <a:lstStyle/>
        <a:p>
          <a:endParaRPr lang="en-US"/>
        </a:p>
      </dgm:t>
    </dgm:pt>
    <dgm:pt modelId="{F2566598-5630-4AC8-AAB1-0773E6DCEF0E}" type="sibTrans" cxnId="{55E2AF14-7373-4609-9C21-42DF5801B44D}">
      <dgm:prSet/>
      <dgm:spPr/>
      <dgm:t>
        <a:bodyPr/>
        <a:lstStyle/>
        <a:p>
          <a:endParaRPr lang="en-US"/>
        </a:p>
      </dgm:t>
    </dgm:pt>
    <dgm:pt modelId="{3616E1B5-18F5-4A07-BAE9-A68117252F5A}">
      <dgm:prSet phldrT="[Text]" custT="1"/>
      <dgm:spPr>
        <a:solidFill>
          <a:srgbClr val="00B050"/>
        </a:solidFill>
      </dgm:spPr>
      <dgm:t>
        <a:bodyPr/>
        <a:lstStyle/>
        <a:p>
          <a:endParaRPr lang="en-US" sz="1800" dirty="0"/>
        </a:p>
      </dgm:t>
    </dgm:pt>
    <dgm:pt modelId="{E435F3A8-01EA-48D3-9509-61D6196B9F89}" type="parTrans" cxnId="{15ACE3D5-7BE3-405D-BF5D-5C835C4C96F2}">
      <dgm:prSet/>
      <dgm:spPr/>
      <dgm:t>
        <a:bodyPr/>
        <a:lstStyle/>
        <a:p>
          <a:endParaRPr lang="en-US"/>
        </a:p>
      </dgm:t>
    </dgm:pt>
    <dgm:pt modelId="{A5CBC765-5C47-47AF-8C7C-63E6BB096058}" type="sibTrans" cxnId="{15ACE3D5-7BE3-405D-BF5D-5C835C4C96F2}">
      <dgm:prSet/>
      <dgm:spPr/>
      <dgm:t>
        <a:bodyPr/>
        <a:lstStyle/>
        <a:p>
          <a:endParaRPr lang="en-US"/>
        </a:p>
      </dgm:t>
    </dgm:pt>
    <dgm:pt modelId="{C24EC2B1-8792-47C8-B2DE-8B8E26A370BF}" type="pres">
      <dgm:prSet presAssocID="{E36050C3-DEE3-4DA1-9E1D-3EFEBC890B50}" presName="Name0" presStyleCnt="0">
        <dgm:presLayoutVars>
          <dgm:dir/>
          <dgm:animLvl val="lvl"/>
          <dgm:resizeHandles val="exact"/>
        </dgm:presLayoutVars>
      </dgm:prSet>
      <dgm:spPr/>
      <dgm:t>
        <a:bodyPr/>
        <a:lstStyle/>
        <a:p>
          <a:endParaRPr lang="en-US"/>
        </a:p>
      </dgm:t>
    </dgm:pt>
    <dgm:pt modelId="{C9FD85A0-A045-404E-BBFD-2CCA90B5450F}" type="pres">
      <dgm:prSet presAssocID="{EE171665-27FC-4AF3-8B4E-2600841134BD}" presName="Name8" presStyleCnt="0"/>
      <dgm:spPr/>
    </dgm:pt>
    <dgm:pt modelId="{50E629A8-E480-4E3D-9FE0-952F72F11C46}" type="pres">
      <dgm:prSet presAssocID="{EE171665-27FC-4AF3-8B4E-2600841134BD}" presName="level" presStyleLbl="node1" presStyleIdx="0" presStyleCnt="3" custScaleX="98939" custScaleY="54008" custLinFactNeighborX="-672" custLinFactNeighborY="-1007">
        <dgm:presLayoutVars>
          <dgm:chMax val="1"/>
          <dgm:bulletEnabled val="1"/>
        </dgm:presLayoutVars>
      </dgm:prSet>
      <dgm:spPr/>
      <dgm:t>
        <a:bodyPr/>
        <a:lstStyle/>
        <a:p>
          <a:endParaRPr lang="en-US"/>
        </a:p>
      </dgm:t>
    </dgm:pt>
    <dgm:pt modelId="{3FC1C8A7-EE5F-4894-A23A-CF82368EDFA4}" type="pres">
      <dgm:prSet presAssocID="{EE171665-27FC-4AF3-8B4E-2600841134BD}" presName="levelTx" presStyleLbl="revTx" presStyleIdx="0" presStyleCnt="0">
        <dgm:presLayoutVars>
          <dgm:chMax val="1"/>
          <dgm:bulletEnabled val="1"/>
        </dgm:presLayoutVars>
      </dgm:prSet>
      <dgm:spPr/>
      <dgm:t>
        <a:bodyPr/>
        <a:lstStyle/>
        <a:p>
          <a:endParaRPr lang="en-US"/>
        </a:p>
      </dgm:t>
    </dgm:pt>
    <dgm:pt modelId="{D85D94C9-D6BD-491D-BB3F-8B2E7529BC24}" type="pres">
      <dgm:prSet presAssocID="{281006B8-FA9C-4C70-B0F4-A1755A808A7F}" presName="Name8" presStyleCnt="0"/>
      <dgm:spPr/>
    </dgm:pt>
    <dgm:pt modelId="{4F19DD7A-4B4D-4DBE-935E-F9067F47C6E4}" type="pres">
      <dgm:prSet presAssocID="{281006B8-FA9C-4C70-B0F4-A1755A808A7F}" presName="level" presStyleLbl="node1" presStyleIdx="1" presStyleCnt="3" custScaleX="101789" custScaleY="55842">
        <dgm:presLayoutVars>
          <dgm:chMax val="1"/>
          <dgm:bulletEnabled val="1"/>
        </dgm:presLayoutVars>
      </dgm:prSet>
      <dgm:spPr/>
      <dgm:t>
        <a:bodyPr/>
        <a:lstStyle/>
        <a:p>
          <a:endParaRPr lang="en-US"/>
        </a:p>
      </dgm:t>
    </dgm:pt>
    <dgm:pt modelId="{2D4207CF-9EF4-4C8F-B92A-391A6D48D89D}" type="pres">
      <dgm:prSet presAssocID="{281006B8-FA9C-4C70-B0F4-A1755A808A7F}" presName="levelTx" presStyleLbl="revTx" presStyleIdx="0" presStyleCnt="0">
        <dgm:presLayoutVars>
          <dgm:chMax val="1"/>
          <dgm:bulletEnabled val="1"/>
        </dgm:presLayoutVars>
      </dgm:prSet>
      <dgm:spPr/>
      <dgm:t>
        <a:bodyPr/>
        <a:lstStyle/>
        <a:p>
          <a:endParaRPr lang="en-US"/>
        </a:p>
      </dgm:t>
    </dgm:pt>
    <dgm:pt modelId="{7175ED36-0237-4331-8FF4-FB00833BB3B0}" type="pres">
      <dgm:prSet presAssocID="{3616E1B5-18F5-4A07-BAE9-A68117252F5A}" presName="Name8" presStyleCnt="0"/>
      <dgm:spPr/>
    </dgm:pt>
    <dgm:pt modelId="{DD41970D-B6B9-4534-BF4D-9E08C2A57013}" type="pres">
      <dgm:prSet presAssocID="{3616E1B5-18F5-4A07-BAE9-A68117252F5A}" presName="level" presStyleLbl="node1" presStyleIdx="2" presStyleCnt="3">
        <dgm:presLayoutVars>
          <dgm:chMax val="1"/>
          <dgm:bulletEnabled val="1"/>
        </dgm:presLayoutVars>
      </dgm:prSet>
      <dgm:spPr/>
      <dgm:t>
        <a:bodyPr/>
        <a:lstStyle/>
        <a:p>
          <a:endParaRPr lang="en-US"/>
        </a:p>
      </dgm:t>
    </dgm:pt>
    <dgm:pt modelId="{D79148EA-A74A-4AE0-A12E-92383636F772}" type="pres">
      <dgm:prSet presAssocID="{3616E1B5-18F5-4A07-BAE9-A68117252F5A}" presName="levelTx" presStyleLbl="revTx" presStyleIdx="0" presStyleCnt="0">
        <dgm:presLayoutVars>
          <dgm:chMax val="1"/>
          <dgm:bulletEnabled val="1"/>
        </dgm:presLayoutVars>
      </dgm:prSet>
      <dgm:spPr/>
      <dgm:t>
        <a:bodyPr/>
        <a:lstStyle/>
        <a:p>
          <a:endParaRPr lang="en-US"/>
        </a:p>
      </dgm:t>
    </dgm:pt>
  </dgm:ptLst>
  <dgm:cxnLst>
    <dgm:cxn modelId="{AD4E6E5A-C26A-4296-87FD-C853C5ACB7E1}" type="presOf" srcId="{E36050C3-DEE3-4DA1-9E1D-3EFEBC890B50}" destId="{C24EC2B1-8792-47C8-B2DE-8B8E26A370BF}" srcOrd="0" destOrd="0" presId="urn:microsoft.com/office/officeart/2005/8/layout/pyramid1"/>
    <dgm:cxn modelId="{59A44EB1-F738-4527-AA62-CB90718F1C5B}" srcId="{E36050C3-DEE3-4DA1-9E1D-3EFEBC890B50}" destId="{EE171665-27FC-4AF3-8B4E-2600841134BD}" srcOrd="0" destOrd="0" parTransId="{278EA482-EF9B-4DC0-BBB8-4999C689008F}" sibTransId="{4BD30B77-BEF1-4A76-A1BB-1AAFADC78FF4}"/>
    <dgm:cxn modelId="{0A0DF810-029E-4B9E-B87A-26B9EE2CB927}" type="presOf" srcId="{281006B8-FA9C-4C70-B0F4-A1755A808A7F}" destId="{2D4207CF-9EF4-4C8F-B92A-391A6D48D89D}" srcOrd="1" destOrd="0" presId="urn:microsoft.com/office/officeart/2005/8/layout/pyramid1"/>
    <dgm:cxn modelId="{299F791F-6AC6-48D4-A897-F50E9B0A5E46}" type="presOf" srcId="{EE171665-27FC-4AF3-8B4E-2600841134BD}" destId="{3FC1C8A7-EE5F-4894-A23A-CF82368EDFA4}" srcOrd="1" destOrd="0" presId="urn:microsoft.com/office/officeart/2005/8/layout/pyramid1"/>
    <dgm:cxn modelId="{15ACE3D5-7BE3-405D-BF5D-5C835C4C96F2}" srcId="{E36050C3-DEE3-4DA1-9E1D-3EFEBC890B50}" destId="{3616E1B5-18F5-4A07-BAE9-A68117252F5A}" srcOrd="2" destOrd="0" parTransId="{E435F3A8-01EA-48D3-9509-61D6196B9F89}" sibTransId="{A5CBC765-5C47-47AF-8C7C-63E6BB096058}"/>
    <dgm:cxn modelId="{BC843217-2F4E-443A-B175-3C0226285292}" type="presOf" srcId="{EE171665-27FC-4AF3-8B4E-2600841134BD}" destId="{50E629A8-E480-4E3D-9FE0-952F72F11C46}" srcOrd="0" destOrd="0" presId="urn:microsoft.com/office/officeart/2005/8/layout/pyramid1"/>
    <dgm:cxn modelId="{55E2AF14-7373-4609-9C21-42DF5801B44D}" srcId="{E36050C3-DEE3-4DA1-9E1D-3EFEBC890B50}" destId="{281006B8-FA9C-4C70-B0F4-A1755A808A7F}" srcOrd="1" destOrd="0" parTransId="{AB1B506A-4E00-4453-BEAF-9A18C0BCE370}" sibTransId="{F2566598-5630-4AC8-AAB1-0773E6DCEF0E}"/>
    <dgm:cxn modelId="{F364EECB-D1A4-408F-AFB8-645D90AC95BB}" type="presOf" srcId="{3616E1B5-18F5-4A07-BAE9-A68117252F5A}" destId="{D79148EA-A74A-4AE0-A12E-92383636F772}" srcOrd="1" destOrd="0" presId="urn:microsoft.com/office/officeart/2005/8/layout/pyramid1"/>
    <dgm:cxn modelId="{E42338ED-381A-4789-82A7-E3234EEA8593}" type="presOf" srcId="{281006B8-FA9C-4C70-B0F4-A1755A808A7F}" destId="{4F19DD7A-4B4D-4DBE-935E-F9067F47C6E4}" srcOrd="0" destOrd="0" presId="urn:microsoft.com/office/officeart/2005/8/layout/pyramid1"/>
    <dgm:cxn modelId="{789171FD-D39B-49AD-8C2E-1176DC00CB87}" type="presOf" srcId="{3616E1B5-18F5-4A07-BAE9-A68117252F5A}" destId="{DD41970D-B6B9-4534-BF4D-9E08C2A57013}" srcOrd="0" destOrd="0" presId="urn:microsoft.com/office/officeart/2005/8/layout/pyramid1"/>
    <dgm:cxn modelId="{2E88FAC7-2147-41E8-863A-632290F03147}" type="presParOf" srcId="{C24EC2B1-8792-47C8-B2DE-8B8E26A370BF}" destId="{C9FD85A0-A045-404E-BBFD-2CCA90B5450F}" srcOrd="0" destOrd="0" presId="urn:microsoft.com/office/officeart/2005/8/layout/pyramid1"/>
    <dgm:cxn modelId="{97A53210-0779-4575-8E95-23A5542B17E8}" type="presParOf" srcId="{C9FD85A0-A045-404E-BBFD-2CCA90B5450F}" destId="{50E629A8-E480-4E3D-9FE0-952F72F11C46}" srcOrd="0" destOrd="0" presId="urn:microsoft.com/office/officeart/2005/8/layout/pyramid1"/>
    <dgm:cxn modelId="{C9A4D391-990C-497B-ACE5-C769F4A6C072}" type="presParOf" srcId="{C9FD85A0-A045-404E-BBFD-2CCA90B5450F}" destId="{3FC1C8A7-EE5F-4894-A23A-CF82368EDFA4}" srcOrd="1" destOrd="0" presId="urn:microsoft.com/office/officeart/2005/8/layout/pyramid1"/>
    <dgm:cxn modelId="{2B22513D-B077-4BA4-AF73-E56E0759015D}" type="presParOf" srcId="{C24EC2B1-8792-47C8-B2DE-8B8E26A370BF}" destId="{D85D94C9-D6BD-491D-BB3F-8B2E7529BC24}" srcOrd="1" destOrd="0" presId="urn:microsoft.com/office/officeart/2005/8/layout/pyramid1"/>
    <dgm:cxn modelId="{7615614E-8F2D-4C47-885F-098BC71B44CC}" type="presParOf" srcId="{D85D94C9-D6BD-491D-BB3F-8B2E7529BC24}" destId="{4F19DD7A-4B4D-4DBE-935E-F9067F47C6E4}" srcOrd="0" destOrd="0" presId="urn:microsoft.com/office/officeart/2005/8/layout/pyramid1"/>
    <dgm:cxn modelId="{98CB1CAB-DD33-4F6F-AF81-98D4330C94B9}" type="presParOf" srcId="{D85D94C9-D6BD-491D-BB3F-8B2E7529BC24}" destId="{2D4207CF-9EF4-4C8F-B92A-391A6D48D89D}" srcOrd="1" destOrd="0" presId="urn:microsoft.com/office/officeart/2005/8/layout/pyramid1"/>
    <dgm:cxn modelId="{8B90206E-6391-4753-AA80-559ED95D5DF4}" type="presParOf" srcId="{C24EC2B1-8792-47C8-B2DE-8B8E26A370BF}" destId="{7175ED36-0237-4331-8FF4-FB00833BB3B0}" srcOrd="2" destOrd="0" presId="urn:microsoft.com/office/officeart/2005/8/layout/pyramid1"/>
    <dgm:cxn modelId="{DBE69D28-74AA-470A-BFF5-C6A767C4EA63}" type="presParOf" srcId="{7175ED36-0237-4331-8FF4-FB00833BB3B0}" destId="{DD41970D-B6B9-4534-BF4D-9E08C2A57013}" srcOrd="0" destOrd="0" presId="urn:microsoft.com/office/officeart/2005/8/layout/pyramid1"/>
    <dgm:cxn modelId="{748951BB-55C9-4F25-8810-5951B6F49D88}" type="presParOf" srcId="{7175ED36-0237-4331-8FF4-FB00833BB3B0}" destId="{D79148EA-A74A-4AE0-A12E-92383636F77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CE1AE9-08EA-42FA-9CD2-C3E2CCE7CC7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C783D6C-999B-4A60-8545-8F0DA3130D23}">
      <dgm:prSet phldrT="[Text]"/>
      <dgm:spPr/>
      <dgm:t>
        <a:bodyPr/>
        <a:lstStyle/>
        <a:p>
          <a:r>
            <a:rPr lang="en-US" dirty="0" smtClean="0"/>
            <a:t>Effective MTSS Teams</a:t>
          </a:r>
          <a:endParaRPr lang="en-US" dirty="0"/>
        </a:p>
      </dgm:t>
    </dgm:pt>
    <dgm:pt modelId="{865A621D-26C1-4DC5-8E97-B32AB80B4E16}" type="parTrans" cxnId="{33883398-81E2-4A10-BD58-715494B412E6}">
      <dgm:prSet/>
      <dgm:spPr/>
      <dgm:t>
        <a:bodyPr/>
        <a:lstStyle/>
        <a:p>
          <a:endParaRPr lang="en-US"/>
        </a:p>
      </dgm:t>
    </dgm:pt>
    <dgm:pt modelId="{9C1396D0-7E4C-46C6-B739-DC308B74F460}" type="sibTrans" cxnId="{33883398-81E2-4A10-BD58-715494B412E6}">
      <dgm:prSet/>
      <dgm:spPr/>
      <dgm:t>
        <a:bodyPr/>
        <a:lstStyle/>
        <a:p>
          <a:endParaRPr lang="en-US"/>
        </a:p>
      </dgm:t>
    </dgm:pt>
    <dgm:pt modelId="{F56FAA0F-E8A5-414C-AAC8-979A75AF19BB}">
      <dgm:prSet phldrT="[Text]"/>
      <dgm:spPr/>
      <dgm:t>
        <a:bodyPr/>
        <a:lstStyle/>
        <a:p>
          <a:r>
            <a:rPr lang="en-US" dirty="0" smtClean="0"/>
            <a:t>Represent all key stakeholders</a:t>
          </a:r>
          <a:endParaRPr lang="en-US" dirty="0"/>
        </a:p>
      </dgm:t>
    </dgm:pt>
    <dgm:pt modelId="{0991E216-EF6B-4CCD-9C02-E69748EB3706}" type="parTrans" cxnId="{E6AFE502-F7BF-4492-A021-F8BA201B67DB}">
      <dgm:prSet/>
      <dgm:spPr/>
      <dgm:t>
        <a:bodyPr/>
        <a:lstStyle/>
        <a:p>
          <a:endParaRPr lang="en-US"/>
        </a:p>
      </dgm:t>
    </dgm:pt>
    <dgm:pt modelId="{B2CBBA55-C45D-4590-BAE0-A90CE4CC37FE}" type="sibTrans" cxnId="{E6AFE502-F7BF-4492-A021-F8BA201B67DB}">
      <dgm:prSet/>
      <dgm:spPr/>
      <dgm:t>
        <a:bodyPr/>
        <a:lstStyle/>
        <a:p>
          <a:endParaRPr lang="en-US"/>
        </a:p>
      </dgm:t>
    </dgm:pt>
    <dgm:pt modelId="{824C5271-2AB9-4F35-93E8-41555C560CF2}">
      <dgm:prSet phldrT="[Text]"/>
      <dgm:spPr/>
      <dgm:t>
        <a:bodyPr/>
        <a:lstStyle/>
        <a:p>
          <a:r>
            <a:rPr lang="en-US" dirty="0" smtClean="0"/>
            <a:t>Use structures and clear processes to guide decision making</a:t>
          </a:r>
          <a:endParaRPr lang="en-US" dirty="0"/>
        </a:p>
      </dgm:t>
    </dgm:pt>
    <dgm:pt modelId="{58F95291-260A-4F1E-B3C4-0FCFAE182EFA}" type="parTrans" cxnId="{E41D68CC-5E11-4509-A210-40394F1CADD3}">
      <dgm:prSet/>
      <dgm:spPr/>
      <dgm:t>
        <a:bodyPr/>
        <a:lstStyle/>
        <a:p>
          <a:endParaRPr lang="en-US"/>
        </a:p>
      </dgm:t>
    </dgm:pt>
    <dgm:pt modelId="{FA4CCB14-0750-422D-86DA-F7E5C15C7080}" type="sibTrans" cxnId="{E41D68CC-5E11-4509-A210-40394F1CADD3}">
      <dgm:prSet/>
      <dgm:spPr/>
      <dgm:t>
        <a:bodyPr/>
        <a:lstStyle/>
        <a:p>
          <a:endParaRPr lang="en-US"/>
        </a:p>
      </dgm:t>
    </dgm:pt>
    <dgm:pt modelId="{25506489-F7CB-4933-B84D-68B93F6AAC31}">
      <dgm:prSet phldrT="[Text]"/>
      <dgm:spPr/>
      <dgm:t>
        <a:bodyPr/>
        <a:lstStyle/>
        <a:p>
          <a:r>
            <a:rPr lang="en-US" dirty="0" smtClean="0"/>
            <a:t>Meet regularly on a predetermined schedule</a:t>
          </a:r>
          <a:endParaRPr lang="en-US" dirty="0"/>
        </a:p>
      </dgm:t>
    </dgm:pt>
    <dgm:pt modelId="{73F51E22-5AD0-4E5F-983E-6D257A0F8E2D}" type="parTrans" cxnId="{61E21A45-D6BD-4CCA-A9F6-FEB299B1577D}">
      <dgm:prSet/>
      <dgm:spPr/>
      <dgm:t>
        <a:bodyPr/>
        <a:lstStyle/>
        <a:p>
          <a:endParaRPr lang="en-US"/>
        </a:p>
      </dgm:t>
    </dgm:pt>
    <dgm:pt modelId="{5D128484-D562-4A58-A3CC-713D3664F245}" type="sibTrans" cxnId="{61E21A45-D6BD-4CCA-A9F6-FEB299B1577D}">
      <dgm:prSet/>
      <dgm:spPr/>
      <dgm:t>
        <a:bodyPr/>
        <a:lstStyle/>
        <a:p>
          <a:endParaRPr lang="en-US"/>
        </a:p>
      </dgm:t>
    </dgm:pt>
    <dgm:pt modelId="{E848E330-F2F7-4E0D-842A-F876072FE1C8}" type="pres">
      <dgm:prSet presAssocID="{61CE1AE9-08EA-42FA-9CD2-C3E2CCE7CC73}" presName="cycle" presStyleCnt="0">
        <dgm:presLayoutVars>
          <dgm:chMax val="1"/>
          <dgm:dir/>
          <dgm:animLvl val="ctr"/>
          <dgm:resizeHandles val="exact"/>
        </dgm:presLayoutVars>
      </dgm:prSet>
      <dgm:spPr/>
      <dgm:t>
        <a:bodyPr/>
        <a:lstStyle/>
        <a:p>
          <a:endParaRPr lang="en-US"/>
        </a:p>
      </dgm:t>
    </dgm:pt>
    <dgm:pt modelId="{88CEE97B-D225-485D-A47C-2311E71B9AFD}" type="pres">
      <dgm:prSet presAssocID="{6C783D6C-999B-4A60-8545-8F0DA3130D23}" presName="centerShape" presStyleLbl="node0" presStyleIdx="0" presStyleCnt="1"/>
      <dgm:spPr/>
      <dgm:t>
        <a:bodyPr/>
        <a:lstStyle/>
        <a:p>
          <a:endParaRPr lang="en-US"/>
        </a:p>
      </dgm:t>
    </dgm:pt>
    <dgm:pt modelId="{8F72A621-754E-4727-BCCD-895AB1B3880D}" type="pres">
      <dgm:prSet presAssocID="{0991E216-EF6B-4CCD-9C02-E69748EB3706}" presName="parTrans" presStyleLbl="bgSibTrans2D1" presStyleIdx="0" presStyleCnt="3"/>
      <dgm:spPr/>
      <dgm:t>
        <a:bodyPr/>
        <a:lstStyle/>
        <a:p>
          <a:endParaRPr lang="en-US"/>
        </a:p>
      </dgm:t>
    </dgm:pt>
    <dgm:pt modelId="{333DF35A-8EF6-4BA7-9AB9-C778A84C1835}" type="pres">
      <dgm:prSet presAssocID="{F56FAA0F-E8A5-414C-AAC8-979A75AF19BB}" presName="node" presStyleLbl="node1" presStyleIdx="0" presStyleCnt="3">
        <dgm:presLayoutVars>
          <dgm:bulletEnabled val="1"/>
        </dgm:presLayoutVars>
      </dgm:prSet>
      <dgm:spPr/>
      <dgm:t>
        <a:bodyPr/>
        <a:lstStyle/>
        <a:p>
          <a:endParaRPr lang="en-US"/>
        </a:p>
      </dgm:t>
    </dgm:pt>
    <dgm:pt modelId="{E9DCD490-936F-44EE-A97C-B78C22E6FDC0}" type="pres">
      <dgm:prSet presAssocID="{58F95291-260A-4F1E-B3C4-0FCFAE182EFA}" presName="parTrans" presStyleLbl="bgSibTrans2D1" presStyleIdx="1" presStyleCnt="3"/>
      <dgm:spPr/>
      <dgm:t>
        <a:bodyPr/>
        <a:lstStyle/>
        <a:p>
          <a:endParaRPr lang="en-US"/>
        </a:p>
      </dgm:t>
    </dgm:pt>
    <dgm:pt modelId="{E2D92449-C682-4984-875E-9FEF3B151B37}" type="pres">
      <dgm:prSet presAssocID="{824C5271-2AB9-4F35-93E8-41555C560CF2}" presName="node" presStyleLbl="node1" presStyleIdx="1" presStyleCnt="3">
        <dgm:presLayoutVars>
          <dgm:bulletEnabled val="1"/>
        </dgm:presLayoutVars>
      </dgm:prSet>
      <dgm:spPr/>
      <dgm:t>
        <a:bodyPr/>
        <a:lstStyle/>
        <a:p>
          <a:endParaRPr lang="en-US"/>
        </a:p>
      </dgm:t>
    </dgm:pt>
    <dgm:pt modelId="{8F3290C5-5C0B-478F-A93E-E3CA0DF402AF}" type="pres">
      <dgm:prSet presAssocID="{73F51E22-5AD0-4E5F-983E-6D257A0F8E2D}" presName="parTrans" presStyleLbl="bgSibTrans2D1" presStyleIdx="2" presStyleCnt="3"/>
      <dgm:spPr/>
      <dgm:t>
        <a:bodyPr/>
        <a:lstStyle/>
        <a:p>
          <a:endParaRPr lang="en-US"/>
        </a:p>
      </dgm:t>
    </dgm:pt>
    <dgm:pt modelId="{16C295AB-F6B7-4A73-8A43-E40F01CAA0F4}" type="pres">
      <dgm:prSet presAssocID="{25506489-F7CB-4933-B84D-68B93F6AAC31}" presName="node" presStyleLbl="node1" presStyleIdx="2" presStyleCnt="3">
        <dgm:presLayoutVars>
          <dgm:bulletEnabled val="1"/>
        </dgm:presLayoutVars>
      </dgm:prSet>
      <dgm:spPr/>
      <dgm:t>
        <a:bodyPr/>
        <a:lstStyle/>
        <a:p>
          <a:endParaRPr lang="en-US"/>
        </a:p>
      </dgm:t>
    </dgm:pt>
  </dgm:ptLst>
  <dgm:cxnLst>
    <dgm:cxn modelId="{DEBFF7B3-D25C-4C5D-B5EE-9896A33CD9A6}" type="presOf" srcId="{25506489-F7CB-4933-B84D-68B93F6AAC31}" destId="{16C295AB-F6B7-4A73-8A43-E40F01CAA0F4}" srcOrd="0" destOrd="0" presId="urn:microsoft.com/office/officeart/2005/8/layout/radial4"/>
    <dgm:cxn modelId="{E41D68CC-5E11-4509-A210-40394F1CADD3}" srcId="{6C783D6C-999B-4A60-8545-8F0DA3130D23}" destId="{824C5271-2AB9-4F35-93E8-41555C560CF2}" srcOrd="1" destOrd="0" parTransId="{58F95291-260A-4F1E-B3C4-0FCFAE182EFA}" sibTransId="{FA4CCB14-0750-422D-86DA-F7E5C15C7080}"/>
    <dgm:cxn modelId="{C8903618-54D8-47FE-8B54-220207C8008A}" type="presOf" srcId="{61CE1AE9-08EA-42FA-9CD2-C3E2CCE7CC73}" destId="{E848E330-F2F7-4E0D-842A-F876072FE1C8}" srcOrd="0" destOrd="0" presId="urn:microsoft.com/office/officeart/2005/8/layout/radial4"/>
    <dgm:cxn modelId="{33883398-81E2-4A10-BD58-715494B412E6}" srcId="{61CE1AE9-08EA-42FA-9CD2-C3E2CCE7CC73}" destId="{6C783D6C-999B-4A60-8545-8F0DA3130D23}" srcOrd="0" destOrd="0" parTransId="{865A621D-26C1-4DC5-8E97-B32AB80B4E16}" sibTransId="{9C1396D0-7E4C-46C6-B739-DC308B74F460}"/>
    <dgm:cxn modelId="{FD57C5C1-4490-4D6F-8493-3720A1A1C819}" type="presOf" srcId="{824C5271-2AB9-4F35-93E8-41555C560CF2}" destId="{E2D92449-C682-4984-875E-9FEF3B151B37}" srcOrd="0" destOrd="0" presId="urn:microsoft.com/office/officeart/2005/8/layout/radial4"/>
    <dgm:cxn modelId="{61E21A45-D6BD-4CCA-A9F6-FEB299B1577D}" srcId="{6C783D6C-999B-4A60-8545-8F0DA3130D23}" destId="{25506489-F7CB-4933-B84D-68B93F6AAC31}" srcOrd="2" destOrd="0" parTransId="{73F51E22-5AD0-4E5F-983E-6D257A0F8E2D}" sibTransId="{5D128484-D562-4A58-A3CC-713D3664F245}"/>
    <dgm:cxn modelId="{8CD35422-3C46-490D-B8A6-B65B9D538DF7}" type="presOf" srcId="{F56FAA0F-E8A5-414C-AAC8-979A75AF19BB}" destId="{333DF35A-8EF6-4BA7-9AB9-C778A84C1835}" srcOrd="0" destOrd="0" presId="urn:microsoft.com/office/officeart/2005/8/layout/radial4"/>
    <dgm:cxn modelId="{4600D742-AAC5-4EAE-BCD6-25641E9697A3}" type="presOf" srcId="{6C783D6C-999B-4A60-8545-8F0DA3130D23}" destId="{88CEE97B-D225-485D-A47C-2311E71B9AFD}" srcOrd="0" destOrd="0" presId="urn:microsoft.com/office/officeart/2005/8/layout/radial4"/>
    <dgm:cxn modelId="{55CBBC13-379B-4078-A210-27D29C807364}" type="presOf" srcId="{73F51E22-5AD0-4E5F-983E-6D257A0F8E2D}" destId="{8F3290C5-5C0B-478F-A93E-E3CA0DF402AF}" srcOrd="0" destOrd="0" presId="urn:microsoft.com/office/officeart/2005/8/layout/radial4"/>
    <dgm:cxn modelId="{E6AFE502-F7BF-4492-A021-F8BA201B67DB}" srcId="{6C783D6C-999B-4A60-8545-8F0DA3130D23}" destId="{F56FAA0F-E8A5-414C-AAC8-979A75AF19BB}" srcOrd="0" destOrd="0" parTransId="{0991E216-EF6B-4CCD-9C02-E69748EB3706}" sibTransId="{B2CBBA55-C45D-4590-BAE0-A90CE4CC37FE}"/>
    <dgm:cxn modelId="{F78CB765-E270-4ACE-A2A5-E0363C428FDA}" type="presOf" srcId="{58F95291-260A-4F1E-B3C4-0FCFAE182EFA}" destId="{E9DCD490-936F-44EE-A97C-B78C22E6FDC0}" srcOrd="0" destOrd="0" presId="urn:microsoft.com/office/officeart/2005/8/layout/radial4"/>
    <dgm:cxn modelId="{50E661FF-CD89-4F38-A33B-A8F9353B8636}" type="presOf" srcId="{0991E216-EF6B-4CCD-9C02-E69748EB3706}" destId="{8F72A621-754E-4727-BCCD-895AB1B3880D}" srcOrd="0" destOrd="0" presId="urn:microsoft.com/office/officeart/2005/8/layout/radial4"/>
    <dgm:cxn modelId="{6B151F0D-6D44-4DDC-B46D-495CCE6C0C0B}" type="presParOf" srcId="{E848E330-F2F7-4E0D-842A-F876072FE1C8}" destId="{88CEE97B-D225-485D-A47C-2311E71B9AFD}" srcOrd="0" destOrd="0" presId="urn:microsoft.com/office/officeart/2005/8/layout/radial4"/>
    <dgm:cxn modelId="{81029D50-68EC-4F29-86FB-D49629C2E214}" type="presParOf" srcId="{E848E330-F2F7-4E0D-842A-F876072FE1C8}" destId="{8F72A621-754E-4727-BCCD-895AB1B3880D}" srcOrd="1" destOrd="0" presId="urn:microsoft.com/office/officeart/2005/8/layout/radial4"/>
    <dgm:cxn modelId="{591E0E0D-1BA1-4BEB-9CA4-E93C83EBD80E}" type="presParOf" srcId="{E848E330-F2F7-4E0D-842A-F876072FE1C8}" destId="{333DF35A-8EF6-4BA7-9AB9-C778A84C1835}" srcOrd="2" destOrd="0" presId="urn:microsoft.com/office/officeart/2005/8/layout/radial4"/>
    <dgm:cxn modelId="{E043143C-FED4-4435-8A87-98B0DE150109}" type="presParOf" srcId="{E848E330-F2F7-4E0D-842A-F876072FE1C8}" destId="{E9DCD490-936F-44EE-A97C-B78C22E6FDC0}" srcOrd="3" destOrd="0" presId="urn:microsoft.com/office/officeart/2005/8/layout/radial4"/>
    <dgm:cxn modelId="{BB78CF00-88AE-48BA-84DB-2DD341E6E7C0}" type="presParOf" srcId="{E848E330-F2F7-4E0D-842A-F876072FE1C8}" destId="{E2D92449-C682-4984-875E-9FEF3B151B37}" srcOrd="4" destOrd="0" presId="urn:microsoft.com/office/officeart/2005/8/layout/radial4"/>
    <dgm:cxn modelId="{F52DAF0F-6E5F-467B-BAA1-CE13F8C2FACB}" type="presParOf" srcId="{E848E330-F2F7-4E0D-842A-F876072FE1C8}" destId="{8F3290C5-5C0B-478F-A93E-E3CA0DF402AF}" srcOrd="5" destOrd="0" presId="urn:microsoft.com/office/officeart/2005/8/layout/radial4"/>
    <dgm:cxn modelId="{BDE58753-627B-45B7-85D7-0FB33BBDDE5D}" type="presParOf" srcId="{E848E330-F2F7-4E0D-842A-F876072FE1C8}" destId="{16C295AB-F6B7-4A73-8A43-E40F01CAA0F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629A8-E480-4E3D-9FE0-952F72F11C46}">
      <dsp:nvSpPr>
        <dsp:cNvPr id="0" name=""/>
        <dsp:cNvSpPr/>
      </dsp:nvSpPr>
      <dsp:spPr>
        <a:xfrm>
          <a:off x="2261332" y="0"/>
          <a:ext cx="1552249" cy="1045930"/>
        </a:xfrm>
        <a:prstGeom prst="trapezoid">
          <a:avLst>
            <a:gd name="adj" fmla="val 75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2261332" y="0"/>
        <a:ext cx="1552249" cy="1045930"/>
      </dsp:txXfrm>
    </dsp:sp>
    <dsp:sp modelId="{4F19DD7A-4B4D-4DBE-935E-F9067F47C6E4}">
      <dsp:nvSpPr>
        <dsp:cNvPr id="0" name=""/>
        <dsp:cNvSpPr/>
      </dsp:nvSpPr>
      <dsp:spPr>
        <a:xfrm>
          <a:off x="1423921" y="1045930"/>
          <a:ext cx="3248156" cy="1081448"/>
        </a:xfrm>
        <a:prstGeom prst="trapezoid">
          <a:avLst>
            <a:gd name="adj" fmla="val 75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1992349" y="1045930"/>
        <a:ext cx="2111301" cy="1081448"/>
      </dsp:txXfrm>
    </dsp:sp>
    <dsp:sp modelId="{DD41970D-B6B9-4534-BF4D-9E08C2A57013}">
      <dsp:nvSpPr>
        <dsp:cNvPr id="0" name=""/>
        <dsp:cNvSpPr/>
      </dsp:nvSpPr>
      <dsp:spPr>
        <a:xfrm>
          <a:off x="0" y="2127378"/>
          <a:ext cx="6096000" cy="1936621"/>
        </a:xfrm>
        <a:prstGeom prst="trapezoid">
          <a:avLst>
            <a:gd name="adj" fmla="val 75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1066799" y="2127378"/>
        <a:ext cx="3962400" cy="1936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7EDC6F1C-C8B1-4802-AFC8-2198C3187210}" type="datetimeFigureOut">
              <a:rPr lang="en-US" smtClean="0"/>
              <a:pPr/>
              <a:t>7/7/2017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t>Welcome participants to the module on MTSS</a:t>
            </a:r>
            <a:r>
              <a:rPr lang="en-US" sz="1200" i="1" baseline="0" dirty="0" smtClean="0"/>
              <a:t>. </a:t>
            </a:r>
            <a:endParaRPr lang="en-US" sz="1200" i="0" kern="1200" dirty="0" smtClean="0">
              <a:solidFill>
                <a:schemeClr val="tx1"/>
              </a:solidFill>
              <a:effectLst/>
              <a:latin typeface="ITC Franklin Gothic Std Bk Cd"/>
              <a:ea typeface="ＭＳ Ｐゴシック" pitchFamily="-48" charset="-128"/>
              <a:cs typeface="ＭＳ Ｐゴシック"/>
            </a:endParaRPr>
          </a:p>
          <a:p>
            <a:endParaRPr lang="en-US" sz="1200" i="1" kern="1200" dirty="0" smtClean="0">
              <a:solidFill>
                <a:schemeClr val="tx1"/>
              </a:solidFill>
              <a:latin typeface="Calibri" pitchFamily="34" charset="0"/>
              <a:ea typeface="ＭＳ Ｐゴシック" pitchFamily="-48" charset="-128"/>
              <a:cs typeface="ＭＳ Ｐゴシック"/>
            </a:endParaRPr>
          </a:p>
          <a:p>
            <a:r>
              <a:rPr lang="en-US" sz="1200" i="1" kern="1200" dirty="0" smtClean="0">
                <a:solidFill>
                  <a:schemeClr val="tx1"/>
                </a:solidFill>
                <a:latin typeface="Calibri" pitchFamily="34" charset="0"/>
                <a:ea typeface="ＭＳ Ｐゴシック" pitchFamily="-48" charset="-128"/>
                <a:cs typeface="ＭＳ Ｐゴシック"/>
              </a:rPr>
              <a:t>Throughout</a:t>
            </a:r>
            <a:r>
              <a:rPr lang="en-US" sz="1200" i="1" kern="1200" baseline="0" dirty="0" smtClean="0">
                <a:solidFill>
                  <a:schemeClr val="tx1"/>
                </a:solidFill>
                <a:latin typeface="Calibri" pitchFamily="34" charset="0"/>
                <a:ea typeface="ＭＳ Ｐゴシック" pitchFamily="-48" charset="-128"/>
                <a:cs typeface="ＭＳ Ｐゴシック"/>
              </a:rPr>
              <a:t> this module, the notes will be formatted in the following way:</a:t>
            </a:r>
          </a:p>
          <a:p>
            <a:pPr lvl="0"/>
            <a:endParaRPr lang="en-US" sz="1200" i="1" kern="1200" dirty="0" smtClean="0">
              <a:solidFill>
                <a:schemeClr val="tx1"/>
              </a:solidFill>
              <a:latin typeface="Calibri" pitchFamily="34" charset="0"/>
              <a:ea typeface="ＭＳ Ｐゴシック" pitchFamily="-48" charset="-128"/>
              <a:cs typeface="ＭＳ Ｐゴシック"/>
            </a:endParaRPr>
          </a:p>
          <a:p>
            <a:pPr lvl="0"/>
            <a:r>
              <a:rPr lang="en-US" sz="1200" i="1" kern="1200" dirty="0" smtClean="0">
                <a:solidFill>
                  <a:schemeClr val="tx1"/>
                </a:solidFill>
                <a:latin typeface="Calibri" pitchFamily="34" charset="0"/>
                <a:ea typeface="ＭＳ Ｐゴシック" pitchFamily="-48" charset="-128"/>
                <a:cs typeface="ＭＳ Ｐゴシック"/>
              </a:rPr>
              <a:t>Notes for the facilitator: </a:t>
            </a:r>
          </a:p>
          <a:p>
            <a:pPr marL="171450" lvl="0" indent="-171450">
              <a:buFont typeface="Arial" panose="020B0604020202020204" pitchFamily="34" charset="0"/>
              <a:buChar char="•"/>
            </a:pPr>
            <a:r>
              <a:rPr lang="en-US" sz="1200" kern="1200" dirty="0" smtClean="0">
                <a:solidFill>
                  <a:schemeClr val="tx1"/>
                </a:solidFill>
                <a:latin typeface="Calibri" pitchFamily="34" charset="0"/>
                <a:ea typeface="ＭＳ Ｐゴシック" pitchFamily="-48" charset="-128"/>
                <a:cs typeface="ＭＳ Ｐゴシック"/>
              </a:rPr>
              <a:t>Text formatted in standard font is intended to be read aloud by the facilitator.</a:t>
            </a:r>
          </a:p>
          <a:p>
            <a:pPr marL="171450" lvl="0" indent="-171450">
              <a:buFont typeface="Arial" panose="020B0604020202020204" pitchFamily="34" charset="0"/>
              <a:buChar char="•"/>
            </a:pPr>
            <a:r>
              <a:rPr lang="en-US" sz="1200" kern="1200" dirty="0" smtClean="0">
                <a:solidFill>
                  <a:schemeClr val="tx1"/>
                </a:solidFill>
                <a:latin typeface="Calibri" pitchFamily="34" charset="0"/>
                <a:ea typeface="ＭＳ Ｐゴシック" pitchFamily="-48" charset="-128"/>
                <a:cs typeface="ＭＳ Ｐゴシック"/>
              </a:rPr>
              <a:t>Text formatted in </a:t>
            </a:r>
            <a:r>
              <a:rPr lang="en-US" sz="1200" i="1" kern="1200" dirty="0" smtClean="0">
                <a:solidFill>
                  <a:schemeClr val="tx1"/>
                </a:solidFill>
                <a:latin typeface="Calibri" pitchFamily="34" charset="0"/>
                <a:ea typeface="ＭＳ Ｐゴシック" pitchFamily="-48" charset="-128"/>
                <a:cs typeface="ＭＳ Ｐゴシック"/>
              </a:rPr>
              <a:t>italics</a:t>
            </a:r>
            <a:r>
              <a:rPr lang="en-US" sz="1200" kern="1200" dirty="0" smtClean="0">
                <a:solidFill>
                  <a:schemeClr val="tx1"/>
                </a:solidFill>
                <a:latin typeface="Calibri" pitchFamily="34" charset="0"/>
                <a:ea typeface="ＭＳ Ｐゴシック" pitchFamily="-48" charset="-128"/>
                <a:cs typeface="ＭＳ Ｐゴシック"/>
              </a:rPr>
              <a:t> is intended as directions or notes for the facilitator; italicized text is </a:t>
            </a:r>
            <a:r>
              <a:rPr lang="en-US" sz="1200" b="1" kern="1200" dirty="0" smtClean="0">
                <a:solidFill>
                  <a:schemeClr val="tx1"/>
                </a:solidFill>
                <a:latin typeface="Calibri" pitchFamily="34" charset="0"/>
                <a:ea typeface="ＭＳ Ｐゴシック" pitchFamily="-48" charset="-128"/>
                <a:cs typeface="ＭＳ Ｐゴシック"/>
              </a:rPr>
              <a:t>not</a:t>
            </a:r>
            <a:r>
              <a:rPr lang="en-US" sz="1200" kern="1200" dirty="0" smtClean="0">
                <a:solidFill>
                  <a:schemeClr val="tx1"/>
                </a:solidFill>
                <a:latin typeface="Calibri" pitchFamily="34" charset="0"/>
                <a:ea typeface="ＭＳ Ｐゴシック" pitchFamily="-48" charset="-128"/>
                <a:cs typeface="ＭＳ Ｐゴシック"/>
              </a:rPr>
              <a:t> meant to be read aloud.</a:t>
            </a:r>
          </a:p>
          <a:p>
            <a:pPr lvl="0"/>
            <a:endParaRPr lang="en-US" sz="1200" kern="1200" dirty="0" smtClean="0">
              <a:solidFill>
                <a:schemeClr val="tx1"/>
              </a:solidFill>
              <a:latin typeface="Calibri" pitchFamily="34" charset="0"/>
              <a:ea typeface="ＭＳ Ｐゴシック" pitchFamily="-48" charset="-128"/>
              <a:cs typeface="ＭＳ Ｐゴシック"/>
            </a:endParaRPr>
          </a:p>
          <a:p>
            <a:pPr lvl="0"/>
            <a:r>
              <a:rPr lang="en-US" sz="1200" i="1" kern="1200" dirty="0" smtClean="0">
                <a:solidFill>
                  <a:schemeClr val="tx1"/>
                </a:solidFill>
                <a:latin typeface="Calibri" pitchFamily="34" charset="0"/>
                <a:ea typeface="ＭＳ Ｐゴシック" pitchFamily="-48" charset="-128"/>
                <a:cs typeface="ＭＳ Ｐゴシック"/>
              </a:rPr>
              <a:t>Please refer to the accompanying facilitator guide for additional information and resources.</a:t>
            </a:r>
            <a:r>
              <a:rPr lang="en-US" sz="1200" i="1" kern="1200" baseline="0" dirty="0" smtClean="0">
                <a:solidFill>
                  <a:schemeClr val="tx1"/>
                </a:solidFill>
                <a:latin typeface="Calibri" pitchFamily="34" charset="0"/>
                <a:ea typeface="ＭＳ Ｐゴシック" pitchFamily="-48" charset="-128"/>
                <a:cs typeface="ＭＳ Ｐゴシック"/>
              </a:rPr>
              <a:t> </a:t>
            </a:r>
          </a:p>
          <a:p>
            <a:pPr lvl="0"/>
            <a:endParaRPr lang="en-US" sz="1200" i="1" kern="1200" baseline="0" dirty="0" smtClean="0">
              <a:solidFill>
                <a:schemeClr val="tx1"/>
              </a:solidFill>
              <a:latin typeface="Calibri" pitchFamily="34" charset="0"/>
              <a:ea typeface="ＭＳ Ｐゴシック" pitchFamily="-48" charset="-128"/>
              <a:cs typeface="ＭＳ Ｐゴシック"/>
            </a:endParaRPr>
          </a:p>
          <a:p>
            <a:pPr lvl="0"/>
            <a:r>
              <a:rPr lang="en-US" sz="1200" i="1" kern="1200" baseline="0" dirty="0" smtClean="0">
                <a:solidFill>
                  <a:schemeClr val="tx1"/>
                </a:solidFill>
                <a:latin typeface="Calibri" pitchFamily="34" charset="0"/>
                <a:ea typeface="ＭＳ Ｐゴシック" pitchFamily="-48" charset="-128"/>
                <a:cs typeface="ＭＳ Ｐゴシック"/>
              </a:rPr>
              <a:t>Materials:</a:t>
            </a:r>
          </a:p>
          <a:p>
            <a:pPr marL="171450" lvl="0" indent="-171450">
              <a:buFont typeface="Arial" panose="020B0604020202020204" pitchFamily="34" charset="0"/>
              <a:buChar char="•"/>
            </a:pPr>
            <a:r>
              <a:rPr lang="en-US" sz="1200" i="1" kern="1200" baseline="0" dirty="0" smtClean="0">
                <a:solidFill>
                  <a:schemeClr val="tx1"/>
                </a:solidFill>
                <a:latin typeface="Calibri" pitchFamily="34" charset="0"/>
                <a:ea typeface="ＭＳ Ｐゴシック" pitchFamily="-48" charset="-128"/>
                <a:cs typeface="ＭＳ Ｐゴシック"/>
              </a:rPr>
              <a:t>Module 1 Participants’ Workbook</a:t>
            </a:r>
            <a:endParaRPr lang="en-US" sz="1200" i="1" kern="1200" dirty="0" smtClean="0">
              <a:solidFill>
                <a:schemeClr val="tx1"/>
              </a:solidFill>
              <a:latin typeface="Calibri" pitchFamily="34" charset="0"/>
              <a:ea typeface="ＭＳ Ｐゴシック" pitchFamily="-48" charset="-128"/>
              <a:cs typeface="ＭＳ Ｐゴシック"/>
            </a:endParaRPr>
          </a:p>
          <a:p>
            <a:pPr lvl="0"/>
            <a:endParaRPr lang="en-US" sz="1200" kern="1200" dirty="0" smtClean="0">
              <a:solidFill>
                <a:schemeClr val="tx1"/>
              </a:solidFill>
              <a:latin typeface="Calibri" pitchFamily="34" charset="0"/>
              <a:ea typeface="ＭＳ Ｐゴシック" pitchFamily="-48" charset="-128"/>
              <a:cs typeface="ＭＳ Ｐゴシック"/>
            </a:endParaRPr>
          </a:p>
          <a:p>
            <a:pPr lvl="0"/>
            <a:endParaRPr lang="en-US" sz="1200" kern="1200" dirty="0" smtClean="0">
              <a:solidFill>
                <a:schemeClr val="tx1"/>
              </a:solidFill>
              <a:latin typeface="Calibri" pitchFamily="34" charset="0"/>
              <a:ea typeface="ＭＳ Ｐゴシック" pitchFamily="-48" charset="-128"/>
              <a:cs typeface="ＭＳ Ｐゴシック"/>
            </a:endParaRPr>
          </a:p>
          <a:p>
            <a:pPr lvl="0"/>
            <a:endParaRPr lang="en-US" sz="1200" kern="1200" dirty="0" smtClean="0">
              <a:solidFill>
                <a:schemeClr val="tx1"/>
              </a:solidFill>
              <a:latin typeface="Calibri" pitchFamily="34" charset="0"/>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811187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panose="05000000000000000000" pitchFamily="2" charset="2"/>
              <a:buNone/>
            </a:pPr>
            <a:r>
              <a:rPr lang="en-US" b="0" i="0" dirty="0" smtClean="0"/>
              <a:t>In</a:t>
            </a:r>
            <a:r>
              <a:rPr lang="en-US" b="0" i="0" baseline="0" dirty="0" smtClean="0"/>
              <a:t> addition to</a:t>
            </a:r>
            <a:r>
              <a:rPr lang="en-US" b="0" i="0" dirty="0" smtClean="0"/>
              <a:t> </a:t>
            </a:r>
            <a:r>
              <a:rPr lang="en-US" sz="1200" b="0" i="0" dirty="0" smtClean="0"/>
              <a:t>s</a:t>
            </a:r>
            <a:r>
              <a:rPr lang="en-US" sz="1200" b="0" dirty="0" smtClean="0"/>
              <a:t>ustained improvements in academic performance</a:t>
            </a:r>
            <a:r>
              <a:rPr lang="en-US" sz="1200" b="0" baseline="0" dirty="0" smtClean="0"/>
              <a:t> and d</a:t>
            </a:r>
            <a:r>
              <a:rPr lang="en-US" sz="1200" b="0" dirty="0" smtClean="0"/>
              <a:t>ecreased expulsion, behavioral referrals, and suspension rates, other outcomes</a:t>
            </a:r>
            <a:r>
              <a:rPr lang="en-US" sz="1200" b="0" baseline="0" dirty="0" smtClean="0"/>
              <a:t> of MTSS implementation include opportunities to intervene early and enhanced collaboration among school staff. These outcomes have a positive impact on student learning and achievement.</a:t>
            </a:r>
            <a:endParaRPr lang="en-US" sz="1200" b="0" dirty="0" smtClean="0"/>
          </a:p>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95403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Following the video, pause for a reflection activity. </a:t>
            </a:r>
          </a:p>
          <a:p>
            <a:endParaRPr lang="en-US" i="1" dirty="0" smtClean="0"/>
          </a:p>
          <a:p>
            <a:r>
              <a:rPr lang="en-US" i="0" dirty="0" smtClean="0"/>
              <a:t>Turn</a:t>
            </a:r>
            <a:r>
              <a:rPr lang="en-US" i="0" baseline="0" dirty="0" smtClean="0"/>
              <a:t> and talk with the person next to you about a “wow” (something that was good and positive) and a “wonder” (question about MTSS) that was prompted from the video or other material presented in this section.</a:t>
            </a:r>
          </a:p>
          <a:p>
            <a:endParaRPr lang="en-US" i="1" baseline="0" dirty="0" smtClean="0"/>
          </a:p>
          <a:p>
            <a:r>
              <a:rPr lang="en-US" i="1" baseline="0" dirty="0" smtClean="0"/>
              <a:t>Give participants several minutes to discuss, and then call the group back together and ask if anyone is willing to share a wow or wonder.</a:t>
            </a:r>
          </a:p>
          <a:p>
            <a:endParaRPr lang="en-US" i="1" baseline="0" dirty="0" smtClean="0"/>
          </a:p>
          <a:p>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372043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smtClean="0"/>
              <a:t>Section objective: Identify the four essential components of MTSS implementation</a:t>
            </a:r>
          </a:p>
          <a:p>
            <a:pPr lvl="0"/>
            <a:endParaRPr lang="en-US" i="1" dirty="0" smtClean="0"/>
          </a:p>
          <a:p>
            <a:pPr lvl="0"/>
            <a:r>
              <a:rPr lang="en-US" i="1" dirty="0" smtClean="0"/>
              <a:t>Key ideas:</a:t>
            </a:r>
          </a:p>
          <a:p>
            <a:pPr marL="171450" lvl="0" indent="-171450">
              <a:buFont typeface="Arial" panose="020B0604020202020204" pitchFamily="34" charset="0"/>
              <a:buChar char="•"/>
            </a:pPr>
            <a:r>
              <a:rPr lang="en-US" i="1" dirty="0" smtClean="0"/>
              <a:t>Overview of MTSS framework </a:t>
            </a:r>
          </a:p>
          <a:p>
            <a:pPr marL="171450" lvl="0" indent="-171450">
              <a:buFont typeface="Arial" panose="020B0604020202020204" pitchFamily="34" charset="0"/>
              <a:buChar char="•"/>
            </a:pPr>
            <a:r>
              <a:rPr lang="en-US" i="1" dirty="0" smtClean="0"/>
              <a:t>Introduction to Wyoming MTSS Fidelity Rubric (based on Center on Response to Intervention)</a:t>
            </a:r>
          </a:p>
          <a:p>
            <a:pPr marL="171450" lvl="0" indent="-171450">
              <a:buFont typeface="Arial" panose="020B0604020202020204" pitchFamily="34" charset="0"/>
              <a:buChar char="•"/>
            </a:pPr>
            <a:r>
              <a:rPr lang="en-US" i="1" dirty="0" smtClean="0"/>
              <a:t>Introduction to the four essential components </a:t>
            </a:r>
          </a:p>
          <a:p>
            <a:endParaRPr lang="en-US" dirty="0" smtClean="0"/>
          </a:p>
          <a:p>
            <a:r>
              <a:rPr lang="en-US" i="1" dirty="0" smtClean="0"/>
              <a:t>Delivery time: 20 minutes</a:t>
            </a:r>
            <a:endParaRPr lang="en-US" i="1"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932128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terms and phrases are thrown</a:t>
            </a:r>
            <a:r>
              <a:rPr lang="en-US" baseline="0" dirty="0" smtClean="0"/>
              <a:t> around when discussing tiered frameworks. These may include: </a:t>
            </a:r>
          </a:p>
          <a:p>
            <a:endParaRPr lang="en-US" baseline="0" dirty="0" smtClean="0"/>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Positive Behavioral Intervention and Supports (PBIS, SWPBIS, PBS)</a:t>
            </a:r>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Universal Design for Learning (UDL)</a:t>
            </a:r>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Response to Intervention (RTI, RtI)</a:t>
            </a:r>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Response to Instruction and Intervention (RtII)</a:t>
            </a:r>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Academic tiered system of supports</a:t>
            </a:r>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Behavioral tiered system of supports</a:t>
            </a:r>
          </a:p>
          <a:p>
            <a:pPr marL="171450" lvl="0" indent="-171450">
              <a:buFont typeface="Arial" panose="020B0604020202020204" pitchFamily="34" charset="0"/>
              <a:buChar char="•"/>
            </a:pPr>
            <a:r>
              <a:rPr lang="en-US" sz="1200" kern="1200" dirty="0" smtClean="0">
                <a:solidFill>
                  <a:schemeClr val="tx1"/>
                </a:solidFill>
                <a:effectLst/>
                <a:latin typeface="ITC Franklin Gothic Std Bk Cd"/>
                <a:ea typeface="ＭＳ Ｐゴシック" pitchFamily="-48" charset="-128"/>
                <a:cs typeface="ＭＳ Ｐゴシック"/>
              </a:rPr>
              <a:t>Multi-tiered Systems of Support (MTSS)</a:t>
            </a:r>
          </a:p>
          <a:p>
            <a:pPr lvl="1"/>
            <a:endParaRPr lang="en-US" sz="1200" kern="1200" dirty="0" smtClean="0">
              <a:solidFill>
                <a:schemeClr val="tx1"/>
              </a:solidFill>
              <a:effectLst/>
              <a:latin typeface="ITC Franklin Gothic Std Bk Cd"/>
              <a:ea typeface="ＭＳ Ｐゴシック" pitchFamily="-48" charset="-128"/>
              <a:cs typeface="ＭＳ Ｐゴシック"/>
            </a:endParaRPr>
          </a:p>
          <a:p>
            <a:pPr lvl="0"/>
            <a:r>
              <a:rPr lang="en-US" sz="1200" kern="1200" dirty="0" smtClean="0">
                <a:solidFill>
                  <a:schemeClr val="tx1"/>
                </a:solidFill>
                <a:effectLst/>
                <a:latin typeface="ITC Franklin Gothic Std Bk Cd"/>
                <a:ea typeface="ＭＳ Ｐゴシック" pitchFamily="-48" charset="-128"/>
                <a:cs typeface="ＭＳ Ｐゴシック"/>
              </a:rPr>
              <a:t>You also</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may have heard</a:t>
            </a:r>
            <a:r>
              <a:rPr lang="en-US" sz="1200" kern="1200" baseline="0" dirty="0" smtClean="0">
                <a:solidFill>
                  <a:schemeClr val="tx1"/>
                </a:solidFill>
                <a:effectLst/>
                <a:latin typeface="ITC Franklin Gothic Std Bk Cd"/>
                <a:ea typeface="ＭＳ Ｐゴシック" pitchFamily="-48" charset="-128"/>
                <a:cs typeface="ＭＳ Ｐゴシック"/>
              </a:rPr>
              <a:t> about </a:t>
            </a:r>
            <a:r>
              <a:rPr lang="en-US" sz="1200" kern="1200" dirty="0" smtClean="0">
                <a:solidFill>
                  <a:schemeClr val="tx1"/>
                </a:solidFill>
                <a:effectLst/>
                <a:latin typeface="ITC Franklin Gothic Std Bk Cd"/>
                <a:ea typeface="ＭＳ Ｐゴシック" pitchFamily="-48" charset="-128"/>
                <a:cs typeface="ＭＳ Ｐゴシック"/>
              </a:rPr>
              <a:t>components such as data-based decision</a:t>
            </a:r>
            <a:r>
              <a:rPr lang="en-US" sz="1200" kern="1200" baseline="0" dirty="0" smtClean="0">
                <a:solidFill>
                  <a:schemeClr val="tx1"/>
                </a:solidFill>
                <a:effectLst/>
                <a:latin typeface="ITC Franklin Gothic Std Bk Cd"/>
                <a:ea typeface="ＭＳ Ｐゴシック" pitchFamily="-48" charset="-128"/>
                <a:cs typeface="ＭＳ Ｐゴシック"/>
              </a:rPr>
              <a:t> making</a:t>
            </a:r>
            <a:r>
              <a:rPr lang="en-US" sz="1200" kern="1200" dirty="0" smtClean="0">
                <a:solidFill>
                  <a:schemeClr val="tx1"/>
                </a:solidFill>
                <a:effectLst/>
                <a:latin typeface="ITC Franklin Gothic Std Bk Cd"/>
                <a:ea typeface="ＭＳ Ｐゴシック" pitchFamily="-48" charset="-128"/>
                <a:cs typeface="ＭＳ Ｐゴシック"/>
              </a:rPr>
              <a:t>,</a:t>
            </a:r>
            <a:r>
              <a:rPr lang="en-US" sz="1200" kern="1200" baseline="0" dirty="0" smtClean="0">
                <a:solidFill>
                  <a:schemeClr val="tx1"/>
                </a:solidFill>
                <a:effectLst/>
                <a:latin typeface="ITC Franklin Gothic Std Bk Cd"/>
                <a:ea typeface="ＭＳ Ｐゴシック" pitchFamily="-48" charset="-128"/>
                <a:cs typeface="ＭＳ Ｐゴシック"/>
              </a:rPr>
              <a:t> progress monitoring, intervention, differentiation, screening, tier, and prevention level. Regardless of what the framework is called, we are going to talk about some of the key features of a tiered system such as MTSS and the underlying purpose for a multilevel prevention system. </a:t>
            </a:r>
            <a:endParaRPr lang="en-US" sz="1200" kern="1200" dirty="0" smtClean="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385220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Refer participants to the second column, second row of Handout 1.1 and ask them to record their learning. </a:t>
            </a:r>
          </a:p>
          <a:p>
            <a:endParaRPr lang="en-US" i="1" dirty="0" smtClean="0"/>
          </a:p>
          <a:p>
            <a:r>
              <a:rPr lang="en-US" i="1" dirty="0" smtClean="0"/>
              <a:t>Have participants read the definition and highlight (verbally) the important words or groups of words in the definition. Discuss.</a:t>
            </a:r>
          </a:p>
          <a:p>
            <a:endParaRPr lang="en-US" i="1" dirty="0" smtClean="0"/>
          </a:p>
          <a:p>
            <a:r>
              <a:rPr lang="en-US" i="0" baseline="0" dirty="0" smtClean="0"/>
              <a:t>Since 2007, the National Center on Response to Intervention (NCRTI)—a federal center funded by the Office of Special Education Programs, Department of Education—used the term RTI to represent the integrated, tiered academic and behavior model. WDE uses MTSS to represent the integrated behavior and academic prevention model, similar to many states. The term was selected because it represented a broader system of tiered supports, including those beyond academics (e.g., speech and language, medical screenings). The next slide shows how Wyoming views MTSS as the overarching framework for the various types of support systems available for students. </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4049409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slide has animations. </a:t>
            </a:r>
          </a:p>
          <a:p>
            <a:endParaRPr lang="en-US" i="1" dirty="0" smtClean="0"/>
          </a:p>
          <a:p>
            <a:r>
              <a:rPr lang="en-US" i="1" dirty="0" smtClean="0"/>
              <a:t>Click</a:t>
            </a:r>
            <a:r>
              <a:rPr lang="en-US" i="1" baseline="0" dirty="0" smtClean="0"/>
              <a:t> for animation. </a:t>
            </a:r>
            <a:r>
              <a:rPr lang="en-US" dirty="0" smtClean="0"/>
              <a:t>MTSS supports students academically,</a:t>
            </a:r>
            <a:r>
              <a:rPr lang="en-US" baseline="0" dirty="0" smtClean="0"/>
              <a:t> primarily in math and reading. However, there are many, or the potential for many, different types of tiered supports within a school system. </a:t>
            </a:r>
          </a:p>
          <a:p>
            <a:endParaRPr lang="en-US" baseline="0" dirty="0" smtClean="0"/>
          </a:p>
          <a:p>
            <a:r>
              <a:rPr lang="en-US" i="1" baseline="0" dirty="0" smtClean="0"/>
              <a:t>Click for next animation. </a:t>
            </a:r>
            <a:r>
              <a:rPr lang="en-US" baseline="0" dirty="0" smtClean="0"/>
              <a:t>Many of you may be familiar </a:t>
            </a:r>
            <a:r>
              <a:rPr lang="en-US" b="0" baseline="0" dirty="0" smtClean="0"/>
              <a:t>with Positive Behavioral Intervention and Supports</a:t>
            </a:r>
            <a:r>
              <a:rPr lang="en-US" baseline="0" dirty="0" smtClean="0"/>
              <a:t>, or PBIS, which is a tiered system of support focused on providing increasingly intense behavior supports. </a:t>
            </a:r>
          </a:p>
          <a:p>
            <a:endParaRPr lang="en-US" baseline="0" dirty="0" smtClean="0"/>
          </a:p>
          <a:p>
            <a:r>
              <a:rPr lang="en-US" i="1" baseline="0" dirty="0" smtClean="0"/>
              <a:t>Click to show remaining animations. </a:t>
            </a:r>
            <a:r>
              <a:rPr lang="en-US" baseline="0" dirty="0" smtClean="0"/>
              <a:t>There are other types of tiered supports that may be part of your school. </a:t>
            </a:r>
            <a:r>
              <a:rPr lang="en-US" i="1" baseline="0" dirty="0" smtClean="0"/>
              <a:t>Review slide. </a:t>
            </a:r>
          </a:p>
          <a:p>
            <a:endParaRPr lang="en-US" i="1" baseline="0" dirty="0" smtClean="0"/>
          </a:p>
          <a:p>
            <a:r>
              <a:rPr lang="en-US" i="1" baseline="0" dirty="0" smtClean="0"/>
              <a:t>Optional discussion: </a:t>
            </a:r>
            <a:endParaRPr lang="en-US" i="0" baseline="0" dirty="0" smtClean="0"/>
          </a:p>
          <a:p>
            <a:pPr marL="171450" indent="-171450">
              <a:buFont typeface="Arial" panose="020B0604020202020204" pitchFamily="34" charset="0"/>
              <a:buChar char="•"/>
            </a:pPr>
            <a:r>
              <a:rPr lang="en-US" i="0" baseline="0" dirty="0" smtClean="0"/>
              <a:t>What types of tiered systems of supports are currently available in your school or district? </a:t>
            </a:r>
          </a:p>
          <a:p>
            <a:pPr marL="171450" indent="-171450">
              <a:buFont typeface="Arial" panose="020B0604020202020204" pitchFamily="34" charset="0"/>
              <a:buChar char="•"/>
            </a:pPr>
            <a:r>
              <a:rPr lang="en-US" i="0" baseline="0" dirty="0" smtClean="0"/>
              <a:t>What other potential tiered systems are possible (e.g., family engagement supports)?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415923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MTSS integrates assessment and intervention within a schoolwide, multilevel </a:t>
            </a:r>
            <a:r>
              <a:rPr lang="en-US" sz="1200" b="0" dirty="0" smtClean="0"/>
              <a:t>prevention</a:t>
            </a:r>
            <a:r>
              <a:rPr lang="en-US" dirty="0" smtClean="0"/>
              <a:t> system to maximize student achievement and reduce behavior problems.</a:t>
            </a:r>
          </a:p>
          <a:p>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184977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 includes animation. Components of Wyoming</a:t>
            </a:r>
            <a:r>
              <a:rPr lang="en-US" i="1" baseline="0" dirty="0" smtClean="0"/>
              <a:t> MTSS will be highlighted with a mouse click in the order listed below.</a:t>
            </a:r>
            <a:endParaRPr lang="en-US" i="1" dirty="0" smtClean="0"/>
          </a:p>
          <a:p>
            <a:endParaRPr lang="en-US" dirty="0" smtClean="0"/>
          </a:p>
          <a:p>
            <a:r>
              <a:rPr lang="en-US" b="0" dirty="0" smtClean="0"/>
              <a:t>Let’s take a closer look at the</a:t>
            </a:r>
            <a:r>
              <a:rPr lang="en-US" b="0" baseline="0" dirty="0" smtClean="0"/>
              <a:t> f</a:t>
            </a:r>
            <a:r>
              <a:rPr lang="en-US" b="0" dirty="0" smtClean="0"/>
              <a:t>our essential components of MTSS:</a:t>
            </a:r>
          </a:p>
          <a:p>
            <a:pPr marL="221432" indent="-221432">
              <a:buFont typeface="Arial" pitchFamily="34" charset="0"/>
              <a:buChar char="•"/>
            </a:pPr>
            <a:r>
              <a:rPr lang="en-US" b="0" dirty="0" smtClean="0"/>
              <a:t>Screening: a system for identifying students at risk for poor learning outcomes</a:t>
            </a:r>
            <a:endParaRPr lang="en-US" sz="1100" b="0" dirty="0" smtClean="0"/>
          </a:p>
          <a:p>
            <a:pPr marL="221432" indent="-221432">
              <a:buFont typeface="Arial" pitchFamily="34" charset="0"/>
              <a:buChar char="•"/>
            </a:pPr>
            <a:r>
              <a:rPr lang="en-US" b="0" dirty="0" smtClean="0"/>
              <a:t>Progress monitoring: a system for monitoring the effectiveness of the supports provided to students</a:t>
            </a:r>
            <a:endParaRPr lang="en-US" sz="1100" b="0" dirty="0" smtClean="0"/>
          </a:p>
          <a:p>
            <a:pPr marL="221432" indent="-221432">
              <a:buFont typeface="Arial" pitchFamily="34" charset="0"/>
              <a:buChar char="•"/>
            </a:pPr>
            <a:r>
              <a:rPr lang="en-US" b="0" dirty="0" smtClean="0"/>
              <a:t>Schoolwide,</a:t>
            </a:r>
            <a:r>
              <a:rPr lang="en-US" b="0" baseline="0" dirty="0" smtClean="0"/>
              <a:t> </a:t>
            </a:r>
            <a:r>
              <a:rPr lang="en-US" b="0" dirty="0" smtClean="0"/>
              <a:t>multilevel prevention system: at least three increasingly intense levels of instructional support </a:t>
            </a:r>
            <a:endParaRPr lang="en-US" sz="1100" b="0" dirty="0" smtClean="0"/>
          </a:p>
          <a:p>
            <a:pPr marL="664297" lvl="1" indent="-221432">
              <a:buFont typeface="Wingdings" pitchFamily="2" charset="2"/>
              <a:buChar char="§"/>
            </a:pPr>
            <a:r>
              <a:rPr lang="en-US" b="0" dirty="0" smtClean="0"/>
              <a:t>Primary: the core instruction and curriculum </a:t>
            </a:r>
            <a:endParaRPr lang="en-US" sz="1100" b="0" dirty="0" smtClean="0"/>
          </a:p>
          <a:p>
            <a:pPr marL="664297" lvl="1" indent="-221432">
              <a:buFont typeface="Wingdings" pitchFamily="2" charset="2"/>
              <a:buChar char="§"/>
            </a:pPr>
            <a:r>
              <a:rPr lang="en-US" b="0" dirty="0" smtClean="0"/>
              <a:t>Secondary: instruction that is supplemental to the primary level that provides supports targeted to students’ needs</a:t>
            </a:r>
            <a:endParaRPr lang="en-US" sz="1100" b="0" dirty="0" smtClean="0"/>
          </a:p>
          <a:p>
            <a:pPr marL="664297" lvl="1" indent="-221432">
              <a:buFont typeface="Wingdings" pitchFamily="2" charset="2"/>
              <a:buChar char="§"/>
            </a:pPr>
            <a:r>
              <a:rPr lang="en-US" b="0" dirty="0" smtClean="0"/>
              <a:t>Tertiary:</a:t>
            </a:r>
            <a:r>
              <a:rPr lang="en-US" b="0" baseline="0" dirty="0" smtClean="0"/>
              <a:t> instruction that is </a:t>
            </a:r>
            <a:r>
              <a:rPr lang="en-US" b="0" dirty="0" smtClean="0"/>
              <a:t>also supplemental to primary, but more intense than secondary</a:t>
            </a:r>
            <a:endParaRPr lang="en-US" sz="1100" b="0" dirty="0" smtClean="0"/>
          </a:p>
          <a:p>
            <a:pPr marL="221432" indent="-221432">
              <a:buFont typeface="Arial" pitchFamily="34" charset="0"/>
              <a:buChar char="•"/>
            </a:pPr>
            <a:r>
              <a:rPr lang="en-US" b="0" dirty="0" smtClean="0"/>
              <a:t>Data-based decision making for: </a:t>
            </a:r>
            <a:endParaRPr lang="en-US" sz="1100" b="0" dirty="0" smtClean="0"/>
          </a:p>
          <a:p>
            <a:pPr marL="664297" lvl="1" indent="-221432">
              <a:buFont typeface="Wingdings" pitchFamily="2" charset="2"/>
              <a:buChar char="§"/>
            </a:pPr>
            <a:r>
              <a:rPr lang="en-US" b="0" dirty="0" smtClean="0"/>
              <a:t>Instruction: determining who needs assistance, what type of instruction or assistance is needed, whether the duration and intensity are sufficient, and so on</a:t>
            </a:r>
          </a:p>
          <a:p>
            <a:pPr marL="664297" lvl="1" indent="-221432">
              <a:buFont typeface="Wingdings" pitchFamily="2" charset="2"/>
              <a:buChar char="§"/>
            </a:pPr>
            <a:r>
              <a:rPr lang="en-US" b="0" dirty="0" smtClean="0"/>
              <a:t>Evaluating effectiveness: evaluating the effectiveness of the core curriculum and instruction for all students, interventions, and the RTI framework</a:t>
            </a:r>
          </a:p>
          <a:p>
            <a:pPr marL="664297" lvl="1" indent="-221432">
              <a:buFont typeface="Wingdings" pitchFamily="2" charset="2"/>
              <a:buChar char="§"/>
            </a:pPr>
            <a:r>
              <a:rPr lang="en-US" b="0" dirty="0" smtClean="0"/>
              <a:t>Movement within the multilevel system: when to move students to something more or less intense, who is responding and/or not responding, and so on</a:t>
            </a:r>
            <a:endParaRPr lang="en-US" sz="1100" b="0" dirty="0" smtClean="0"/>
          </a:p>
          <a:p>
            <a:pPr marL="664297" lvl="1" indent="-221432">
              <a:buFont typeface="Wingdings" pitchFamily="2" charset="2"/>
              <a:buChar char="§"/>
            </a:pPr>
            <a:r>
              <a:rPr lang="en-US" b="0" dirty="0" smtClean="0"/>
              <a:t>Disability identification: when to refer for special education evaluation, how the student compares to his or her peers, did the student receive appropriate instruction, and so on—this is, of course, in accordance with state and federal law.</a:t>
            </a:r>
            <a:r>
              <a:rPr lang="en-US" b="0" baseline="0" dirty="0" smtClean="0"/>
              <a:t> </a:t>
            </a:r>
          </a:p>
          <a:p>
            <a:pPr marL="0" lvl="0" indent="-14335">
              <a:buFont typeface="Wingdings" pitchFamily="2" charset="2"/>
              <a:buNone/>
            </a:pPr>
            <a:r>
              <a:rPr lang="en-US" b="0" dirty="0" smtClean="0"/>
              <a:t>In the center ring, you will see the phrase “culturally responsive,” meaning that screening tools, progress monitoring tools, core instruction, interventions, and data-based decision-making procedures should all be culturally responsive. In the same ring, you will notice the phrase “evidence based,” which implies that all components are evidence based. If these components are implemented through a cohesive model, we expect to see improved student outcomes.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2056312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slide has animations. </a:t>
            </a:r>
          </a:p>
          <a:p>
            <a:endParaRPr lang="en-US" dirty="0" smtClean="0"/>
          </a:p>
          <a:p>
            <a:r>
              <a:rPr lang="en-US" dirty="0" smtClean="0"/>
              <a:t>When many educators associate with RTI/MTSS with the following triangle. It is intended to represent the three levels of prevention and the percentage of students who would be expected to benefit from these levels of prevention in an effective system. </a:t>
            </a:r>
            <a:r>
              <a:rPr lang="en-US" i="1" dirty="0" smtClean="0"/>
              <a:t>Click for animation. </a:t>
            </a:r>
            <a:r>
              <a:rPr lang="en-US" dirty="0" smtClean="0"/>
              <a:t>The first level, or </a:t>
            </a:r>
            <a:r>
              <a:rPr lang="en-US" b="0" dirty="0" smtClean="0"/>
              <a:t>Tier 1, is </a:t>
            </a:r>
            <a:r>
              <a:rPr lang="en-US" dirty="0" smtClean="0"/>
              <a:t>indicated in green.</a:t>
            </a:r>
            <a:r>
              <a:rPr lang="en-US" baseline="0" dirty="0" smtClean="0"/>
              <a:t> It is </a:t>
            </a:r>
            <a:r>
              <a:rPr lang="en-US" dirty="0" smtClean="0"/>
              <a:t>expected that most students, at least 80%, benefit from core curriculum delivered through differentiated.</a:t>
            </a:r>
          </a:p>
          <a:p>
            <a:endParaRPr lang="en-US" dirty="0" smtClean="0"/>
          </a:p>
          <a:p>
            <a:r>
              <a:rPr lang="en-US" i="1" dirty="0" smtClean="0"/>
              <a:t>Click for animation. </a:t>
            </a:r>
            <a:r>
              <a:rPr lang="en-US" dirty="0" smtClean="0"/>
              <a:t>The next level, or </a:t>
            </a:r>
            <a:r>
              <a:rPr lang="en-US" b="0" dirty="0" smtClean="0"/>
              <a:t>Tier 2, is supplemental </a:t>
            </a:r>
            <a:r>
              <a:rPr lang="en-US" dirty="0" smtClean="0"/>
              <a:t>to Tier 1. Even</a:t>
            </a:r>
            <a:r>
              <a:rPr lang="en-US" baseline="0" dirty="0" smtClean="0"/>
              <a:t> with good instruction, it is estimated that </a:t>
            </a:r>
            <a:r>
              <a:rPr lang="en-US" dirty="0" smtClean="0"/>
              <a:t>approximately 15% of students will need supplemental, small group instruction to benefit from the core instruction and curriculum. </a:t>
            </a:r>
          </a:p>
          <a:p>
            <a:endParaRPr lang="en-US" dirty="0" smtClean="0"/>
          </a:p>
          <a:p>
            <a:r>
              <a:rPr lang="en-US" dirty="0" smtClean="0"/>
              <a:t>The top level, </a:t>
            </a:r>
            <a:r>
              <a:rPr lang="en-US" b="0" dirty="0" smtClean="0"/>
              <a:t>or intensive instruction or Tier 3, includes </a:t>
            </a:r>
            <a:r>
              <a:rPr lang="en-US" dirty="0" smtClean="0"/>
              <a:t>specialized, individualized systems for students with intensive needs. It typically involves small group instruction of one to three students who are significantly behind their peers. It is estimated that approximately 3 to 5%</a:t>
            </a:r>
            <a:r>
              <a:rPr lang="en-US" baseline="0" dirty="0" smtClean="0"/>
              <a:t> of students will need intensive support. </a:t>
            </a:r>
            <a:endParaRPr lang="en-US" dirty="0" smtClean="0"/>
          </a:p>
          <a:p>
            <a:endParaRPr lang="en-US" dirty="0" smtClean="0"/>
          </a:p>
          <a:p>
            <a:r>
              <a:rPr lang="en-US" dirty="0" smtClean="0"/>
              <a:t>If fewer than 80% of students are benefiting from the current primary prevention system, schools should consider focusing school improvement efforts on improving the core instruction and curriculum. If there is a large percentage of students in the Tier 2 or Tier</a:t>
            </a:r>
            <a:r>
              <a:rPr lang="en-US" baseline="0" dirty="0" smtClean="0"/>
              <a:t> 3</a:t>
            </a:r>
            <a:r>
              <a:rPr lang="en-US" dirty="0" smtClean="0"/>
              <a:t>, consider implementing large group instructional activities and system changes within Tier</a:t>
            </a:r>
            <a:r>
              <a:rPr lang="en-US" baseline="0" dirty="0" smtClean="0"/>
              <a:t> 1 </a:t>
            </a:r>
            <a:r>
              <a:rPr lang="en-US" dirty="0" smtClean="0"/>
              <a:t>to reduce the number of students requiring additional support. </a:t>
            </a:r>
          </a:p>
          <a:p>
            <a:endParaRPr lang="en-US" dirty="0" smtClean="0"/>
          </a:p>
          <a:p>
            <a:r>
              <a:rPr lang="en-US" i="1" dirty="0" smtClean="0"/>
              <a:t>Click for animation. </a:t>
            </a:r>
            <a:r>
              <a:rPr lang="en-US" dirty="0" smtClean="0"/>
              <a:t>Students with disabilities may</a:t>
            </a:r>
            <a:r>
              <a:rPr lang="en-US" baseline="0" dirty="0" smtClean="0"/>
              <a:t> receive supports </a:t>
            </a:r>
            <a:r>
              <a:rPr lang="en-US" dirty="0" smtClean="0"/>
              <a:t>throughout levels of the system, depending on their individual needs.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93541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 </a:t>
            </a:r>
          </a:p>
          <a:p>
            <a:endParaRPr lang="en-US" i="1" dirty="0" smtClean="0"/>
          </a:p>
          <a:p>
            <a:endParaRPr lang="en-US" i="1" dirty="0" smtClean="0"/>
          </a:p>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333930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Introduction</a:t>
            </a:r>
            <a:r>
              <a:rPr lang="en-US" i="1" baseline="0" dirty="0" smtClean="0"/>
              <a:t> slides </a:t>
            </a:r>
            <a:r>
              <a:rPr lang="en-US" i="1" dirty="0" smtClean="0"/>
              <a:t>(slides 1–6) delivery</a:t>
            </a:r>
            <a:r>
              <a:rPr lang="en-US" i="1" baseline="0" dirty="0" smtClean="0"/>
              <a:t> time: </a:t>
            </a:r>
            <a:r>
              <a:rPr lang="en-US" i="1" dirty="0" smtClean="0"/>
              <a:t>10 minutes</a:t>
            </a:r>
          </a:p>
          <a:p>
            <a:endParaRPr lang="en-US" i="1" dirty="0" smtClean="0"/>
          </a:p>
          <a:p>
            <a:r>
              <a:rPr lang="en-US" i="1" dirty="0" smtClean="0"/>
              <a:t>Please refer to the general facilitator guide</a:t>
            </a:r>
            <a:r>
              <a:rPr lang="en-US" i="1" baseline="0" dirty="0" smtClean="0"/>
              <a:t> for recommendations for participant introduction activities, recommended materials, and setting up a parking lot. </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072901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next component we</a:t>
            </a:r>
            <a:r>
              <a:rPr lang="en-US" sz="1200" baseline="0" dirty="0" smtClean="0"/>
              <a:t> will discuss is screening. </a:t>
            </a:r>
            <a:r>
              <a:rPr lang="en-US" sz="1200" dirty="0" smtClean="0"/>
              <a:t>The </a:t>
            </a:r>
            <a:r>
              <a:rPr lang="en-US" sz="1200" b="0" dirty="0" smtClean="0"/>
              <a:t>purpose of screening is to identify those students who are at risk for poor learning outcomes. </a:t>
            </a:r>
            <a:r>
              <a:rPr lang="en-US" sz="1200" dirty="0" smtClean="0"/>
              <a:t>Sites (e.g., state, district, school) typically identify what outcomes students are expected to achieve and then screen to see which students are not likely to achieve those outcomes. </a:t>
            </a:r>
          </a:p>
          <a:p>
            <a:endParaRPr lang="en-US" sz="1200" dirty="0" smtClean="0"/>
          </a:p>
          <a:p>
            <a:r>
              <a:rPr lang="en-US" sz="1200" dirty="0" smtClean="0"/>
              <a:t>For example, if the desired outcome is graduation, a quick screen of attendance and credits—predictors of graduation—can reveal which students are not likely to meet the requirements of graduation and need additional support. If the desired outcome is mastery on end-of-year tests, student performance assessments such as curriculum-based measures can reveal which students are not likely to meet the end-of-year standards and need additional support.</a:t>
            </a:r>
          </a:p>
          <a:p>
            <a:endParaRPr lang="en-US" sz="1200" dirty="0" smtClean="0"/>
          </a:p>
          <a:p>
            <a:r>
              <a:rPr lang="en-US" sz="1200" dirty="0" smtClean="0"/>
              <a:t>The </a:t>
            </a:r>
            <a:r>
              <a:rPr lang="en-US" sz="1200" b="0" dirty="0" smtClean="0"/>
              <a:t>focus is on all students </a:t>
            </a:r>
            <a:r>
              <a:rPr lang="en-US" sz="1200" dirty="0" smtClean="0"/>
              <a:t>not just those students we may believe are at risk. Students may slip through the cracks unless there is a systematic process for screening in place. Screening is not diagnostic testing; it is a brief, reliable, and valid assessment to identify which students may need additional assessments (such as progress monitoring or diagnostic assessments) or additional instructional support. The tools should demonstrate diagnostic accuracy for predicting learning or behavioral outcomes. In other words, they should be able to identify accurately who could be at risk. </a:t>
            </a:r>
          </a:p>
          <a:p>
            <a:endParaRPr lang="en-US" sz="1200" dirty="0" smtClean="0"/>
          </a:p>
          <a:p>
            <a:r>
              <a:rPr lang="en-US" sz="1200" dirty="0" smtClean="0"/>
              <a:t>At a minimum, </a:t>
            </a:r>
            <a:r>
              <a:rPr lang="en-US" sz="1200" b="0" dirty="0" smtClean="0"/>
              <a:t>screening should be administered more than once per year, </a:t>
            </a:r>
            <a:r>
              <a:rPr lang="en-US" sz="1200" dirty="0" smtClean="0"/>
              <a:t>such as at the beginning of the school year and the middle of the school year. Schools and districts that wish to use screening data to evaluate program effectiveness, to establish local norms and cut scores, and to provide data to the next year’s teacher typically choose to administer the screening assessment three times a year (i.e., fall, winter, spring) and should select a screening tool that provides alternative forms and multiple benchmarks. </a:t>
            </a:r>
          </a:p>
          <a:p>
            <a:endParaRPr lang="en-US" sz="1200" dirty="0" smtClean="0"/>
          </a:p>
          <a:p>
            <a:r>
              <a:rPr lang="en-US" sz="1200" dirty="0" smtClean="0"/>
              <a:t>Module 2</a:t>
            </a:r>
            <a:r>
              <a:rPr lang="en-US" sz="1200" baseline="0" dirty="0" smtClean="0"/>
              <a:t> </a:t>
            </a:r>
            <a:r>
              <a:rPr lang="en-US" sz="1200" dirty="0" smtClean="0"/>
              <a:t>MTSS Essential Component: Universal Screening will explain more about screening. </a:t>
            </a:r>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2916044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Now we will discuss</a:t>
            </a:r>
            <a:r>
              <a:rPr lang="en-US" sz="1200" b="0" baseline="0" dirty="0" smtClean="0"/>
              <a:t> progress monitoring. </a:t>
            </a:r>
            <a:r>
              <a:rPr lang="en-US" sz="1200" b="0" dirty="0" smtClean="0"/>
              <a:t>The purpose of progress monitoring is to monitor students’ response to primary, secondary, and tertiary instruction. Progress monitoring data can be used to estimate the rates of improvement, which allows for comparison to peers; to identify students who are not demonstrating or making adequate progress so that instructional changes can be made; and to compare the efficiency of different forms of instruction—in other words, to identify the instructional approach or the intervention that leads to the greatest growth among students. </a:t>
            </a:r>
          </a:p>
          <a:p>
            <a:endParaRPr lang="en-US" sz="1200" b="0" dirty="0" smtClean="0"/>
          </a:p>
          <a:p>
            <a:r>
              <a:rPr lang="en-US" sz="1200" b="0" dirty="0" smtClean="0"/>
              <a:t>Progress monitoring is not just for those students identified for supplemental instruction. The focus is on students who have been identified through screening as at risk for poor learning outcomes. This could include students just above the cut score as well as those scoring below the cutoff score. </a:t>
            </a:r>
          </a:p>
          <a:p>
            <a:endParaRPr lang="en-US" sz="1200" b="0" dirty="0" smtClean="0"/>
          </a:p>
          <a:p>
            <a:r>
              <a:rPr lang="en-US" sz="1200" b="0" dirty="0" smtClean="0"/>
              <a:t>Progress monitoring tools, just like screening tools, should be brief, valid, reliable, and evidence based. Common progress monitoring tools include general outcome measurements, including curriculum-based</a:t>
            </a:r>
            <a:r>
              <a:rPr lang="en-US" sz="1200" b="0" baseline="0" dirty="0" smtClean="0"/>
              <a:t> measures </a:t>
            </a:r>
            <a:r>
              <a:rPr lang="en-US" sz="1200" b="0" dirty="0" smtClean="0"/>
              <a:t>and mastery measures. </a:t>
            </a:r>
          </a:p>
          <a:p>
            <a:endParaRPr lang="en-US" sz="1200" b="0" dirty="0" smtClean="0"/>
          </a:p>
          <a:p>
            <a:r>
              <a:rPr lang="en-US" sz="1200" b="0" dirty="0" smtClean="0"/>
              <a:t>The time frame for progress monitoring assessment depends on the intensity of student needs, the tools being used, and the typical rate of growth for a student. </a:t>
            </a:r>
          </a:p>
          <a:p>
            <a:endParaRPr lang="en-US" sz="1200" b="0" dirty="0" smtClean="0"/>
          </a:p>
          <a:p>
            <a:r>
              <a:rPr lang="en-US" sz="1200" b="0" dirty="0" smtClean="0"/>
              <a:t>Progress monitoring can be used any time throughout the school year. With progress monitoring, students are assessed at regular intervals (e.g., weekly, biweekly, monthly) to produce accurate and meaningful results that teachers can use to quantify short- and long-term student gains toward end-of-year goals. At a minimum, progress monitoring tools should be administered at least monthly. However, more frequent data collection is recommended given the amount of data needed for making decisions with confidence (six to nine data points for most tools). With progress monitoring, teachers establish long-term (i.e., end-of-year) goals that indicate the level of proficiency students should demonstrate by the end of the school year.</a:t>
            </a:r>
          </a:p>
          <a:p>
            <a:endParaRPr lang="en-US" sz="1600" b="0" i="0" dirty="0" smtClean="0"/>
          </a:p>
          <a:p>
            <a:r>
              <a:rPr lang="en-US" sz="1600" b="0" i="0" dirty="0" smtClean="0"/>
              <a:t>Module</a:t>
            </a:r>
            <a:r>
              <a:rPr lang="en-US" sz="1600" b="0" i="0" baseline="0" dirty="0" smtClean="0"/>
              <a:t> 5 MTSS Essential Component: Progress Monitoring will provide more information about how to conduct progress monitoring. </a:t>
            </a:r>
            <a:endParaRPr lang="en-US" sz="1200" b="0" i="1" dirty="0" smtClean="0"/>
          </a:p>
        </p:txBody>
      </p:sp>
      <p:sp>
        <p:nvSpPr>
          <p:cNvPr id="4" name="Slide Number Placeholder 3"/>
          <p:cNvSpPr>
            <a:spLocks noGrp="1"/>
          </p:cNvSpPr>
          <p:nvPr>
            <p:ph type="sldNum" sz="quarter" idx="10"/>
          </p:nvPr>
        </p:nvSpPr>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2714662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comprehensive MTSS framework, data analysis occurs at all levels of MTSS implementation, not only at the student level. For example,</a:t>
            </a:r>
          </a:p>
          <a:p>
            <a:pPr marL="171450" indent="-171450">
              <a:buFont typeface="Arial" panose="020B0604020202020204" pitchFamily="34" charset="0"/>
              <a:buChar char="•"/>
            </a:pPr>
            <a:r>
              <a:rPr lang="en-US" dirty="0" smtClean="0"/>
              <a:t>States may use MTSS data to establish policy and guidance and allocate resources.</a:t>
            </a:r>
          </a:p>
          <a:p>
            <a:pPr marL="171450" indent="-171450">
              <a:buFont typeface="Arial" panose="020B0604020202020204" pitchFamily="34" charset="0"/>
              <a:buChar char="•"/>
            </a:pPr>
            <a:r>
              <a:rPr lang="en-US" dirty="0" smtClean="0"/>
              <a:t>Districts may use data to evaluate the effectiveness of MTSS, establish policies and procedures, and allocate resources.</a:t>
            </a:r>
          </a:p>
          <a:p>
            <a:pPr marL="171450" indent="-171450">
              <a:buFont typeface="Arial" panose="020B0604020202020204" pitchFamily="34" charset="0"/>
              <a:buChar char="•"/>
            </a:pPr>
            <a:r>
              <a:rPr lang="en-US" dirty="0" smtClean="0"/>
              <a:t>Schools may use data to evaluate the effectiveness of their overall framework and the essential components, assess alignment across grade levels, and allocate resources.</a:t>
            </a:r>
          </a:p>
          <a:p>
            <a:pPr marL="171450" indent="-171450">
              <a:buFont typeface="Arial" panose="020B0604020202020204" pitchFamily="34" charset="0"/>
              <a:buChar char="•"/>
            </a:pPr>
            <a:r>
              <a:rPr lang="en-US" dirty="0" smtClean="0"/>
              <a:t>Grade-level teams may use data to evaluate core curriculum and instruction, identify students for secondary and tertiary instruction, and allocate resources.</a:t>
            </a:r>
          </a:p>
          <a:p>
            <a:endParaRPr lang="en-US" dirty="0" smtClean="0"/>
          </a:p>
          <a:p>
            <a:r>
              <a:rPr lang="en-US" dirty="0" smtClean="0"/>
              <a:t>Data analysis and decision making occur at all levels of prevention. For example, </a:t>
            </a:r>
            <a:r>
              <a:rPr lang="en-US" dirty="0" smtClean="0"/>
              <a:t>at Tier 1, </a:t>
            </a:r>
            <a:r>
              <a:rPr lang="en-US" dirty="0" smtClean="0"/>
              <a:t>we are interested in the effectiveness of the core curriculum and instruction. With the </a:t>
            </a:r>
            <a:r>
              <a:rPr lang="en-US" dirty="0" smtClean="0"/>
              <a:t>Tier 2 </a:t>
            </a:r>
            <a:r>
              <a:rPr lang="en-US" dirty="0" smtClean="0"/>
              <a:t>and </a:t>
            </a:r>
            <a:r>
              <a:rPr lang="en-US" dirty="0" smtClean="0"/>
              <a:t>Tier</a:t>
            </a:r>
            <a:r>
              <a:rPr lang="en-US" baseline="0" dirty="0" smtClean="0"/>
              <a:t> 3</a:t>
            </a:r>
            <a:r>
              <a:rPr lang="en-US" dirty="0" smtClean="0"/>
              <a:t>, </a:t>
            </a:r>
            <a:r>
              <a:rPr lang="en-US" dirty="0" smtClean="0"/>
              <a:t>we are looking at student-level decisions, but we also are looking at how well particular interventions work for the majority of students in the secondary and tertiary levels of prevention. </a:t>
            </a:r>
          </a:p>
          <a:p>
            <a:endParaRPr lang="en-US" dirty="0" smtClean="0"/>
          </a:p>
          <a:p>
            <a:r>
              <a:rPr lang="en-US" dirty="0" smtClean="0"/>
              <a:t>Districts and schools should have established routines and procedures, ideally in writing, for making decisions. Written procedures increase fidelity of the data-based decision-making process; ensure the equity of resources among students, classes, and schools; and help train new teachers more efficiently. Teams should follow pre-established routines and procedures for making decisions. For example, data teams should meet at regularly scheduled intervals, such as monthly or bimonthly, to review data systematically. </a:t>
            </a:r>
          </a:p>
          <a:p>
            <a:endParaRPr lang="en-US" dirty="0" smtClean="0"/>
          </a:p>
          <a:p>
            <a:r>
              <a:rPr lang="en-US" dirty="0" smtClean="0"/>
              <a:t>Districts and schools also</a:t>
            </a:r>
            <a:r>
              <a:rPr lang="en-US" baseline="0" dirty="0" smtClean="0"/>
              <a:t> </a:t>
            </a:r>
            <a:r>
              <a:rPr lang="en-US" dirty="0" smtClean="0"/>
              <a:t>should establish explicit decision-making rules for assessing student progress. This includes goal-setting procedures, changing instruction and/or interventions, referring students to special programs, and moving students to more or less intensive levels.</a:t>
            </a:r>
          </a:p>
          <a:p>
            <a:endParaRPr lang="en-US" dirty="0" smtClean="0"/>
          </a:p>
          <a:p>
            <a:r>
              <a:rPr lang="en-US" dirty="0" smtClean="0"/>
              <a:t>Schools also can use data to compare and contrast the adequacy of the core curriculum and the effectiveness of different instructional and behavioral strategies at all levels of prevention. </a:t>
            </a:r>
          </a:p>
          <a:p>
            <a:endParaRPr lang="en-US" dirty="0" smtClean="0"/>
          </a:p>
          <a:p>
            <a:r>
              <a:rPr lang="en-US" i="0" dirty="0" smtClean="0"/>
              <a:t>Module 3 MTSS Essential</a:t>
            </a:r>
            <a:r>
              <a:rPr lang="en-US" i="0" baseline="0" dirty="0" smtClean="0"/>
              <a:t> Component: Data-Based Decision Making will provide morning information about the use of data at Tier I, and Module 6 and Module 7 will discuss data-based decision making in Tier 2 and Tier 3, respectively. </a:t>
            </a:r>
            <a:endParaRPr lang="en-US" i="0" dirty="0" smtClean="0"/>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2364789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Direct participants to locate the Handout 1.2: Clarifying Misconceptions About MTSS (same as slide title). Give participants a few moments to review the handout individually. As a group, discuss the questions presented on the slide. The questions do not necessarily all need to be answered. Aim to promote a productive conversation about MTSS misconceptions.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1137574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Refer participants to Handout 1.3.</a:t>
            </a:r>
          </a:p>
          <a:p>
            <a:endParaRPr lang="en-US" i="0" dirty="0" smtClean="0"/>
          </a:p>
          <a:p>
            <a:r>
              <a:rPr lang="en-US" i="0" dirty="0" smtClean="0"/>
              <a:t>A</a:t>
            </a:r>
            <a:r>
              <a:rPr lang="en-US" i="0" baseline="0" dirty="0" smtClean="0"/>
              <a:t>n MTSS fidelity rubric is available to guide your school teams in assessing your MTSS framework components. The rubric clarifies WHAT are the criteria for implementing the components. We’ll revisit this rubric when we discuss the extension activity. It can help you answer questions. </a:t>
            </a:r>
          </a:p>
          <a:p>
            <a:endParaRPr lang="en-US" i="0" baseline="0" dirty="0" smtClean="0"/>
          </a:p>
          <a:p>
            <a:pPr marL="171450" indent="-171450">
              <a:buFont typeface="Arial" panose="020B0604020202020204" pitchFamily="34" charset="0"/>
              <a:buChar char="•"/>
            </a:pPr>
            <a:r>
              <a:rPr lang="en-US" i="0" baseline="0" dirty="0" smtClean="0"/>
              <a:t>Does our current MTSS module include all of the essential components? </a:t>
            </a:r>
          </a:p>
          <a:p>
            <a:pPr marL="171450" indent="-171450">
              <a:buFont typeface="Arial" panose="020B0604020202020204" pitchFamily="34" charset="0"/>
              <a:buChar char="•"/>
            </a:pPr>
            <a:r>
              <a:rPr lang="en-US" i="0" baseline="0" dirty="0" smtClean="0"/>
              <a:t>To what extent are we implementing each of the essential components?</a:t>
            </a:r>
          </a:p>
          <a:p>
            <a:pPr marL="171450" indent="-171450">
              <a:buFont typeface="Arial" panose="020B0604020202020204" pitchFamily="34" charset="0"/>
              <a:buChar char="•"/>
            </a:pPr>
            <a:r>
              <a:rPr lang="en-US" i="0" baseline="0" dirty="0" smtClean="0"/>
              <a:t>What is needed for improving implementation of the essential components? </a:t>
            </a:r>
            <a:endParaRPr lang="en-US" i="0" dirty="0" smtClean="0"/>
          </a:p>
          <a:p>
            <a:endParaRPr lang="en-US" i="1" dirty="0" smtClean="0"/>
          </a:p>
          <a:p>
            <a:r>
              <a:rPr lang="en-US" i="0" dirty="0" smtClean="0"/>
              <a:t>The WDE also </a:t>
            </a:r>
            <a:r>
              <a:rPr lang="en-US" i="0" baseline="0" dirty="0" smtClean="0"/>
              <a:t>has developed the Literacy and Behavior MTSS Implementation Checklist. The purpose of these checklists is to support HOW to implement MTSS. We will discuss the resources later in this and other modules. </a:t>
            </a: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For teams not completing the Optional Team Activity—MTSS Fidelity of Implementation Self-Assessment,</a:t>
            </a:r>
            <a:r>
              <a:rPr lang="en-US" i="1" baseline="0" dirty="0" smtClean="0"/>
              <a:t> provide small groups an opportunity to review the contents of the resource. Have participants list where they feel they are fully, partially, or not implementing. Slide 26 provides these guided reflection questions. </a:t>
            </a: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A complete copy</a:t>
            </a:r>
            <a:r>
              <a:rPr lang="en-US" i="1" baseline="0" dirty="0" smtClean="0"/>
              <a:t> of the rubric and the implementation checklists is available in the participant workbook. An electronic copy can be downloaded here: http://wyominginstructionalnetwork.com/spdginitiatives/mtss/.</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2772847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The purpose of this OPTIONAL activity is to increase participants’ awareness of the essential components and connect the learning to current implementation. Ask participants to locate the Wyoming MTSS Fidelity of Implementation Rubric in their participant packet (Handout 1.4) and the activity directions. If the activity is not completed, recommend participants collaborate to complete the rubric with team members upon returning to school.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Estimated time: 30–60 minutes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Recommended Grouping: School teams.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Grouping Adaptation: If the participants are not in school teams, group individuals into 4-7 and have each member read a selection and share out with the group.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r>
              <a:rPr lang="en-US" i="1" dirty="0" smtClean="0"/>
              <a:t>Clip art: Creative Commons</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2836573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913475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Section objective: Explain how MTSS aligns with and supports existing state and district initiatives.</a:t>
            </a:r>
          </a:p>
          <a:p>
            <a:endParaRPr lang="en-US" sz="1200" i="1" dirty="0" smtClean="0"/>
          </a:p>
          <a:p>
            <a:r>
              <a:rPr lang="en-US" sz="1200" i="1" dirty="0" smtClean="0"/>
              <a:t>Key idea:</a:t>
            </a:r>
          </a:p>
          <a:p>
            <a:pPr marL="285750" indent="-285750">
              <a:buFont typeface="Arial" panose="020B0604020202020204" pitchFamily="34" charset="0"/>
              <a:buChar char="•"/>
            </a:pPr>
            <a:r>
              <a:rPr lang="en-US" sz="1200" i="1" dirty="0" smtClean="0"/>
              <a:t>MTSS is an overarching framework that serves to align multiple initiatives </a:t>
            </a:r>
          </a:p>
          <a:p>
            <a:pPr marL="285750" indent="-285750">
              <a:buFont typeface="Arial" panose="020B0604020202020204" pitchFamily="34" charset="0"/>
              <a:buChar char="•"/>
            </a:pPr>
            <a:r>
              <a:rPr lang="en-US" sz="1200" i="1" dirty="0" smtClean="0"/>
              <a:t>MTSS aligns or supports all initiatives fully or in part</a:t>
            </a:r>
          </a:p>
          <a:p>
            <a:pPr marL="285750" indent="-285750">
              <a:buFont typeface="Arial" panose="020B0604020202020204" pitchFamily="34" charset="0"/>
              <a:buChar char="•"/>
            </a:pPr>
            <a:r>
              <a:rPr lang="en-US" sz="1200" i="1" dirty="0" smtClean="0"/>
              <a:t>Provide explicit examples of alignments with state initiatives</a:t>
            </a:r>
          </a:p>
          <a:p>
            <a:pPr marL="285750" indent="-285750">
              <a:buFont typeface="Arial" panose="020B0604020202020204" pitchFamily="34" charset="0"/>
              <a:buChar char="•"/>
            </a:pPr>
            <a:endParaRPr lang="en-US" sz="1200" i="1" dirty="0" smtClean="0"/>
          </a:p>
          <a:p>
            <a:pPr marL="0" indent="0">
              <a:buFont typeface="Arial" panose="020B0604020202020204" pitchFamily="34" charset="0"/>
              <a:buNone/>
            </a:pPr>
            <a:r>
              <a:rPr lang="en-US" sz="1200" i="1" dirty="0" smtClean="0"/>
              <a:t>Delivery</a:t>
            </a:r>
            <a:r>
              <a:rPr lang="en-US" sz="1200" i="1" baseline="0" dirty="0" smtClean="0"/>
              <a:t> time: 20 minutes</a:t>
            </a:r>
            <a:endParaRPr lang="en-US" sz="1200" i="1" dirty="0" smtClean="0"/>
          </a:p>
          <a:p>
            <a:endParaRPr lang="en-US" sz="1600" i="1" dirty="0" smtClean="0"/>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3251229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smtClean="0"/>
              <a:t>Provide participants with 3</a:t>
            </a:r>
            <a:r>
              <a:rPr lang="en-US" i="1" baseline="0" dirty="0" smtClean="0"/>
              <a:t> to 5 minutes to reflect on Handout 1.5. Next, h</a:t>
            </a:r>
            <a:r>
              <a:rPr lang="en-US" i="1" dirty="0" smtClean="0"/>
              <a:t>ave</a:t>
            </a:r>
            <a:r>
              <a:rPr lang="en-US" i="1" baseline="0" dirty="0" smtClean="0"/>
              <a:t> participants share out initiatives that connect to the essential components in small groups with an eventual large group share out.</a:t>
            </a:r>
          </a:p>
          <a:p>
            <a:endParaRPr lang="en-US" dirty="0" smtClean="0"/>
          </a:p>
          <a:p>
            <a:endParaRPr lang="en-US" dirty="0" smtClean="0"/>
          </a:p>
          <a:p>
            <a:r>
              <a:rPr lang="en-US" i="1" dirty="0" smtClean="0"/>
              <a:t>Clip art: Retrieved</a:t>
            </a:r>
            <a:r>
              <a:rPr lang="en-US" i="1" baseline="0" dirty="0" smtClean="0"/>
              <a:t> from </a:t>
            </a:r>
            <a:r>
              <a:rPr lang="en-US" i="1" dirty="0" smtClean="0"/>
              <a:t>http://universdemaclasse.blogspot.com/2011/11/enseigner-les-strategies-de-lecture-un.html?_sm_au_=iVV3rrv4v2S6WLQP; Creative Commons</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2787755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 that these are additional federal initiative examples supported by the essential</a:t>
            </a:r>
            <a:r>
              <a:rPr lang="en-US" i="1" baseline="0" dirty="0" smtClean="0"/>
              <a:t> components if they were not mentioned, or to emphasize if they were mentioned.</a:t>
            </a:r>
          </a:p>
          <a:p>
            <a:endParaRPr lang="en-US" i="1" baseline="0" dirty="0" smtClean="0"/>
          </a:p>
          <a:p>
            <a:r>
              <a:rPr lang="en-US" sz="1200" kern="1200" dirty="0" smtClean="0">
                <a:solidFill>
                  <a:schemeClr val="tx1"/>
                </a:solidFill>
                <a:effectLst/>
                <a:latin typeface="ITC Franklin Gothic Std Bk Cd"/>
                <a:ea typeface="ＭＳ Ｐゴシック" pitchFamily="-48" charset="-128"/>
                <a:cs typeface="ＭＳ Ｐゴシック"/>
              </a:rPr>
              <a:t>Evidence-based practices have an increasingly prominent role in federal policy. Most recently, the Every Student Succeeds Act,</a:t>
            </a:r>
            <a:r>
              <a:rPr lang="en-US" sz="1200" kern="1200" baseline="0" dirty="0" smtClean="0">
                <a:solidFill>
                  <a:schemeClr val="tx1"/>
                </a:solidFill>
                <a:effectLst/>
                <a:latin typeface="ITC Franklin Gothic Std Bk Cd"/>
                <a:ea typeface="ＭＳ Ｐゴシック" pitchFamily="-48" charset="-128"/>
                <a:cs typeface="ＭＳ Ｐゴシック"/>
              </a:rPr>
              <a:t> or </a:t>
            </a:r>
            <a:r>
              <a:rPr lang="en-US" sz="1200" kern="1200" dirty="0" smtClean="0">
                <a:solidFill>
                  <a:schemeClr val="tx1"/>
                </a:solidFill>
                <a:effectLst/>
                <a:latin typeface="ITC Franklin Gothic Std Bk Cd"/>
                <a:ea typeface="ＭＳ Ｐゴシック" pitchFamily="-48" charset="-128"/>
                <a:cs typeface="ＭＳ Ｐゴシック"/>
              </a:rPr>
              <a:t>ESSA, requires the use of evidence-based interventions in low-performing schools.</a:t>
            </a:r>
            <a:r>
              <a:rPr lang="en-US" sz="1200" i="0" kern="1200" baseline="0" dirty="0" smtClean="0">
                <a:solidFill>
                  <a:schemeClr val="tx1"/>
                </a:solidFill>
                <a:effectLst/>
                <a:latin typeface="ITC Franklin Gothic Std Bk Cd"/>
                <a:ea typeface="ＭＳ Ｐゴシック" pitchFamily="-48" charset="-128"/>
                <a:cs typeface="ＭＳ Ｐゴシック"/>
              </a:rPr>
              <a:t> Because e</a:t>
            </a:r>
            <a:r>
              <a:rPr lang="en-US" i="0" baseline="0" dirty="0" smtClean="0"/>
              <a:t>vidence-based practices are a critical part of an MTSS framework, MTSS implementation is strongly aligned with the </a:t>
            </a:r>
            <a:r>
              <a:rPr lang="en-US" i="0" baseline="0" dirty="0" smtClean="0"/>
              <a:t>Wyoming's ESSA activities.</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85301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the country, local school districts, particularly those challenged by often long-standing achievement gaps and higher mandated standards for student performance, are increasingly turning to implementation of Multi-tiered Systems of Support (MTSS),</a:t>
            </a:r>
            <a:r>
              <a:rPr lang="en-US" baseline="0" dirty="0" smtClean="0"/>
              <a:t> also referred to as response to intervention,</a:t>
            </a:r>
            <a:r>
              <a:rPr lang="en-US" dirty="0" smtClean="0"/>
              <a:t> to align academics and behavior interventions, decision making, and supports. They are finding that MTSS provides an effective framework for turning around schools, reforming curricula to meet student learning needs better, and improving outcomes for all students, including those from culturally and linguistically diverse backgrounds. </a:t>
            </a:r>
          </a:p>
          <a:p>
            <a:endParaRPr lang="en-US" dirty="0" smtClean="0"/>
          </a:p>
          <a:p>
            <a:r>
              <a:rPr lang="en-US" i="0" dirty="0" smtClean="0"/>
              <a:t>The Wyoming Department of Education (WDE), in partnership</a:t>
            </a:r>
            <a:r>
              <a:rPr lang="en-US" i="0" baseline="0" dirty="0" smtClean="0"/>
              <a:t> with American Institutes for Research, </a:t>
            </a:r>
            <a:r>
              <a:rPr lang="en-US" i="0" dirty="0" smtClean="0"/>
              <a:t>developed this Introductory MTSS Professional Development series to support rollout of MTSS and the use of evidence-based practices. The WDE strongly</a:t>
            </a:r>
            <a:r>
              <a:rPr lang="en-US" i="0" baseline="0" dirty="0" smtClean="0"/>
              <a:t> believes implementation of MTSS can support districts in implementing</a:t>
            </a:r>
            <a:r>
              <a:rPr lang="en-US" i="0" dirty="0" smtClean="0"/>
              <a:t> several state initiatives, including the State’s plan</a:t>
            </a:r>
            <a:r>
              <a:rPr lang="en-US" i="0" baseline="0" dirty="0" smtClean="0"/>
              <a:t> for implementing Every Student Succeeds Act (ESSA), </a:t>
            </a:r>
            <a:r>
              <a:rPr lang="en-US" i="0" dirty="0" smtClean="0"/>
              <a:t>the State Systemic Improvement Plan for improving</a:t>
            </a:r>
            <a:r>
              <a:rPr lang="en-US" i="0" baseline="0" dirty="0" smtClean="0"/>
              <a:t> results for students with disabilities</a:t>
            </a:r>
            <a:r>
              <a:rPr lang="en-US" i="0" dirty="0" smtClean="0"/>
              <a:t>, and efforts to improve chronically failing schools and increase student achievement. The</a:t>
            </a:r>
            <a:r>
              <a:rPr lang="en-US" i="0" baseline="0" dirty="0" smtClean="0"/>
              <a:t> alignment of MTSS with these initiatives will be discussed in more detail later in this module. </a:t>
            </a:r>
          </a:p>
          <a:p>
            <a:endParaRPr lang="en-US" i="0" baseline="0" dirty="0" smtClean="0"/>
          </a:p>
          <a:p>
            <a:r>
              <a:rPr lang="en-US" i="1" baseline="0" dirty="0" smtClean="0"/>
              <a:t>Click for animation. </a:t>
            </a:r>
          </a:p>
          <a:p>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Today’s module, </a:t>
            </a:r>
            <a:r>
              <a:rPr lang="en-US" b="0" dirty="0" smtClean="0"/>
              <a:t>Implementation of Multi-tiered Systems of Support (MTSS), is the first of seven modules about</a:t>
            </a:r>
            <a:r>
              <a:rPr lang="en-US" b="0" baseline="0" dirty="0" smtClean="0"/>
              <a:t> MTSS. The remaining six modules will introduce you to the essential components of MTSS. The content presented today should in no way be viewed as exhaustive or legally binding. You should continue to seek and participate in ongoing professional development related to the topics presented today and in future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smtClean="0"/>
          </a:p>
          <a:p>
            <a:r>
              <a:rPr lang="en-US" i="1" dirty="0" smtClean="0"/>
              <a:t>Additional Resource: Essential components of RTI—A closer look at response to intervention, National Center on Response to Intervention, 2010 [http://www.rti4success.org/sites/default/files/rtiessentialcomponents_042710.pdf]</a:t>
            </a:r>
            <a:r>
              <a:rPr lang="en-US" dirty="0" smtClean="0"/>
              <a:t> </a:t>
            </a:r>
          </a:p>
          <a:p>
            <a:endParaRPr lang="en-US" b="0" i="1" baseline="0" dirty="0" smtClean="0"/>
          </a:p>
          <a:p>
            <a:r>
              <a:rPr lang="en-US" b="0" i="1" baseline="0" dirty="0" smtClean="0"/>
              <a:t>Briefly review module series overview.</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642682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Prior to the session, it is recommended that</a:t>
            </a:r>
            <a:r>
              <a:rPr lang="en-US" i="1" baseline="0" dirty="0" smtClean="0"/>
              <a:t> the presenter include graphs (or handouts) of academic or behavior data for the target school or district. State data for several target groups are provided for discussion. The data can be accessed here, http://fusion.edu.wyoming.gov/MySites/Data_Reporting/data_reporting_assessment_reports.aspx. </a:t>
            </a:r>
          </a:p>
          <a:p>
            <a:endParaRPr lang="en-US" i="1" dirty="0" smtClean="0"/>
          </a:p>
          <a:p>
            <a:r>
              <a:rPr lang="en-US" i="1" dirty="0" smtClean="0"/>
              <a:t>Briefly review</a:t>
            </a:r>
            <a:r>
              <a:rPr lang="en-US" i="1" baseline="0" dirty="0" smtClean="0"/>
              <a:t> these data and discuss areas of need. Highlight how MTSS implementation can support school level initiatives for improving outcomes for all students (e.g., school improvement, equity plans). </a:t>
            </a:r>
          </a:p>
          <a:p>
            <a:endParaRPr lang="en-US" i="1" baseline="0" dirty="0" smtClean="0"/>
          </a:p>
          <a:p>
            <a:r>
              <a:rPr lang="en-US" i="1" baseline="0" dirty="0" smtClean="0"/>
              <a:t>Optional Discussion Questions: </a:t>
            </a:r>
          </a:p>
          <a:p>
            <a:pPr marL="171450" indent="-171450">
              <a:buFont typeface="Arial" panose="020B0604020202020204" pitchFamily="34" charset="0"/>
              <a:buChar char="•"/>
            </a:pPr>
            <a:r>
              <a:rPr lang="en-US" i="1" baseline="0" dirty="0" smtClean="0"/>
              <a:t>What do you see in the data? </a:t>
            </a:r>
          </a:p>
          <a:p>
            <a:pPr marL="171450" indent="-171450">
              <a:buFont typeface="Arial" panose="020B0604020202020204" pitchFamily="34" charset="0"/>
              <a:buChar char="•"/>
            </a:pPr>
            <a:r>
              <a:rPr lang="en-US" i="1" baseline="0" dirty="0" smtClean="0"/>
              <a:t>Are all students in Montana benefiting equally from instruction? </a:t>
            </a:r>
          </a:p>
          <a:p>
            <a:pPr marL="171450" indent="-171450">
              <a:buFont typeface="Arial" panose="020B0604020202020204" pitchFamily="34" charset="0"/>
              <a:buChar char="•"/>
            </a:pPr>
            <a:endParaRPr lang="en-US" i="1"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baseline="0" dirty="0" smtClean="0"/>
              <a:t>Emphasize how MTSS provides a systematic process for ensuring equal opportunity to increasingly intense levels of support based on need. </a:t>
            </a:r>
          </a:p>
          <a:p>
            <a:pPr marL="0" indent="0">
              <a:buFont typeface="Arial" panose="020B0604020202020204" pitchFamily="34" charset="0"/>
              <a:buNone/>
            </a:pPr>
            <a:endParaRPr lang="en-US" i="1"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30</a:t>
            </a:fld>
            <a:endParaRPr lang="en-US" dirty="0"/>
          </a:p>
        </p:txBody>
      </p:sp>
    </p:spTree>
    <p:extLst>
      <p:ext uri="{BB962C8B-B14F-4D97-AF65-F5344CB8AC3E}">
        <p14:creationId xmlns:p14="http://schemas.microsoft.com/office/powerpoint/2010/main" val="3822716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The WDE has five focus areas informed by student performance data. One of the most relevant is third-grade reading proficiency. Effective implementation of MTSS can assist the state and its districts in meeting this goal. </a:t>
            </a:r>
          </a:p>
          <a:p>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smtClean="0"/>
              <a:t>Review slide.</a:t>
            </a:r>
          </a:p>
          <a:p>
            <a:endParaRPr lang="en-US" i="1" baseline="0" dirty="0" smtClean="0"/>
          </a:p>
          <a:p>
            <a:r>
              <a:rPr lang="en-US" i="1" baseline="0" dirty="0" smtClean="0"/>
              <a:t>Optional discussion questions: </a:t>
            </a:r>
          </a:p>
          <a:p>
            <a:pPr marL="171450" indent="-171450">
              <a:buFont typeface="Arial" panose="020B0604020202020204" pitchFamily="34" charset="0"/>
              <a:buChar char="•"/>
            </a:pPr>
            <a:r>
              <a:rPr lang="en-US" i="1" baseline="0" dirty="0" smtClean="0"/>
              <a:t>How is your school or district making progress toward this goal? How do you know?</a:t>
            </a:r>
          </a:p>
          <a:p>
            <a:pPr marL="171450" indent="-171450">
              <a:buFont typeface="Arial" panose="020B0604020202020204" pitchFamily="34" charset="0"/>
              <a:buChar char="•"/>
            </a:pPr>
            <a:endParaRPr lang="en-US" i="1" baseline="0" dirty="0" smtClean="0"/>
          </a:p>
          <a:p>
            <a:endParaRPr lang="en-US" i="1" baseline="0" dirty="0" smtClean="0"/>
          </a:p>
          <a:p>
            <a:r>
              <a:rPr lang="en-US" i="1" baseline="0" dirty="0" smtClean="0"/>
              <a:t>Clip art: Creative Commons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2916824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MTSS</a:t>
            </a:r>
            <a:r>
              <a:rPr lang="en-US" baseline="0" dirty="0" smtClean="0"/>
              <a:t> framework implementation supports federal initiatives such as increasing graduation rates and the continuing certification requirements system. MTSS framework implementation also supports Wyoming initiatives related to improving outcomes for students with disabilities. </a:t>
            </a:r>
          </a:p>
          <a:p>
            <a:endParaRPr lang="en-US" i="1" baseline="0" dirty="0" smtClean="0"/>
          </a:p>
          <a:p>
            <a:r>
              <a:rPr lang="en-US" sz="1200" b="0" i="0" kern="1200" dirty="0" smtClean="0">
                <a:solidFill>
                  <a:schemeClr val="tx1"/>
                </a:solidFill>
                <a:effectLst/>
                <a:latin typeface="Arial" panose="020B0604020202020204" pitchFamily="34" charset="0"/>
                <a:ea typeface="+mn-ea"/>
                <a:cs typeface="+mn-cs"/>
              </a:rPr>
              <a:t>The SSIP is a comprehensive, ambitious, yet achievable multiyear plan designed to improve outcomes for children with disabilities in multiple</a:t>
            </a:r>
            <a:r>
              <a:rPr lang="en-US" sz="1200" b="0" i="0" kern="1200" baseline="0" dirty="0" smtClean="0">
                <a:solidFill>
                  <a:schemeClr val="tx1"/>
                </a:solidFill>
                <a:effectLst/>
                <a:latin typeface="Arial" panose="020B0604020202020204" pitchFamily="34" charset="0"/>
                <a:ea typeface="+mn-ea"/>
                <a:cs typeface="+mn-cs"/>
              </a:rPr>
              <a:t> areas: graduation, dropout, reading and math performance, transition, and early childhood.</a:t>
            </a:r>
            <a:r>
              <a:rPr lang="en-US" sz="1200" b="0" i="0" kern="1200" dirty="0" smtClean="0">
                <a:solidFill>
                  <a:schemeClr val="tx1"/>
                </a:solidFill>
                <a:effectLst/>
                <a:latin typeface="Arial" panose="020B0604020202020204" pitchFamily="34" charset="0"/>
                <a:ea typeface="+mn-ea"/>
                <a:cs typeface="+mn-cs"/>
              </a:rPr>
              <a:t> In developing the SSIP, Wyoming used data to assess the capacity of their current infrastructure to increase the capacity of local education agencies and preschools to implement, scale up, and sustain evidence-based practices. Wyoming</a:t>
            </a:r>
            <a:r>
              <a:rPr lang="en-US" sz="1200" b="0" i="0" kern="1200" baseline="0" dirty="0" smtClean="0">
                <a:solidFill>
                  <a:schemeClr val="tx1"/>
                </a:solidFill>
                <a:effectLst/>
                <a:latin typeface="Arial" panose="020B0604020202020204" pitchFamily="34" charset="0"/>
                <a:ea typeface="+mn-ea"/>
                <a:cs typeface="+mn-cs"/>
              </a:rPr>
              <a:t> selected MTSS with a particular focus on data-based individualization for Tier 3. </a:t>
            </a:r>
          </a:p>
          <a:p>
            <a:endParaRPr lang="en-US" sz="1200" b="0" i="0" kern="1200" dirty="0" smtClean="0">
              <a:solidFill>
                <a:schemeClr val="tx1"/>
              </a:solidFill>
              <a:effectLst/>
              <a:latin typeface="Arial" panose="020B0604020202020204" pitchFamily="34" charset="0"/>
              <a:ea typeface="+mn-ea"/>
              <a:cs typeface="+mn-cs"/>
            </a:endParaRPr>
          </a:p>
          <a:p>
            <a:r>
              <a:rPr lang="en-US" sz="1200" b="0" i="1" kern="1200" dirty="0" smtClean="0">
                <a:solidFill>
                  <a:schemeClr val="tx1"/>
                </a:solidFill>
                <a:effectLst/>
                <a:latin typeface="Arial" panose="020B0604020202020204" pitchFamily="34" charset="0"/>
                <a:ea typeface="+mn-ea"/>
                <a:cs typeface="+mn-cs"/>
              </a:rPr>
              <a:t>If time allows, visit http://wyominginstructionalnetwork.com/spdginitiatives/ssip/</a:t>
            </a:r>
            <a:r>
              <a:rPr lang="en-US" sz="1200" b="0" i="1" kern="1200" baseline="0" dirty="0" smtClean="0">
                <a:solidFill>
                  <a:schemeClr val="tx1"/>
                </a:solidFill>
                <a:effectLst/>
                <a:latin typeface="Arial" panose="020B0604020202020204" pitchFamily="34" charset="0"/>
                <a:ea typeface="+mn-ea"/>
                <a:cs typeface="+mn-cs"/>
              </a:rPr>
              <a:t> and demonstrate where they can go for more information. </a:t>
            </a:r>
            <a:endParaRPr lang="en-US" sz="1200" b="0" i="1" kern="1200" dirty="0" smtClean="0">
              <a:solidFill>
                <a:schemeClr val="tx1"/>
              </a:solidFill>
              <a:effectLst/>
              <a:latin typeface="Arial" panose="020B0604020202020204" pitchFamily="34" charset="0"/>
              <a:ea typeface="+mn-ea"/>
              <a:cs typeface="+mn-cs"/>
            </a:endParaRPr>
          </a:p>
          <a:p>
            <a:endParaRPr lang="en-US" sz="1200" b="0" i="0" kern="1200" dirty="0" smtClean="0">
              <a:solidFill>
                <a:schemeClr val="tx1"/>
              </a:solidFill>
              <a:effectLst/>
              <a:latin typeface="Arial" panose="020B0604020202020204" pitchFamily="34" charset="0"/>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3173741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none" kern="1200" dirty="0" smtClean="0">
                <a:solidFill>
                  <a:schemeClr val="tx1"/>
                </a:solidFill>
                <a:effectLst/>
                <a:latin typeface="Arial" panose="020B0604020202020204" pitchFamily="34" charset="0"/>
                <a:ea typeface="+mn-ea"/>
                <a:cs typeface="+mn-cs"/>
              </a:rPr>
              <a:t>Session objective: Establish an MTSS team to support schoolwide implementation </a:t>
            </a:r>
          </a:p>
          <a:p>
            <a:r>
              <a:rPr lang="en-US" sz="1200" i="1" u="none" kern="1200" dirty="0" smtClean="0">
                <a:solidFill>
                  <a:schemeClr val="tx1"/>
                </a:solidFill>
                <a:effectLst/>
                <a:latin typeface="Arial" panose="020B0604020202020204" pitchFamily="34" charset="0"/>
                <a:ea typeface="+mn-ea"/>
                <a:cs typeface="+mn-cs"/>
              </a:rPr>
              <a:t> </a:t>
            </a:r>
          </a:p>
          <a:p>
            <a:r>
              <a:rPr lang="en-US" sz="1200" i="1" u="none" kern="1200" dirty="0" smtClean="0">
                <a:solidFill>
                  <a:schemeClr val="tx1"/>
                </a:solidFill>
                <a:effectLst/>
                <a:latin typeface="Arial" panose="020B0604020202020204" pitchFamily="34" charset="0"/>
                <a:ea typeface="+mn-ea"/>
                <a:cs typeface="+mn-cs"/>
              </a:rPr>
              <a:t>Key ideas: </a:t>
            </a:r>
          </a:p>
          <a:p>
            <a:pPr marL="171450" lvl="0" indent="-171450">
              <a:buFont typeface="Arial" panose="020B0604020202020204" pitchFamily="34" charset="0"/>
              <a:buChar char="•"/>
            </a:pPr>
            <a:r>
              <a:rPr lang="en-US" sz="1200" i="1" u="none" kern="1200" dirty="0" smtClean="0">
                <a:solidFill>
                  <a:schemeClr val="tx1"/>
                </a:solidFill>
                <a:effectLst/>
                <a:latin typeface="Arial" panose="020B0604020202020204" pitchFamily="34" charset="0"/>
                <a:ea typeface="+mn-ea"/>
                <a:cs typeface="+mn-cs"/>
              </a:rPr>
              <a:t>Purpose of school MTSS team</a:t>
            </a:r>
          </a:p>
          <a:p>
            <a:pPr marL="171450" lvl="0" indent="-171450">
              <a:buFont typeface="Arial" panose="020B0604020202020204" pitchFamily="34" charset="0"/>
              <a:buChar char="•"/>
            </a:pPr>
            <a:r>
              <a:rPr lang="en-US" sz="1200" i="1" u="none" kern="1200" dirty="0" smtClean="0">
                <a:solidFill>
                  <a:schemeClr val="tx1"/>
                </a:solidFill>
                <a:effectLst/>
                <a:latin typeface="Arial" panose="020B0604020202020204" pitchFamily="34" charset="0"/>
                <a:ea typeface="+mn-ea"/>
                <a:cs typeface="+mn-cs"/>
              </a:rPr>
              <a:t>Recommended team members</a:t>
            </a:r>
          </a:p>
          <a:p>
            <a:pPr marL="171450" lvl="0" indent="-171450">
              <a:buFont typeface="Arial" panose="020B0604020202020204" pitchFamily="34" charset="0"/>
              <a:buChar char="•"/>
            </a:pPr>
            <a:r>
              <a:rPr lang="en-US" sz="1200" i="1" u="none" kern="1200" dirty="0" smtClean="0">
                <a:solidFill>
                  <a:schemeClr val="tx1"/>
                </a:solidFill>
                <a:effectLst/>
                <a:latin typeface="Arial" panose="020B0604020202020204" pitchFamily="34" charset="0"/>
                <a:ea typeface="+mn-ea"/>
                <a:cs typeface="+mn-cs"/>
              </a:rPr>
              <a:t>Introduction to recommended teaming structures</a:t>
            </a:r>
          </a:p>
          <a:p>
            <a:pPr marL="171450" lvl="0" indent="-171450">
              <a:buFont typeface="Arial" panose="020B0604020202020204" pitchFamily="34" charset="0"/>
              <a:buChar char="•"/>
            </a:pPr>
            <a:endParaRPr lang="en-US" sz="1200" i="1" u="none" kern="1200" dirty="0" smtClean="0">
              <a:solidFill>
                <a:schemeClr val="tx1"/>
              </a:solidFill>
              <a:effectLst/>
              <a:latin typeface="Arial" panose="020B0604020202020204" pitchFamily="34" charset="0"/>
              <a:ea typeface="+mn-ea"/>
              <a:cs typeface="+mn-cs"/>
            </a:endParaRPr>
          </a:p>
          <a:p>
            <a:pPr marL="0" lvl="0" indent="0">
              <a:buFont typeface="Arial" panose="020B0604020202020204" pitchFamily="34" charset="0"/>
              <a:buNone/>
            </a:pPr>
            <a:r>
              <a:rPr lang="en-US" sz="1200" i="1" u="none" kern="1200" dirty="0" smtClean="0">
                <a:solidFill>
                  <a:schemeClr val="tx1"/>
                </a:solidFill>
                <a:effectLst/>
                <a:latin typeface="Arial" panose="020B0604020202020204" pitchFamily="34" charset="0"/>
                <a:ea typeface="+mn-ea"/>
                <a:cs typeface="+mn-cs"/>
              </a:rPr>
              <a:t>Delivery</a:t>
            </a:r>
            <a:r>
              <a:rPr lang="en-US" sz="1200" i="1" u="none" kern="1200" baseline="0" dirty="0" smtClean="0">
                <a:solidFill>
                  <a:schemeClr val="tx1"/>
                </a:solidFill>
                <a:effectLst/>
                <a:latin typeface="Arial" panose="020B0604020202020204" pitchFamily="34" charset="0"/>
                <a:ea typeface="+mn-ea"/>
                <a:cs typeface="+mn-cs"/>
              </a:rPr>
              <a:t> time: 20 minutes</a:t>
            </a:r>
            <a:endParaRPr lang="en-US" sz="1200" i="1" u="none"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B54DC83E-89B8-4806-9A94-7D2BAA520DC6}" type="slidenum">
              <a:rPr lang="en-US" smtClean="0"/>
              <a:pPr/>
              <a:t>33</a:t>
            </a:fld>
            <a:endParaRPr lang="en-US" dirty="0"/>
          </a:p>
        </p:txBody>
      </p:sp>
    </p:spTree>
    <p:extLst>
      <p:ext uri="{BB962C8B-B14F-4D97-AF65-F5344CB8AC3E}">
        <p14:creationId xmlns:p14="http://schemas.microsoft.com/office/powerpoint/2010/main" val="409204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Refer participants back to the Handout 1.3:</a:t>
            </a:r>
            <a:r>
              <a:rPr lang="en-US" i="1" baseline="0" dirty="0" smtClean="0"/>
              <a:t> </a:t>
            </a:r>
            <a:r>
              <a:rPr lang="en-US" i="1" dirty="0" smtClean="0"/>
              <a:t>MTSS Fidelity Rubric and have them locate the criteria for MTSS teams toward the end. </a:t>
            </a:r>
          </a:p>
          <a:p>
            <a:endParaRPr lang="en-US" i="1" dirty="0" smtClean="0"/>
          </a:p>
          <a:p>
            <a:r>
              <a:rPr lang="en-US" i="0" dirty="0" smtClean="0"/>
              <a:t>Effective</a:t>
            </a:r>
            <a:r>
              <a:rPr lang="en-US" i="0" baseline="0" dirty="0" smtClean="0"/>
              <a:t> MTSS teams have several key features. </a:t>
            </a:r>
          </a:p>
          <a:p>
            <a:endParaRPr lang="en-US" i="0" baseline="0" dirty="0" smtClean="0"/>
          </a:p>
          <a:p>
            <a:r>
              <a:rPr lang="en-US" i="1" baseline="0" dirty="0" smtClean="0"/>
              <a:t>Review slide. </a:t>
            </a:r>
          </a:p>
          <a:p>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MTSS teams collaborate to make decisions about what the best way to meet the needs of all students. Teachers begin to feel a deeper understanding of and appreciation for each other, and students benefit greatly from this team approach. </a:t>
            </a:r>
            <a:r>
              <a:rPr lang="en-US" altLang="en-US" sz="1200" dirty="0" smtClean="0"/>
              <a:t>In effective</a:t>
            </a:r>
            <a:r>
              <a:rPr lang="en-US" altLang="en-US" sz="1200" baseline="0" dirty="0" smtClean="0"/>
              <a:t> MTSS teams, a</a:t>
            </a:r>
            <a:r>
              <a:rPr lang="en-US" altLang="en-US" sz="1200" dirty="0" smtClean="0"/>
              <a:t>ll educators work together and are accountable for the outcomes of each and every student.</a:t>
            </a:r>
            <a:endParaRPr lang="en-US" altLang="en-US" sz="1400" dirty="0" smtClean="0"/>
          </a:p>
          <a:p>
            <a:endParaRPr lang="en-US" i="0"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2180238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kern="1200" dirty="0" smtClean="0">
                <a:solidFill>
                  <a:schemeClr val="tx1"/>
                </a:solidFill>
                <a:effectLst/>
                <a:latin typeface="Arial" panose="020B0604020202020204" pitchFamily="34" charset="0"/>
                <a:ea typeface="+mn-ea"/>
                <a:cs typeface="+mn-cs"/>
              </a:rPr>
              <a:t>Review</a:t>
            </a:r>
            <a:r>
              <a:rPr lang="en-US" sz="1200" i="1" kern="1200" baseline="0" dirty="0" smtClean="0">
                <a:solidFill>
                  <a:schemeClr val="tx1"/>
                </a:solidFill>
                <a:effectLst/>
                <a:latin typeface="Arial" panose="020B0604020202020204" pitchFamily="34" charset="0"/>
                <a:ea typeface="+mn-ea"/>
                <a:cs typeface="+mn-cs"/>
              </a:rPr>
              <a:t> slide. </a:t>
            </a:r>
          </a:p>
          <a:p>
            <a:endParaRPr lang="en-US" sz="1200" b="1" i="1" kern="1200" dirty="0" smtClean="0">
              <a:solidFill>
                <a:schemeClr val="tx1"/>
              </a:solidFill>
              <a:effectLst/>
              <a:latin typeface="Arial" panose="020B0604020202020204" pitchFamily="34" charset="0"/>
              <a:ea typeface="+mn-ea"/>
              <a:cs typeface="+mn-cs"/>
            </a:endParaRPr>
          </a:p>
          <a:p>
            <a:r>
              <a:rPr lang="en-US" sz="1200" b="0" i="1" kern="1200" dirty="0" smtClean="0">
                <a:solidFill>
                  <a:schemeClr val="tx1"/>
                </a:solidFill>
                <a:effectLst/>
                <a:latin typeface="Arial" panose="020B0604020202020204" pitchFamily="34" charset="0"/>
                <a:ea typeface="+mn-ea"/>
                <a:cs typeface="+mn-cs"/>
              </a:rPr>
              <a:t>Alterable Variables: Something that can be changed via instruction to increase academic or social behavior success. Examples include instructional time allocated, grouping, class size, reinforcement level, reteaching, and</a:t>
            </a:r>
            <a:r>
              <a:rPr lang="en-US" sz="1200" b="0" i="1" kern="1200" baseline="0" dirty="0" smtClean="0">
                <a:solidFill>
                  <a:schemeClr val="tx1"/>
                </a:solidFill>
                <a:effectLst/>
                <a:latin typeface="Arial" panose="020B0604020202020204" pitchFamily="34" charset="0"/>
                <a:ea typeface="+mn-ea"/>
                <a:cs typeface="+mn-cs"/>
              </a:rPr>
              <a:t> so on</a:t>
            </a:r>
            <a:r>
              <a:rPr lang="en-US" sz="1200" b="0" i="1" kern="1200" dirty="0" smtClean="0">
                <a:solidFill>
                  <a:schemeClr val="tx1"/>
                </a:solidFill>
                <a:effectLst/>
                <a:latin typeface="Arial" panose="020B0604020202020204" pitchFamily="34" charset="0"/>
                <a:ea typeface="+mn-ea"/>
                <a:cs typeface="+mn-cs"/>
              </a:rPr>
              <a:t>.</a:t>
            </a:r>
          </a:p>
          <a:p>
            <a:endParaRPr lang="en-US" sz="1200" b="0" i="1" kern="1200" dirty="0" smtClean="0">
              <a:solidFill>
                <a:schemeClr val="tx1"/>
              </a:solidFill>
              <a:effectLst/>
              <a:latin typeface="Arial" panose="020B0604020202020204" pitchFamily="34" charset="0"/>
              <a:ea typeface="+mn-ea"/>
              <a:cs typeface="+mn-cs"/>
            </a:endParaRPr>
          </a:p>
          <a:p>
            <a:r>
              <a:rPr lang="en-US" sz="1200" b="0" i="1" kern="1200" dirty="0" smtClean="0">
                <a:solidFill>
                  <a:schemeClr val="tx1"/>
                </a:solidFill>
                <a:effectLst/>
                <a:latin typeface="Arial" panose="020B0604020202020204" pitchFamily="34" charset="0"/>
                <a:ea typeface="+mn-ea"/>
                <a:cs typeface="+mn-cs"/>
              </a:rPr>
              <a:t>Evidence-Based Intervention: Additional teaching, reteaching, practice, and acknowledgment that has been demonstrated through research to </a:t>
            </a:r>
            <a:r>
              <a:rPr lang="en-US" sz="1200" b="0" i="1" kern="1200" baseline="0" dirty="0" smtClean="0">
                <a:solidFill>
                  <a:schemeClr val="tx1"/>
                </a:solidFill>
                <a:effectLst/>
                <a:latin typeface="Arial" panose="020B0604020202020204" pitchFamily="34" charset="0"/>
                <a:ea typeface="+mn-ea"/>
                <a:cs typeface="+mn-cs"/>
              </a:rPr>
              <a:t>impact student learning or behavior</a:t>
            </a:r>
            <a:r>
              <a:rPr lang="en-US" sz="1200" b="0" i="1" kern="1200" dirty="0" smtClean="0">
                <a:solidFill>
                  <a:schemeClr val="tx1"/>
                </a:solidFill>
                <a:effectLst/>
                <a:latin typeface="Arial" panose="020B0604020202020204" pitchFamily="34" charset="0"/>
                <a:ea typeface="+mn-ea"/>
                <a:cs typeface="+mn-cs"/>
              </a:rPr>
              <a:t> positively. This is in addition to what is provided through core instruction (including differentiation) and is selected based on data and desired outcomes.</a:t>
            </a:r>
          </a:p>
          <a:p>
            <a:endParaRPr lang="en-US" sz="1200" b="0" i="1" kern="1200" dirty="0" smtClean="0">
              <a:solidFill>
                <a:schemeClr val="tx1"/>
              </a:solidFill>
              <a:effectLst/>
              <a:latin typeface="Arial" panose="020B0604020202020204" pitchFamily="34" charset="0"/>
              <a:ea typeface="+mn-ea"/>
              <a:cs typeface="+mn-cs"/>
            </a:endParaRPr>
          </a:p>
          <a:p>
            <a:r>
              <a:rPr lang="en-US" sz="1200" b="0" i="1" kern="1200" dirty="0" smtClean="0">
                <a:solidFill>
                  <a:schemeClr val="tx1"/>
                </a:solidFill>
                <a:effectLst/>
                <a:latin typeface="Arial" panose="020B0604020202020204" pitchFamily="34" charset="0"/>
                <a:ea typeface="+mn-ea"/>
                <a:cs typeface="+mn-cs"/>
              </a:rPr>
              <a:t>Inalterable Variables: Something that may have an impact on students’ academic and social behavior but CANNOT readily be changed by school staff and, therefore, should not be the focus of problem-solving meetings—for example, mental health status, home life, parenting, disability status, physical</a:t>
            </a:r>
            <a:r>
              <a:rPr lang="en-US" sz="1200" b="0" i="1" kern="1200" baseline="0" dirty="0" smtClean="0">
                <a:solidFill>
                  <a:schemeClr val="tx1"/>
                </a:solidFill>
                <a:effectLst/>
                <a:latin typeface="Arial" panose="020B0604020202020204" pitchFamily="34" charset="0"/>
                <a:ea typeface="+mn-ea"/>
                <a:cs typeface="+mn-cs"/>
              </a:rPr>
              <a:t> or </a:t>
            </a:r>
            <a:r>
              <a:rPr lang="en-US" sz="1200" b="0" i="1" kern="1200" dirty="0" smtClean="0">
                <a:solidFill>
                  <a:schemeClr val="tx1"/>
                </a:solidFill>
                <a:effectLst/>
                <a:latin typeface="Arial" panose="020B0604020202020204" pitchFamily="34" charset="0"/>
                <a:ea typeface="+mn-ea"/>
                <a:cs typeface="+mn-cs"/>
              </a:rPr>
              <a:t>medical status.</a:t>
            </a:r>
          </a:p>
          <a:p>
            <a:pPr lvl="0"/>
            <a:endParaRPr lang="en-US" sz="1200" b="0" i="1"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B54DC83E-89B8-4806-9A94-7D2BAA520DC6}" type="slidenum">
              <a:rPr lang="en-US" smtClean="0"/>
              <a:pPr/>
              <a:t>35</a:t>
            </a:fld>
            <a:endParaRPr lang="en-US" dirty="0"/>
          </a:p>
        </p:txBody>
      </p:sp>
    </p:spTree>
    <p:extLst>
      <p:ext uri="{BB962C8B-B14F-4D97-AF65-F5344CB8AC3E}">
        <p14:creationId xmlns:p14="http://schemas.microsoft.com/office/powerpoint/2010/main" val="1707509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Refer participants to Handout 1.6: Overview of Wyoming Problem-Solving Process for reference only. </a:t>
            </a:r>
            <a:r>
              <a:rPr lang="en-US" i="1" baseline="0" dirty="0" smtClean="0"/>
              <a:t>Note that the Wyoming Problem-Solving Process will be discussed in more detail in Module 3 MTSS Essential Component: Data-Based Decision Making and future modules. A supporting document for the Wyoming Problem-Solving Process is available at http://wyominginstructionalnetwork.com/spdginitiatives/mtss/ and in the Module 3 participant workbook. </a:t>
            </a:r>
            <a:endParaRPr lang="en-US" i="1" dirty="0" smtClean="0"/>
          </a:p>
          <a:p>
            <a:endParaRPr lang="en-US" i="1" dirty="0" smtClean="0"/>
          </a:p>
          <a:p>
            <a:r>
              <a:rPr lang="en-US" i="1" dirty="0" smtClean="0"/>
              <a:t>Review</a:t>
            </a:r>
            <a:r>
              <a:rPr lang="en-US" i="1" baseline="0" dirty="0" smtClean="0"/>
              <a:t> slide.</a:t>
            </a:r>
          </a:p>
          <a:p>
            <a:endParaRPr lang="en-US" i="1" baseline="0" dirty="0" smtClean="0"/>
          </a:p>
          <a:p>
            <a:r>
              <a:rPr lang="en-US" i="1" baseline="0" dirty="0" smtClean="0"/>
              <a:t>If time allows, provide participants 3 to 5 minutes to review and react to the Wyoming Problem-Solving Process. Optional discussion questions: </a:t>
            </a:r>
          </a:p>
          <a:p>
            <a:pPr marL="171450" indent="-171450">
              <a:buFont typeface="Arial" panose="020B0604020202020204" pitchFamily="34" charset="0"/>
              <a:buChar char="•"/>
            </a:pPr>
            <a:r>
              <a:rPr lang="en-US" i="1" baseline="0" dirty="0" smtClean="0"/>
              <a:t>How is this process similar to the process we are currently using?</a:t>
            </a:r>
          </a:p>
          <a:p>
            <a:pPr marL="171450" indent="-171450">
              <a:buFont typeface="Arial" panose="020B0604020202020204" pitchFamily="34" charset="0"/>
              <a:buChar char="•"/>
            </a:pPr>
            <a:r>
              <a:rPr lang="en-US" i="1" baseline="0" dirty="0" smtClean="0"/>
              <a:t>How is it different? </a:t>
            </a:r>
          </a:p>
          <a:p>
            <a:endParaRPr lang="en-US" i="1" baseline="0" dirty="0" smtClean="0"/>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36</a:t>
            </a:fld>
            <a:endParaRPr lang="en-US" dirty="0"/>
          </a:p>
        </p:txBody>
      </p:sp>
    </p:spTree>
    <p:extLst>
      <p:ext uri="{BB962C8B-B14F-4D97-AF65-F5344CB8AC3E}">
        <p14:creationId xmlns:p14="http://schemas.microsoft.com/office/powerpoint/2010/main" val="216728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691" eaLnBrk="1" fontAlgn="auto" hangingPunct="1">
              <a:spcBef>
                <a:spcPts val="0"/>
              </a:spcBef>
              <a:spcAft>
                <a:spcPts val="0"/>
              </a:spcAft>
              <a:buFont typeface="Arial" panose="020B0604020202020204" pitchFamily="34" charset="0"/>
              <a:buNone/>
              <a:defRPr/>
            </a:pPr>
            <a:r>
              <a:rPr lang="en-US" dirty="0" smtClean="0"/>
              <a:t>Although </a:t>
            </a:r>
            <a:r>
              <a:rPr lang="en-US" baseline="0" dirty="0" smtClean="0"/>
              <a:t>t</a:t>
            </a:r>
            <a:r>
              <a:rPr lang="en-US" dirty="0" smtClean="0"/>
              <a:t>he exact composition of your school-level team will vary</a:t>
            </a:r>
            <a:r>
              <a:rPr lang="en-US" dirty="0"/>
              <a:t>—</a:t>
            </a:r>
            <a:r>
              <a:rPr lang="en-US" dirty="0" smtClean="0"/>
              <a:t>depending on factors such as the size of your school, your student population, and your personnel—an ideal MTSS team would consist of a combination of </a:t>
            </a:r>
            <a:r>
              <a:rPr lang="en-US" b="0" dirty="0" smtClean="0"/>
              <a:t>administrators, classroom teachers, and specialists who can represent the diverse needs of your student population. Key stakeholders are those who can</a:t>
            </a:r>
            <a:r>
              <a:rPr lang="en-US" b="0" baseline="0" dirty="0" smtClean="0"/>
              <a:t> make recommendations and allocate resources for the </a:t>
            </a:r>
            <a:r>
              <a:rPr lang="en-US" baseline="0" dirty="0" smtClean="0"/>
              <a:t>group they represent. For example, the kindergarten teacher may be on the team representing all teachers, not just his or her grade. </a:t>
            </a:r>
          </a:p>
          <a:p>
            <a:pPr marL="171450" indent="-171450" defTabSz="929691" eaLnBrk="1" fontAlgn="auto" hangingPunct="1">
              <a:spcBef>
                <a:spcPts val="0"/>
              </a:spcBef>
              <a:spcAft>
                <a:spcPts val="0"/>
              </a:spcAft>
              <a:buFont typeface="Arial" panose="020B0604020202020204" pitchFamily="34" charset="0"/>
              <a:buChar char="•"/>
              <a:defRPr/>
            </a:pPr>
            <a:r>
              <a:rPr lang="en-US" i="1" baseline="0" dirty="0" smtClean="0"/>
              <a:t>Administrators: All teams need leadership representation on the team who can allocate resources, clarify school and district goals, and communicate with the school staff. </a:t>
            </a:r>
          </a:p>
          <a:p>
            <a:pPr marL="171450" indent="-171450" defTabSz="929691" eaLnBrk="1" fontAlgn="auto" hangingPunct="1">
              <a:spcBef>
                <a:spcPts val="0"/>
              </a:spcBef>
              <a:spcAft>
                <a:spcPts val="0"/>
              </a:spcAft>
              <a:buFont typeface="Arial" panose="020B0604020202020204" pitchFamily="34" charset="0"/>
              <a:buChar char="•"/>
              <a:defRPr/>
            </a:pPr>
            <a:r>
              <a:rPr lang="en-US" i="1" baseline="0" dirty="0" smtClean="0"/>
              <a:t>Classroom teachers (e.g., special and general education representation): Teacher representation provides the team with knowledge of students, classroom needs, and teacher knowledge and skills. </a:t>
            </a:r>
          </a:p>
          <a:p>
            <a:pPr marL="171450" indent="-171450" defTabSz="929691" eaLnBrk="1" fontAlgn="auto" hangingPunct="1">
              <a:spcBef>
                <a:spcPts val="0"/>
              </a:spcBef>
              <a:spcAft>
                <a:spcPts val="0"/>
              </a:spcAft>
              <a:buFont typeface="Arial" panose="020B0604020202020204" pitchFamily="34" charset="0"/>
              <a:buChar char="•"/>
              <a:defRPr/>
            </a:pPr>
            <a:r>
              <a:rPr lang="en-US" i="1" baseline="0" dirty="0" smtClean="0"/>
              <a:t>Specialists (e.g., coaches, interventionists): The specialists selected for the team will vary by school and district. Some schools may include the librarian because he or she will be providing interventions, and others may include their school psychologist to ensure the team has a team member knowledgeable about data analysis and interpretation. </a:t>
            </a:r>
          </a:p>
          <a:p>
            <a:pPr marL="171450" indent="-171450" defTabSz="929691" eaLnBrk="1" fontAlgn="auto" hangingPunct="1">
              <a:spcBef>
                <a:spcPts val="0"/>
              </a:spcBef>
              <a:spcAft>
                <a:spcPts val="0"/>
              </a:spcAft>
              <a:buFont typeface="Arial" panose="020B0604020202020204" pitchFamily="34" charset="0"/>
              <a:buChar char="•"/>
              <a:defRPr/>
            </a:pPr>
            <a:r>
              <a:rPr lang="en-US" i="1" baseline="0" dirty="0" smtClean="0"/>
              <a:t>Family representation: Communicating with families is a critical piece of MTSS. The family representative can provide input on how to communicate school and student needs effectively to families and provide content on community variables that may impact implementation. </a:t>
            </a:r>
          </a:p>
          <a:p>
            <a:pPr marL="0" indent="0" defTabSz="929691" eaLnBrk="1" fontAlgn="auto" hangingPunct="1">
              <a:spcBef>
                <a:spcPts val="0"/>
              </a:spcBef>
              <a:spcAft>
                <a:spcPts val="0"/>
              </a:spcAft>
              <a:buFont typeface="Arial" panose="020B0604020202020204" pitchFamily="34" charset="0"/>
              <a:buNone/>
              <a:defRPr/>
            </a:pPr>
            <a:endParaRPr lang="en-US" baseline="0" dirty="0" smtClean="0"/>
          </a:p>
          <a:p>
            <a:r>
              <a:rPr lang="en-US" i="0" dirty="0" smtClean="0"/>
              <a:t>Team</a:t>
            </a:r>
            <a:r>
              <a:rPr lang="en-US" i="0" baseline="0" dirty="0" smtClean="0"/>
              <a:t> members should represent not just a particular role an individual has but also what they bring to the team. It is important to ensure that at least one member on the team can provide the following:</a:t>
            </a:r>
          </a:p>
          <a:p>
            <a:pPr marL="171450" indent="-171450">
              <a:buFont typeface="Arial" panose="020B0604020202020204" pitchFamily="34" charset="0"/>
              <a:buChar char="•"/>
            </a:pPr>
            <a:r>
              <a:rPr lang="en-US" i="0" baseline="0" dirty="0" smtClean="0"/>
              <a:t>Data analysis and interpretation</a:t>
            </a:r>
          </a:p>
          <a:p>
            <a:pPr marL="171450" indent="-171450">
              <a:buFont typeface="Arial" panose="020B0604020202020204" pitchFamily="34" charset="0"/>
              <a:buChar char="•"/>
            </a:pPr>
            <a:r>
              <a:rPr lang="en-US" i="0" baseline="0" dirty="0" smtClean="0"/>
              <a:t>Content knowledge </a:t>
            </a:r>
          </a:p>
          <a:p>
            <a:pPr marL="171450" indent="-171450">
              <a:buFont typeface="Arial" panose="020B0604020202020204" pitchFamily="34" charset="0"/>
              <a:buChar char="•"/>
            </a:pPr>
            <a:r>
              <a:rPr lang="en-US" i="0" baseline="0" dirty="0" smtClean="0"/>
              <a:t>Ability to understand current resources and allocate resources</a:t>
            </a:r>
          </a:p>
          <a:p>
            <a:pPr marL="171450" indent="-171450">
              <a:buFont typeface="Arial" panose="020B0604020202020204" pitchFamily="34" charset="0"/>
              <a:buChar char="•"/>
            </a:pPr>
            <a:r>
              <a:rPr lang="en-US" i="0" baseline="0" dirty="0" smtClean="0"/>
              <a:t>Knowledge of family and community needs</a:t>
            </a:r>
            <a:endParaRPr lang="en-US" sz="1200" b="0" i="1" baseline="0" dirty="0" smtClean="0"/>
          </a:p>
          <a:p>
            <a:pPr marL="0" indent="0">
              <a:buNone/>
            </a:pPr>
            <a:endParaRPr lang="en-US" sz="1200" b="0" i="1" baseline="0" dirty="0" smtClean="0"/>
          </a:p>
          <a:p>
            <a:pPr marL="0" indent="0">
              <a:buNone/>
            </a:pPr>
            <a:r>
              <a:rPr lang="en-US" sz="1200" b="0" i="1" baseline="0" dirty="0" smtClean="0"/>
              <a:t>Examples of specific team members are listed on the handout:</a:t>
            </a:r>
          </a:p>
          <a:p>
            <a:pPr marL="171450" indent="-171450">
              <a:buFont typeface="Arial" panose="020B0604020202020204" pitchFamily="34" charset="0"/>
              <a:buChar char="•"/>
            </a:pPr>
            <a:r>
              <a:rPr lang="en-US" sz="1200" i="1" dirty="0" smtClean="0"/>
              <a:t>Principal</a:t>
            </a:r>
          </a:p>
          <a:p>
            <a:pPr marL="171450" indent="-171450">
              <a:buFont typeface="Arial" panose="020B0604020202020204" pitchFamily="34" charset="0"/>
              <a:buChar char="•"/>
            </a:pPr>
            <a:r>
              <a:rPr lang="en-US" sz="1200" i="1" dirty="0" smtClean="0"/>
              <a:t>Classroom teacher(s)/grade-level representative(s)</a:t>
            </a:r>
          </a:p>
          <a:p>
            <a:pPr marL="171450" indent="-171450">
              <a:buFont typeface="Arial" panose="020B0604020202020204" pitchFamily="34" charset="0"/>
              <a:buChar char="•"/>
            </a:pPr>
            <a:r>
              <a:rPr lang="en-US" sz="1200" i="1" dirty="0" smtClean="0"/>
              <a:t>Assistant principal(s), dean of instruction </a:t>
            </a:r>
            <a:endParaRPr lang="en-US" sz="1200" b="1" i="1" dirty="0" smtClean="0"/>
          </a:p>
          <a:p>
            <a:pPr marL="171450" indent="-171450">
              <a:buFont typeface="Arial" panose="020B0604020202020204" pitchFamily="34" charset="0"/>
              <a:buChar char="•"/>
            </a:pPr>
            <a:r>
              <a:rPr lang="en-US" sz="1200" i="1" dirty="0" smtClean="0"/>
              <a:t>Literacy coach and/or data coach</a:t>
            </a:r>
          </a:p>
          <a:p>
            <a:pPr marL="171450" indent="-171450">
              <a:buFont typeface="Arial" panose="020B0604020202020204" pitchFamily="34" charset="0"/>
              <a:buChar char="•"/>
            </a:pPr>
            <a:r>
              <a:rPr lang="en-US" sz="1200" i="1" dirty="0" smtClean="0"/>
              <a:t>Reading interventionists/specialists</a:t>
            </a:r>
          </a:p>
          <a:p>
            <a:pPr marL="171450" indent="-171450">
              <a:buFont typeface="Arial" panose="020B0604020202020204" pitchFamily="34" charset="0"/>
              <a:buChar char="•"/>
            </a:pPr>
            <a:r>
              <a:rPr lang="en-US" sz="1200" i="1" dirty="0" smtClean="0"/>
              <a:t>English language learner/bilingual specialists</a:t>
            </a:r>
          </a:p>
          <a:p>
            <a:pPr marL="171450" indent="-171450">
              <a:buFont typeface="Arial" panose="020B0604020202020204" pitchFamily="34" charset="0"/>
              <a:buChar char="•"/>
            </a:pPr>
            <a:r>
              <a:rPr lang="en-US" sz="1200" i="1" dirty="0" smtClean="0"/>
              <a:t>Special education teachers</a:t>
            </a:r>
          </a:p>
          <a:p>
            <a:pPr marL="171450" indent="-171450">
              <a:buFont typeface="Arial" panose="020B0604020202020204" pitchFamily="34" charset="0"/>
              <a:buChar char="•"/>
            </a:pPr>
            <a:r>
              <a:rPr lang="en-US" sz="1200" i="1" dirty="0" smtClean="0"/>
              <a:t>School psychologists, social workers, speech and language pathologists</a:t>
            </a:r>
          </a:p>
          <a:p>
            <a:pPr marL="171450" indent="-171450">
              <a:buFont typeface="Arial" panose="020B0604020202020204" pitchFamily="34" charset="0"/>
              <a:buChar char="•"/>
            </a:pPr>
            <a:r>
              <a:rPr lang="en-US" sz="1200" i="1" dirty="0" smtClean="0"/>
              <a:t>Parents and families</a:t>
            </a:r>
            <a:endParaRPr lang="en-US" sz="1200" i="0" kern="1200" dirty="0" smtClean="0">
              <a:solidFill>
                <a:schemeClr val="tx1"/>
              </a:solidFill>
              <a:effectLst/>
              <a:latin typeface="Arial" panose="020B0604020202020204" pitchFamily="34" charset="0"/>
              <a:ea typeface="+mn-ea"/>
              <a:cs typeface="+mn-cs"/>
            </a:endParaRPr>
          </a:p>
          <a:p>
            <a:pPr marL="0" indent="0">
              <a:buNone/>
            </a:pPr>
            <a:endParaRPr lang="en-US" sz="1200" b="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2A8CCF-C9B5-4D11-9AE3-8802757961D3}" type="slidenum">
              <a:rPr lang="en-US" smtClean="0"/>
              <a:pPr/>
              <a:t>37</a:t>
            </a:fld>
            <a:endParaRPr lang="en-US" dirty="0"/>
          </a:p>
        </p:txBody>
      </p:sp>
    </p:spTree>
    <p:extLst>
      <p:ext uri="{BB962C8B-B14F-4D97-AF65-F5344CB8AC3E}">
        <p14:creationId xmlns:p14="http://schemas.microsoft.com/office/powerpoint/2010/main" val="3601120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Teams </a:t>
            </a:r>
            <a:r>
              <a:rPr lang="en-US" b="0" i="0" dirty="0" smtClean="0"/>
              <a:t>should use structures and clear processes to guide decision making. </a:t>
            </a:r>
            <a:r>
              <a:rPr lang="en-US" i="0" dirty="0" smtClean="0"/>
              <a:t>These</a:t>
            </a:r>
            <a:r>
              <a:rPr lang="en-US" i="0" baseline="0" dirty="0" smtClean="0"/>
              <a:t> must-haves</a:t>
            </a:r>
            <a:r>
              <a:rPr lang="en-US" i="0" dirty="0" smtClean="0"/>
              <a:t> listed are</a:t>
            </a:r>
            <a:r>
              <a:rPr lang="en-US" i="0" baseline="0" dirty="0" smtClean="0"/>
              <a:t> applicable to teams at all levels (district, school, and grade). Today we will focus on school-level teams.</a:t>
            </a:r>
          </a:p>
          <a:p>
            <a:endParaRPr lang="en-US" i="1" dirty="0" smtClean="0"/>
          </a:p>
          <a:p>
            <a:r>
              <a:rPr lang="en-US" i="1" dirty="0" smtClean="0"/>
              <a:t>Review the must-haves of MTSS</a:t>
            </a:r>
            <a:r>
              <a:rPr lang="en-US" i="1" baseline="0" dirty="0" smtClean="0"/>
              <a:t> teams listed on the slide. </a:t>
            </a:r>
          </a:p>
          <a:p>
            <a:endParaRPr lang="en-US" i="0" baseline="0" dirty="0" smtClean="0"/>
          </a:p>
          <a:p>
            <a:r>
              <a:rPr lang="en-US" i="1" baseline="0" dirty="0" smtClean="0"/>
              <a:t>Clip art: Stock photo</a:t>
            </a:r>
            <a:endParaRPr lang="en-US" i="1" dirty="0"/>
          </a:p>
        </p:txBody>
      </p:sp>
      <p:sp>
        <p:nvSpPr>
          <p:cNvPr id="4" name="Slide Number Placeholder 3"/>
          <p:cNvSpPr>
            <a:spLocks noGrp="1"/>
          </p:cNvSpPr>
          <p:nvPr>
            <p:ph type="sldNum" sz="quarter" idx="10"/>
          </p:nvPr>
        </p:nvSpPr>
        <p:spPr/>
        <p:txBody>
          <a:bodyPr/>
          <a:lstStyle/>
          <a:p>
            <a:fld id="{AF2A8CCF-C9B5-4D11-9AE3-8802757961D3}" type="slidenum">
              <a:rPr lang="en-US" smtClean="0"/>
              <a:pPr/>
              <a:t>38</a:t>
            </a:fld>
            <a:endParaRPr lang="en-US" dirty="0"/>
          </a:p>
        </p:txBody>
      </p:sp>
    </p:spTree>
    <p:extLst>
      <p:ext uri="{BB962C8B-B14F-4D97-AF65-F5344CB8AC3E}">
        <p14:creationId xmlns:p14="http://schemas.microsoft.com/office/powerpoint/2010/main" val="1743946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In the initial team meeting, it will be important for the team to clarify its roles in writing. This information will be shared with other school staff to ensure that there is clear communication about the purpose of the team. </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A primary role of the school team will be to provide guidance to the staff and lead the thinking about how MTSS can integrate with existing systems and structures in the school. For instance, MTSS is not a separate initiative but a framework under which all initiatives can be aligned. If a school has a PBIS team, the school-level MTSS team can help streamline meetings and processes across MTSS and PBIS or combine existing teams for an MTSS team. </a:t>
            </a:r>
          </a:p>
          <a:p>
            <a:r>
              <a:rPr lang="en-US" sz="1200" kern="1200" dirty="0" smtClean="0">
                <a:solidFill>
                  <a:schemeClr val="tx1"/>
                </a:solidFill>
                <a:effectLst/>
                <a:latin typeface="Arial" panose="020B0604020202020204" pitchFamily="34" charset="0"/>
                <a:ea typeface="+mn-ea"/>
                <a:cs typeface="+mn-cs"/>
              </a:rPr>
              <a:t>Here are other common purposes of the team:</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Promoting a common understanding and vision of MTSS and communicate how MTSS components interface with current initiatives</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Considering cultural and contextual needs of the school population</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Leading implementation of essential components (e.g., establishing screening, establishing progress-monitoring protocol, determining efficacy of interventions, and making data-based decisions)</a:t>
            </a: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Establishing a list of resources available to school and staff, including developing a menu of available interventions</a:t>
            </a:r>
          </a:p>
          <a:p>
            <a:r>
              <a:rPr lang="en-US" sz="1200" i="1" kern="1200" dirty="0" smtClean="0">
                <a:solidFill>
                  <a:schemeClr val="tx1"/>
                </a:solidFill>
                <a:effectLst/>
                <a:latin typeface="Arial" panose="020B0604020202020204" pitchFamily="34" charset="0"/>
                <a:ea typeface="+mn-ea"/>
                <a:cs typeface="+mn-cs"/>
              </a:rPr>
              <a:t>Note that there will be more content regarding teaming and the use of school, grade, and individual student data in upcoming modules. </a:t>
            </a:r>
            <a:endParaRPr lang="en-US" dirty="0" smtClean="0"/>
          </a:p>
          <a:p>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2A8CCF-C9B5-4D11-9AE3-8802757961D3}" type="slidenum">
              <a:rPr lang="en-US" smtClean="0"/>
              <a:pPr/>
              <a:t>39</a:t>
            </a:fld>
            <a:endParaRPr lang="en-US" dirty="0"/>
          </a:p>
        </p:txBody>
      </p:sp>
    </p:spTree>
    <p:extLst>
      <p:ext uri="{BB962C8B-B14F-4D97-AF65-F5344CB8AC3E}">
        <p14:creationId xmlns:p14="http://schemas.microsoft.com/office/powerpoint/2010/main" val="205825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410218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baseline="0" dirty="0" smtClean="0"/>
              <a:t>Here are some other common purposes of the team:</a:t>
            </a:r>
          </a:p>
          <a:p>
            <a:endParaRPr lang="en-US" baseline="0" dirty="0" smtClean="0"/>
          </a:p>
          <a:p>
            <a:pPr marL="171450" indent="-171450">
              <a:buFont typeface="Arial" panose="020B0604020202020204" pitchFamily="34" charset="0"/>
              <a:buChar char="•"/>
            </a:pPr>
            <a:r>
              <a:rPr lang="en-US" sz="1200" i="0" dirty="0" smtClean="0"/>
              <a:t>Promoting a common understanding and vision of MTSS and communicate how MTSS components interface with current initiatives</a:t>
            </a:r>
          </a:p>
          <a:p>
            <a:pPr marL="171450" indent="-171450">
              <a:buFont typeface="Arial" panose="020B0604020202020204" pitchFamily="34" charset="0"/>
              <a:buChar char="•"/>
            </a:pPr>
            <a:r>
              <a:rPr lang="en-US" sz="1200" i="0" dirty="0" smtClean="0"/>
              <a:t>Considering cultural and contextual needs of the school population</a:t>
            </a:r>
          </a:p>
          <a:p>
            <a:pPr marL="171450" indent="-171450">
              <a:buFont typeface="Arial" panose="020B0604020202020204" pitchFamily="34" charset="0"/>
              <a:buChar char="•"/>
            </a:pPr>
            <a:r>
              <a:rPr lang="en-US" sz="1200" i="0" dirty="0" smtClean="0"/>
              <a:t>Leading implementation of essential components (e.g., establishing screening, establishing progress-monitoring protocol, determining efficacy of interventions, and making data-based decisions)</a:t>
            </a:r>
          </a:p>
          <a:p>
            <a:pPr marL="171450" indent="-171450">
              <a:buFont typeface="Arial" panose="020B0604020202020204" pitchFamily="34" charset="0"/>
              <a:buChar char="•"/>
            </a:pPr>
            <a:r>
              <a:rPr lang="en-US" sz="1200" i="0" dirty="0" smtClean="0"/>
              <a:t>Evaluating</a:t>
            </a:r>
            <a:r>
              <a:rPr lang="en-US" sz="1200" i="0" baseline="0" dirty="0" smtClean="0"/>
              <a:t> the</a:t>
            </a:r>
            <a:r>
              <a:rPr lang="en-US" sz="1200" i="0" dirty="0" smtClean="0"/>
              <a:t> MTSS process at the school level</a:t>
            </a:r>
          </a:p>
          <a:p>
            <a:pPr marL="171450" indent="-171450">
              <a:buFont typeface="Arial" panose="020B0604020202020204" pitchFamily="34" charset="0"/>
              <a:buChar char="•"/>
            </a:pPr>
            <a:r>
              <a:rPr lang="en-US" sz="1200" i="0" dirty="0" smtClean="0"/>
              <a:t>Establishing a list of resources available to school and staff, including developing a menu of available interventions</a:t>
            </a:r>
          </a:p>
          <a:p>
            <a:pPr marL="171450" indent="-171450">
              <a:buFont typeface="Arial" panose="020B0604020202020204" pitchFamily="34" charset="0"/>
              <a:buChar char="•"/>
            </a:pPr>
            <a:r>
              <a:rPr lang="en-US" sz="1200" i="0" dirty="0" smtClean="0"/>
              <a:t>Planning MTSS professional development efforts relative to staff needs</a:t>
            </a:r>
          </a:p>
          <a:p>
            <a:pPr marL="171450" indent="-171450">
              <a:buFont typeface="Arial" panose="020B0604020202020204" pitchFamily="34" charset="0"/>
              <a:buChar char="•"/>
            </a:pPr>
            <a:r>
              <a:rPr lang="en-US" sz="1200" i="0" dirty="0" smtClean="0"/>
              <a:t>Determining the protocol for MTSS data warehousing (who will enter MTSS data from screening and progress monitoring?) </a:t>
            </a:r>
          </a:p>
          <a:p>
            <a:pPr marL="171450" indent="-171450">
              <a:buFont typeface="Arial" panose="020B0604020202020204" pitchFamily="34" charset="0"/>
              <a:buChar char="•"/>
            </a:pPr>
            <a:r>
              <a:rPr lang="en-US" sz="1200" i="0" dirty="0" smtClean="0"/>
              <a:t>Establishing lines of communication (who will communicate decisions made by school teams to the district office, school staff, parents? how will we communicate?)</a:t>
            </a:r>
          </a:p>
          <a:p>
            <a:pPr marL="171450" indent="-171450">
              <a:buFont typeface="Arial" panose="020B0604020202020204" pitchFamily="34" charset="0"/>
              <a:buChar char="•"/>
            </a:pPr>
            <a:r>
              <a:rPr lang="en-US" i="0" dirty="0" smtClean="0"/>
              <a:t>Data: </a:t>
            </a:r>
            <a:r>
              <a:rPr lang="en-US" b="1" dirty="0" smtClean="0"/>
              <a:t>Screening</a:t>
            </a:r>
            <a:r>
              <a:rPr lang="en-US" dirty="0" smtClean="0"/>
              <a:t> data by grade/class/student, </a:t>
            </a:r>
            <a:r>
              <a:rPr lang="en-US" b="1" dirty="0" smtClean="0"/>
              <a:t>Progress monitoring</a:t>
            </a:r>
            <a:r>
              <a:rPr lang="en-US" dirty="0" smtClean="0"/>
              <a:t> of data by grade/class/student, </a:t>
            </a:r>
            <a:r>
              <a:rPr lang="en-US" b="1" dirty="0" smtClean="0"/>
              <a:t>Fidelity of </a:t>
            </a:r>
            <a:r>
              <a:rPr lang="en-US" dirty="0" smtClean="0"/>
              <a:t>data</a:t>
            </a:r>
          </a:p>
          <a:p>
            <a:pPr marL="0" indent="0">
              <a:buFont typeface="Arial" panose="020B0604020202020204" pitchFamily="34" charset="0"/>
              <a:buNone/>
            </a:pPr>
            <a:endParaRPr lang="en-US" dirty="0" smtClean="0"/>
          </a:p>
          <a:p>
            <a:endParaRPr lang="en-US" i="1" dirty="0" smtClean="0"/>
          </a:p>
          <a:p>
            <a:r>
              <a:rPr lang="en-US" i="1" dirty="0" smtClean="0"/>
              <a:t>Optional</a:t>
            </a:r>
            <a:r>
              <a:rPr lang="en-US" i="1" baseline="0" dirty="0" smtClean="0"/>
              <a:t> discussion: </a:t>
            </a:r>
          </a:p>
          <a:p>
            <a:pPr marL="171450" indent="-171450">
              <a:buFont typeface="Arial" panose="020B0604020202020204" pitchFamily="34" charset="0"/>
              <a:buChar char="•"/>
            </a:pPr>
            <a:r>
              <a:rPr lang="en-US" i="1" baseline="0" dirty="0" smtClean="0"/>
              <a:t>What other purposes could the team serve? Are there other teams already doing some of these things that could be combine with a single team? What questions do you still have about what the team will do?</a:t>
            </a:r>
          </a:p>
          <a:p>
            <a:pPr marL="171450" indent="-171450">
              <a:buFont typeface="Arial" panose="020B0604020202020204" pitchFamily="34" charset="0"/>
              <a:buChar char="•"/>
            </a:pPr>
            <a:endParaRPr lang="en-US" i="1" dirty="0" smtClean="0"/>
          </a:p>
          <a:p>
            <a:r>
              <a:rPr lang="en-US" i="1" dirty="0" smtClean="0"/>
              <a:t>Note that there will be more content regarding teaming and the use of school,</a:t>
            </a:r>
            <a:r>
              <a:rPr lang="en-US" i="1" baseline="0" dirty="0" smtClean="0"/>
              <a:t> grade, and individual student </a:t>
            </a:r>
            <a:r>
              <a:rPr lang="en-US" i="1" dirty="0" smtClean="0"/>
              <a:t>data</a:t>
            </a:r>
            <a:r>
              <a:rPr lang="en-US" i="1" baseline="0" dirty="0" smtClean="0"/>
              <a:t> in upcoming modules. </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F2A8CCF-C9B5-4D11-9AE3-8802757961D3}" type="slidenum">
              <a:rPr lang="en-US" smtClean="0"/>
              <a:pPr/>
              <a:t>40</a:t>
            </a:fld>
            <a:endParaRPr lang="en-US" dirty="0"/>
          </a:p>
        </p:txBody>
      </p:sp>
    </p:spTree>
    <p:extLst>
      <p:ext uri="{BB962C8B-B14F-4D97-AF65-F5344CB8AC3E}">
        <p14:creationId xmlns:p14="http://schemas.microsoft.com/office/powerpoint/2010/main" val="4004914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Arial" panose="020B0604020202020204" pitchFamily="34" charset="0"/>
                <a:ea typeface="+mn-ea"/>
                <a:cs typeface="+mn-cs"/>
              </a:rPr>
              <a:t>Video: Wyoming</a:t>
            </a:r>
            <a:r>
              <a:rPr lang="en-US" sz="1200" i="1" kern="1200" baseline="0" dirty="0" smtClean="0">
                <a:solidFill>
                  <a:schemeClr val="tx1"/>
                </a:solidFill>
                <a:effectLst/>
                <a:latin typeface="Arial" panose="020B0604020202020204" pitchFamily="34" charset="0"/>
                <a:ea typeface="+mn-ea"/>
                <a:cs typeface="+mn-cs"/>
              </a:rPr>
              <a:t> local education agency examples of how they lead their MTSS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Arial" panose="020B0604020202020204" pitchFamily="34" charset="0"/>
                <a:ea typeface="+mn-ea"/>
                <a:cs typeface="+mn-cs"/>
              </a:rPr>
              <a:t>Optional activity to supplement viewing of the video: ask participants to identify one or two aspects of the examples in the video that they could implement in their school settings. Invite participants to share out after the video.</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2211720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Arial" panose="020B0604020202020204" pitchFamily="34" charset="0"/>
                <a:ea typeface="+mn-ea"/>
                <a:cs typeface="+mn-cs"/>
              </a:rPr>
              <a:t>Direct participants to locate Handout 1.7. Review the tasks for</a:t>
            </a:r>
            <a:r>
              <a:rPr lang="en-US" sz="1200" i="1" kern="1200" baseline="0" dirty="0" smtClean="0">
                <a:solidFill>
                  <a:schemeClr val="tx1"/>
                </a:solidFill>
                <a:effectLst/>
                <a:latin typeface="Arial" panose="020B0604020202020204" pitchFamily="34" charset="0"/>
                <a:ea typeface="+mn-ea"/>
                <a:cs typeface="+mn-cs"/>
              </a:rPr>
              <a:t> the activity presented in </a:t>
            </a:r>
            <a:r>
              <a:rPr lang="en-US" sz="1200" i="1" kern="1200" dirty="0" smtClean="0">
                <a:solidFill>
                  <a:schemeClr val="tx1"/>
                </a:solidFill>
                <a:effectLst/>
                <a:latin typeface="Arial" panose="020B0604020202020204" pitchFamily="34" charset="0"/>
                <a:ea typeface="+mn-ea"/>
                <a:cs typeface="+mn-cs"/>
              </a:rPr>
              <a:t>Handout</a:t>
            </a:r>
            <a:r>
              <a:rPr lang="en-US" sz="1200" i="1" kern="1200" baseline="0" dirty="0" smtClean="0">
                <a:solidFill>
                  <a:schemeClr val="tx1"/>
                </a:solidFill>
                <a:effectLst/>
                <a:latin typeface="Arial" panose="020B0604020202020204" pitchFamily="34" charset="0"/>
                <a:ea typeface="+mn-ea"/>
                <a:cs typeface="+mn-cs"/>
              </a:rPr>
              <a:t> 1.7. Allow time for participants to work in their school teams.</a:t>
            </a:r>
          </a:p>
          <a:p>
            <a:endParaRPr lang="en-US" sz="1200" i="1" kern="1200" baseline="0" dirty="0" smtClean="0">
              <a:solidFill>
                <a:schemeClr val="tx1"/>
              </a:solidFill>
              <a:effectLst/>
              <a:latin typeface="Arial" panose="020B0604020202020204" pitchFamily="34" charset="0"/>
              <a:ea typeface="+mn-ea"/>
              <a:cs typeface="+mn-cs"/>
            </a:endParaRPr>
          </a:p>
          <a:p>
            <a:r>
              <a:rPr lang="en-US" sz="1200" i="1" kern="1200" baseline="0" dirty="0" smtClean="0">
                <a:solidFill>
                  <a:schemeClr val="tx1"/>
                </a:solidFill>
                <a:effectLst/>
                <a:latin typeface="Arial" panose="020B0604020202020204" pitchFamily="34" charset="0"/>
                <a:ea typeface="+mn-ea"/>
                <a:cs typeface="+mn-cs"/>
              </a:rPr>
              <a:t>If participants are not in attendance with members of their school teams, invite participants to review the document and make an action plan related to the steps when they return to their schools.</a:t>
            </a:r>
            <a:endParaRPr lang="en-US" sz="1200" i="0" kern="1200" dirty="0" smtClean="0">
              <a:solidFill>
                <a:schemeClr val="tx1"/>
              </a:solidFill>
              <a:effectLst/>
              <a:latin typeface="Arial" panose="020B0604020202020204" pitchFamily="34" charset="0"/>
              <a:ea typeface="+mn-ea"/>
              <a:cs typeface="+mn-cs"/>
            </a:endParaRPr>
          </a:p>
          <a:p>
            <a:endParaRPr lang="en-US" i="1" baseline="0" dirty="0" smtClean="0"/>
          </a:p>
          <a:p>
            <a:r>
              <a:rPr lang="en-US" i="1" baseline="0" dirty="0" smtClean="0"/>
              <a:t>Provide groups or teams of individuals 5 to 10 minutes to complete the activity. Remind participants that they may need to finish the activity after returning to their school. </a:t>
            </a:r>
          </a:p>
          <a:p>
            <a:pPr marL="0" indent="0">
              <a:buNone/>
            </a:pPr>
            <a:endParaRPr lang="en-US" i="1" baseline="0" dirty="0" smtClean="0"/>
          </a:p>
          <a:p>
            <a:endParaRPr lang="en-US" sz="1200" i="0" kern="1200" dirty="0" smtClean="0">
              <a:solidFill>
                <a:schemeClr val="tx1"/>
              </a:solidFill>
              <a:effectLst/>
              <a:latin typeface="Arial" panose="020B0604020202020204" pitchFamily="34" charset="0"/>
              <a:ea typeface="+mn-ea"/>
              <a:cs typeface="+mn-cs"/>
            </a:endParaRPr>
          </a:p>
          <a:p>
            <a:endParaRPr lang="en-US" sz="1200" i="0" kern="1200" dirty="0" smtClean="0">
              <a:solidFill>
                <a:schemeClr val="tx1"/>
              </a:solidFill>
              <a:effectLst/>
              <a:latin typeface="Arial" panose="020B0604020202020204" pitchFamily="34" charset="0"/>
              <a:ea typeface="+mn-ea"/>
              <a:cs typeface="+mn-cs"/>
            </a:endParaRPr>
          </a:p>
          <a:p>
            <a:endParaRPr lang="en-US" sz="1200" i="1" kern="1200" dirty="0" smtClean="0">
              <a:solidFill>
                <a:schemeClr val="tx1"/>
              </a:solidFill>
              <a:effectLst/>
              <a:latin typeface="Arial" panose="020B0604020202020204" pitchFamily="34" charset="0"/>
              <a:ea typeface="+mn-ea"/>
              <a:cs typeface="+mn-cs"/>
            </a:endParaRPr>
          </a:p>
          <a:p>
            <a:r>
              <a:rPr lang="en-US" sz="1200" i="1" kern="1200" dirty="0" smtClean="0">
                <a:solidFill>
                  <a:schemeClr val="tx1"/>
                </a:solidFill>
                <a:effectLst/>
                <a:latin typeface="Arial" panose="020B0604020202020204" pitchFamily="34" charset="0"/>
                <a:ea typeface="+mn-ea"/>
                <a:cs typeface="+mn-cs"/>
              </a:rPr>
              <a:t>Clip art: Creative Commons; Retrieved from www.paul unay.com</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3084455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Instruct</a:t>
            </a:r>
            <a:r>
              <a:rPr lang="en-US" i="1" baseline="0" dirty="0" smtClean="0"/>
              <a:t> participants to revisit Handout 1.1: Activator Activity. Provide several minutes for participants to fill in the second column (“what it is”) individually or in pairs. Solicit responses from the whole group for each and revisit slides with pertinent content as needed. </a:t>
            </a:r>
          </a:p>
          <a:p>
            <a:endParaRPr lang="en-US" i="1" baseline="0" dirty="0" smtClean="0"/>
          </a:p>
          <a:p>
            <a:r>
              <a:rPr lang="en-US" i="1" baseline="0" dirty="0" smtClean="0"/>
              <a:t>Clip art: Creative Commons</a:t>
            </a:r>
          </a:p>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1594803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Refer</a:t>
            </a:r>
            <a:r>
              <a:rPr lang="en-US" i="1" baseline="0" dirty="0" smtClean="0"/>
              <a:t> participants to Handout 1.11: Resources to Support MTSS Implementation. This document includes links to various types of resources that may assist in getting started and sustaining implementation. If time allows, review 2-3 resources.</a:t>
            </a:r>
          </a:p>
          <a:p>
            <a:endParaRPr lang="en-US" baseline="0" dirty="0" smtClean="0"/>
          </a:p>
          <a:p>
            <a:r>
              <a:rPr lang="en-US" baseline="0" dirty="0" smtClean="0"/>
              <a:t>The handout includes several types of free resources, including: </a:t>
            </a:r>
          </a:p>
          <a:p>
            <a:endParaRPr lang="en-US" baseline="0" dirty="0" smtClean="0"/>
          </a:p>
          <a:p>
            <a:r>
              <a:rPr lang="en-US" i="1" baseline="0" dirty="0" smtClean="0"/>
              <a:t>Read slide. </a:t>
            </a:r>
            <a:endParaRPr lang="en-US" i="1"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45</a:t>
            </a:fld>
            <a:endParaRPr lang="en-US" dirty="0"/>
          </a:p>
        </p:txBody>
      </p:sp>
    </p:spTree>
    <p:extLst>
      <p:ext uri="{BB962C8B-B14F-4D97-AF65-F5344CB8AC3E}">
        <p14:creationId xmlns:p14="http://schemas.microsoft.com/office/powerpoint/2010/main" val="33999303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The WDE provide</a:t>
            </a:r>
            <a:r>
              <a:rPr lang="en-US" b="0" baseline="0" dirty="0" smtClean="0"/>
              <a:t>s districts numerous resources to support MTSS implementation through the Wyoming Project WIN site. Several of the resources discussed in the module are featured on the main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lvl="0">
              <a:spcBef>
                <a:spcPts val="0"/>
              </a:spcBef>
              <a:buNone/>
            </a:pPr>
            <a:r>
              <a:rPr lang="en-US" b="0" i="1" baseline="0" dirty="0" smtClean="0"/>
              <a:t>Optional : Link to live site and demo some of the resources available if time allows.</a:t>
            </a:r>
            <a:endParaRPr b="0" i="1" dirty="0"/>
          </a:p>
        </p:txBody>
      </p:sp>
    </p:spTree>
    <p:extLst>
      <p:ext uri="{BB962C8B-B14F-4D97-AF65-F5344CB8AC3E}">
        <p14:creationId xmlns:p14="http://schemas.microsoft.com/office/powerpoint/2010/main" val="1925301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230844" indent="-230844" eaLnBrk="1" hangingPunct="1"/>
            <a:r>
              <a:rPr lang="en-US" sz="1000" dirty="0" smtClean="0"/>
              <a:t>Several websites are listed here with resources</a:t>
            </a:r>
            <a:r>
              <a:rPr lang="en-US" sz="1000" baseline="0" dirty="0" smtClean="0"/>
              <a:t> that you can download, as well as videos and webinars related to MTSS.</a:t>
            </a:r>
            <a:endParaRPr lang="en-US" sz="1000" dirty="0" smtClean="0"/>
          </a:p>
          <a:p>
            <a:pPr marL="230844" indent="-230844" eaLnBrk="1" hangingPunct="1"/>
            <a:endParaRPr lang="en-US" sz="1000" dirty="0" smtClean="0"/>
          </a:p>
          <a:p>
            <a:pPr marL="230844" indent="-230844" eaLnBrk="1" hangingPunct="1"/>
            <a:r>
              <a:rPr lang="en-US" sz="1000" i="1" dirty="0" smtClean="0"/>
              <a:t>If time allows, provide brief tours of these</a:t>
            </a:r>
            <a:r>
              <a:rPr lang="en-US" sz="1000" i="1" baseline="0" dirty="0" smtClean="0"/>
              <a:t> websites. </a:t>
            </a:r>
            <a:endParaRPr lang="en-US" sz="1000" i="1" dirty="0"/>
          </a:p>
        </p:txBody>
      </p:sp>
    </p:spTree>
    <p:extLst>
      <p:ext uri="{BB962C8B-B14F-4D97-AF65-F5344CB8AC3E}">
        <p14:creationId xmlns:p14="http://schemas.microsoft.com/office/powerpoint/2010/main" val="18201632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Note that participants might also complete</a:t>
            </a:r>
            <a:r>
              <a:rPr lang="en-US" i="1" baseline="0" dirty="0" smtClean="0"/>
              <a:t> the extension activity.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48</a:t>
            </a:fld>
            <a:endParaRPr lang="en-US" dirty="0"/>
          </a:p>
        </p:txBody>
      </p:sp>
    </p:spTree>
    <p:extLst>
      <p:ext uri="{BB962C8B-B14F-4D97-AF65-F5344CB8AC3E}">
        <p14:creationId xmlns:p14="http://schemas.microsoft.com/office/powerpoint/2010/main" val="221234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Please locate Handout 1.1 in your participant workbook. Use the handout to jot down a few thoughts about what you think MTSS is in the first column. Consider what you may have heard about MTSS frameworks and how they are implemented. </a:t>
            </a:r>
          </a:p>
          <a:p>
            <a:endParaRPr lang="en-US" i="1" baseline="0" dirty="0" smtClean="0"/>
          </a:p>
          <a:p>
            <a:r>
              <a:rPr lang="en-US" i="1" baseline="0" dirty="0" smtClean="0"/>
              <a:t>Give participants several minutes to jot down some ideas.</a:t>
            </a:r>
          </a:p>
          <a:p>
            <a:endParaRPr lang="en-US" i="0" baseline="0" dirty="0" smtClean="0"/>
          </a:p>
          <a:p>
            <a:r>
              <a:rPr lang="en-US" i="0" baseline="0" dirty="0" smtClean="0"/>
              <a:t>Now, turn and talk with the person next to you about ideas that you generated. What differences and commonalities do you see? </a:t>
            </a:r>
          </a:p>
          <a:p>
            <a:endParaRPr lang="en-US" i="1" baseline="0" dirty="0" smtClean="0"/>
          </a:p>
          <a:p>
            <a:r>
              <a:rPr lang="en-US" i="1" baseline="0" dirty="0" smtClean="0"/>
              <a:t>Alternatively, you could have participants get up and talk with someone across the room, someone they have not met, and so on.</a:t>
            </a:r>
          </a:p>
          <a:p>
            <a:endParaRPr lang="en-US" i="1" baseline="0" dirty="0" smtClean="0"/>
          </a:p>
          <a:p>
            <a:r>
              <a:rPr lang="en-US" i="1" baseline="0" dirty="0" smtClean="0"/>
              <a:t>Clip art: Creative Commons ; retrieved from https://www.flickr.com/photos/wingedwolf/5471047557</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155828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b="0" dirty="0" smtClean="0">
                <a:effectLst/>
              </a:rPr>
              <a:t>Multi-tiered systems</a:t>
            </a:r>
            <a:r>
              <a:rPr lang="en-US" sz="1200" b="0" baseline="0" dirty="0" smtClean="0">
                <a:effectLst/>
              </a:rPr>
              <a:t> of support, or M</a:t>
            </a:r>
            <a:r>
              <a:rPr lang="en-US" sz="1200" b="0" dirty="0" smtClean="0">
                <a:effectLst/>
              </a:rPr>
              <a:t>TSS,</a:t>
            </a:r>
            <a:r>
              <a:rPr lang="en-US" sz="1200" b="0" baseline="0" dirty="0" smtClean="0">
                <a:effectLst/>
              </a:rPr>
              <a:t> in Wyoming is a preventative</a:t>
            </a:r>
            <a:r>
              <a:rPr lang="en-US" sz="1200" b="0" dirty="0" smtClean="0">
                <a:effectLst/>
              </a:rPr>
              <a:t> framework for school improvement made up of four essential components. The four components are screening, multilevel prevention system</a:t>
            </a:r>
            <a:r>
              <a:rPr lang="en-US" sz="1200" b="0" baseline="0" dirty="0" smtClean="0">
                <a:effectLst/>
              </a:rPr>
              <a:t>, progress monitoring, and data-based decision making. MTSS in Wyoming also encompasses features such as culturally responsive instruction, family engagement, and evidence-based instruction. As you’ll notice in the graphic, each of the components and features contribute to improved student outcomes. We’ll talk more about each of the components in upcoming modules. </a:t>
            </a:r>
            <a:endParaRPr lang="en-US" sz="1200" b="0" dirty="0">
              <a:effectLst/>
              <a:latin typeface="Cambria"/>
              <a:ea typeface="MS Mincho"/>
              <a:cs typeface="Times New Roman"/>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160805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Section objective: Identify two benefits of schoolwide MTSS implementation</a:t>
            </a:r>
          </a:p>
          <a:p>
            <a:endParaRPr lang="en-US" i="1" dirty="0" smtClean="0"/>
          </a:p>
          <a:p>
            <a:r>
              <a:rPr lang="en-US" i="1" dirty="0" smtClean="0"/>
              <a:t>Key ideas: </a:t>
            </a:r>
          </a:p>
          <a:p>
            <a:pPr marL="171450" indent="-171450">
              <a:buFont typeface="Arial" panose="020B0604020202020204" pitchFamily="34" charset="0"/>
              <a:buChar char="•"/>
            </a:pPr>
            <a:r>
              <a:rPr lang="en-US" i="1" dirty="0" smtClean="0"/>
              <a:t>Present evidence-based practices for schoolwide MTSS</a:t>
            </a:r>
          </a:p>
          <a:p>
            <a:pPr marL="171450" indent="-171450">
              <a:buFont typeface="Arial" panose="020B0604020202020204" pitchFamily="34" charset="0"/>
              <a:buChar char="•"/>
            </a:pPr>
            <a:r>
              <a:rPr lang="en-US" i="1" dirty="0" smtClean="0"/>
              <a:t>Outcomes of effective implementation of MTSS</a:t>
            </a:r>
          </a:p>
          <a:p>
            <a:pPr marL="171450" indent="-171450">
              <a:buFont typeface="Arial" panose="020B0604020202020204" pitchFamily="34" charset="0"/>
              <a:buChar char="•"/>
            </a:pPr>
            <a:r>
              <a:rPr lang="en-US" i="1" dirty="0" smtClean="0"/>
              <a:t>Present how MTSS supports multiple state and federal initiatives </a:t>
            </a:r>
          </a:p>
          <a:p>
            <a:endParaRPr lang="en-US" i="1" dirty="0" smtClean="0"/>
          </a:p>
          <a:p>
            <a:r>
              <a:rPr lang="en-US" i="1" dirty="0" smtClean="0"/>
              <a:t>Delivery</a:t>
            </a:r>
            <a:r>
              <a:rPr lang="en-US" i="1" baseline="0" dirty="0" smtClean="0"/>
              <a:t> time: 10 minutes</a:t>
            </a:r>
            <a:endParaRPr lang="en-US" i="1"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40732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Refer participants</a:t>
            </a:r>
            <a:r>
              <a:rPr lang="en-US" i="1" baseline="0" dirty="0" smtClean="0"/>
              <a:t> to the second column, first row of Handout 1.1 and ask them to record their learning. </a:t>
            </a:r>
            <a:r>
              <a:rPr lang="en-US" i="1" dirty="0" smtClean="0"/>
              <a:t>Read slide.</a:t>
            </a:r>
          </a:p>
          <a:p>
            <a:r>
              <a:rPr lang="en-US" i="1" dirty="0" smtClean="0"/>
              <a:t> </a:t>
            </a:r>
            <a:endParaRPr lang="en-US" dirty="0" smtClean="0"/>
          </a:p>
          <a:p>
            <a:r>
              <a:rPr lang="en-US" i="1" dirty="0" smtClean="0"/>
              <a:t>The information below can be shared with the group or used as a reference if participants have questions about this slide.</a:t>
            </a:r>
            <a:endParaRPr lang="en-US" dirty="0" smtClean="0"/>
          </a:p>
          <a:p>
            <a:pPr marL="457176" indent="-182870">
              <a:buFont typeface="Arial" pitchFamily="34" charset="0"/>
              <a:buChar char="•"/>
            </a:pPr>
            <a:r>
              <a:rPr lang="en-US" i="1" dirty="0" smtClean="0"/>
              <a:t>In a review of four RTI studies (research-based and large-scale implementation), Burns, Appleton, and Stehouwer (2005) found strong effects on student academic outcomes and system outcomes (referrals to and/or placements in special education, student time in special education services, and number of students retained in a grade) when RTI was implemented with fidelity.</a:t>
            </a:r>
            <a:endParaRPr lang="en-US" dirty="0" smtClean="0"/>
          </a:p>
          <a:p>
            <a:pPr marL="457176" indent="-182870">
              <a:buFont typeface="Arial" pitchFamily="34" charset="0"/>
              <a:buChar char="•"/>
            </a:pPr>
            <a:r>
              <a:rPr lang="en-US" i="1" dirty="0" smtClean="0"/>
              <a:t>Dexter, Hughes, and Farmer</a:t>
            </a:r>
            <a:r>
              <a:rPr lang="en-US" i="1" baseline="0" dirty="0" smtClean="0"/>
              <a:t> (</a:t>
            </a:r>
            <a:r>
              <a:rPr lang="en-US" i="1" dirty="0" smtClean="0"/>
              <a:t>2008)</a:t>
            </a:r>
            <a:r>
              <a:rPr lang="en-US" i="1" baseline="0" dirty="0" smtClean="0"/>
              <a:t> found i</a:t>
            </a:r>
            <a:r>
              <a:rPr lang="en-US" i="1" dirty="0" smtClean="0"/>
              <a:t>mproved academic performance and a slight decrease in special education referral and placement rates because of the implementation of RTI.</a:t>
            </a:r>
            <a:endParaRPr lang="en-US" dirty="0" smtClean="0"/>
          </a:p>
          <a:p>
            <a:pPr marL="457176" indent="-182870">
              <a:buFont typeface="Arial" pitchFamily="34" charset="0"/>
              <a:buChar char="•"/>
            </a:pPr>
            <a:r>
              <a:rPr lang="en-US" i="1" dirty="0" smtClean="0"/>
              <a:t>Simmons, Coyne, Kwok, McDonagh, Harn, and Kame’enui (2008) found that students who were identified early as at</a:t>
            </a:r>
            <a:r>
              <a:rPr lang="en-US" i="1" baseline="0" dirty="0" smtClean="0"/>
              <a:t> ri</a:t>
            </a:r>
            <a:r>
              <a:rPr lang="en-US" i="1" dirty="0" smtClean="0"/>
              <a:t>sk and were provided additional reading supports had improved performance that was sustained over time.</a:t>
            </a:r>
          </a:p>
          <a:p>
            <a:pPr marL="457176" indent="-182870">
              <a:buFont typeface="Arial" pitchFamily="34" charset="0"/>
              <a:buChar char="•"/>
            </a:pPr>
            <a:r>
              <a:rPr lang="en-US" i="1" dirty="0" smtClean="0"/>
              <a:t>Institute</a:t>
            </a:r>
            <a:r>
              <a:rPr lang="en-US" i="1" baseline="0" dirty="0" smtClean="0"/>
              <a:t> of Education Sciences (I</a:t>
            </a:r>
            <a:r>
              <a:rPr lang="en-US" i="1" dirty="0" smtClean="0"/>
              <a:t>ES)</a:t>
            </a:r>
            <a:r>
              <a:rPr lang="en-US" i="1" baseline="0" dirty="0" smtClean="0"/>
              <a:t> practice guides provide additional evidence and recommended instructional practices</a:t>
            </a:r>
          </a:p>
          <a:p>
            <a:pPr marL="914376" lvl="1" indent="-182870">
              <a:buFont typeface="Arial" pitchFamily="34" charset="0"/>
              <a:buChar char="•"/>
            </a:pPr>
            <a:r>
              <a:rPr lang="en-US" i="1" baseline="0" dirty="0" smtClean="0"/>
              <a:t>Reading: http://ies.ed.gov/ncee/wwc/PracticeGuide/3</a:t>
            </a:r>
            <a:endParaRPr lang="en-US" i="0" baseline="0" dirty="0" smtClean="0"/>
          </a:p>
          <a:p>
            <a:pPr marL="914376" lvl="1" indent="-182870">
              <a:buFont typeface="Arial" pitchFamily="34" charset="0"/>
              <a:buChar char="•"/>
            </a:pPr>
            <a:r>
              <a:rPr lang="en-US" i="1" baseline="0" dirty="0" smtClean="0"/>
              <a:t>Math: http://ies.ed.gov/ncee/wwc/PracticeGuide/2</a:t>
            </a:r>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15514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Read slide.</a:t>
            </a:r>
            <a:r>
              <a:rPr lang="en-US" sz="1200" i="1" dirty="0" smtClean="0"/>
              <a:t> See also</a:t>
            </a:r>
            <a:r>
              <a:rPr lang="en-US" sz="1200" i="1" baseline="0" dirty="0" smtClean="0"/>
              <a:t> previous slide speaker notes.</a:t>
            </a:r>
            <a:endParaRPr lang="en-US" sz="1200" dirty="0" smtClean="0"/>
          </a:p>
          <a:p>
            <a:endParaRPr lang="en-US" i="1" dirty="0" smtClean="0"/>
          </a:p>
          <a:p>
            <a:r>
              <a:rPr lang="en-US" i="1" dirty="0" smtClean="0"/>
              <a:t>Clip art: Creative Commons</a:t>
            </a:r>
          </a:p>
          <a:p>
            <a:endParaRPr lang="en-US" i="1" dirty="0" smtClean="0"/>
          </a:p>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184285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7" y="-297"/>
            <a:ext cx="9144793" cy="6858594"/>
          </a:xfrm>
          <a:prstGeom prst="rect">
            <a:avLst/>
          </a:prstGeom>
        </p:spPr>
      </p:pic>
      <p:sp>
        <p:nvSpPr>
          <p:cNvPr id="2" name="Title 1"/>
          <p:cNvSpPr>
            <a:spLocks noGrp="1"/>
          </p:cNvSpPr>
          <p:nvPr>
            <p:ph type="ctrTitle"/>
          </p:nvPr>
        </p:nvSpPr>
        <p:spPr>
          <a:xfrm>
            <a:off x="685800" y="794328"/>
            <a:ext cx="8066809" cy="884852"/>
          </a:xfrm>
        </p:spPr>
        <p:txBody>
          <a:bodyPr anchor="b">
            <a:normAutofit/>
          </a:bodyPr>
          <a:lstStyle>
            <a:lvl1pPr algn="l">
              <a:defRPr sz="5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862325"/>
            <a:ext cx="8066809" cy="539131"/>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34" name="Name"/>
          <p:cNvSpPr>
            <a:spLocks noGrp="1"/>
          </p:cNvSpPr>
          <p:nvPr>
            <p:ph type="body" sz="quarter" idx="10" hasCustomPrompt="1"/>
          </p:nvPr>
        </p:nvSpPr>
        <p:spPr>
          <a:xfrm>
            <a:off x="685800" y="3246248"/>
            <a:ext cx="8066809" cy="822325"/>
          </a:xfrm>
        </p:spPr>
        <p:txBody>
          <a:bodyPr/>
          <a:lstStyle>
            <a:lvl1pPr>
              <a:spcAft>
                <a:spcPts val="600"/>
              </a:spcAft>
              <a:defRPr>
                <a:solidFill>
                  <a:schemeClr val="tx2"/>
                </a:solidFill>
              </a:defRPr>
            </a:lvl1pPr>
            <a:lvl2pPr marL="0" indent="0">
              <a:spcBef>
                <a:spcPts val="0"/>
              </a:spcBef>
              <a:spcAft>
                <a:spcPts val="600"/>
              </a:spcAft>
              <a:buFontTx/>
              <a:buNone/>
              <a:defRPr sz="2000">
                <a:solidFill>
                  <a:schemeClr val="tx2"/>
                </a:solidFill>
              </a:defRPr>
            </a:lvl2pPr>
            <a:lvl3pPr marL="0" indent="0">
              <a:spcAft>
                <a:spcPts val="600"/>
              </a:spcAft>
              <a:buNone/>
              <a:defRPr sz="1800">
                <a:solidFill>
                  <a:schemeClr val="tx2"/>
                </a:solidFill>
              </a:defRPr>
            </a:lvl3pPr>
          </a:lstStyle>
          <a:p>
            <a:pPr lvl="0"/>
            <a:r>
              <a:rPr lang="en-US" dirty="0" smtClean="0"/>
              <a:t>Name</a:t>
            </a:r>
          </a:p>
          <a:p>
            <a:pPr lvl="1"/>
            <a:r>
              <a:rPr lang="en-US" dirty="0" smtClean="0"/>
              <a:t>Position</a:t>
            </a:r>
          </a:p>
          <a:p>
            <a:pPr lvl="2"/>
            <a:endParaRPr lang="en-US" dirty="0"/>
          </a:p>
        </p:txBody>
      </p:sp>
      <p:sp>
        <p:nvSpPr>
          <p:cNvPr id="36" name="Month"/>
          <p:cNvSpPr>
            <a:spLocks noGrp="1"/>
          </p:cNvSpPr>
          <p:nvPr>
            <p:ph type="body" sz="quarter" idx="11" hasCustomPrompt="1"/>
          </p:nvPr>
        </p:nvSpPr>
        <p:spPr>
          <a:xfrm>
            <a:off x="685800" y="4263352"/>
            <a:ext cx="1309654" cy="246221"/>
          </a:xfrm>
        </p:spPr>
        <p:txBody>
          <a:bodyPr wrap="none">
            <a:spAutoFit/>
          </a:bodyPr>
          <a:lstStyle>
            <a:lvl1pPr algn="l">
              <a:defRPr sz="1600" cap="all" baseline="0">
                <a:solidFill>
                  <a:schemeClr val="tx2"/>
                </a:solidFill>
              </a:defRPr>
            </a:lvl1pPr>
            <a:lvl2pPr algn="r">
              <a:defRPr sz="1000"/>
            </a:lvl2pPr>
            <a:lvl3pPr algn="r">
              <a:defRPr sz="1000"/>
            </a:lvl3pPr>
            <a:lvl4pPr algn="r">
              <a:defRPr sz="1000"/>
            </a:lvl4pPr>
            <a:lvl5pPr algn="r">
              <a:defRPr sz="1000"/>
            </a:lvl5pPr>
          </a:lstStyle>
          <a:p>
            <a:pPr lvl="0"/>
            <a:r>
              <a:rPr lang="en-US" dirty="0" smtClean="0"/>
              <a:t>Month 20XX</a:t>
            </a:r>
            <a:endParaRPr lang="en-US" dirty="0"/>
          </a:p>
        </p:txBody>
      </p:sp>
      <p:sp>
        <p:nvSpPr>
          <p:cNvPr id="38" name="Copyright"/>
          <p:cNvSpPr>
            <a:spLocks noGrp="1"/>
          </p:cNvSpPr>
          <p:nvPr>
            <p:ph type="body" sz="quarter" idx="12" hasCustomPrompt="1"/>
          </p:nvPr>
        </p:nvSpPr>
        <p:spPr>
          <a:xfrm>
            <a:off x="5648528" y="6576579"/>
            <a:ext cx="3262111" cy="123111"/>
          </a:xfrm>
        </p:spPr>
        <p:txBody>
          <a:bodyPr wrap="none">
            <a:spAutoFit/>
          </a:bodyPr>
          <a:lstStyle>
            <a:lvl1pPr algn="r">
              <a:defRPr sz="800">
                <a:solidFill>
                  <a:schemeClr val="bg2">
                    <a:lumMod val="50000"/>
                  </a:schemeClr>
                </a:solidFill>
              </a:defRPr>
            </a:lvl1pPr>
            <a:lvl2pPr>
              <a:defRPr sz="800"/>
            </a:lvl2pPr>
            <a:lvl3pPr>
              <a:defRPr sz="800"/>
            </a:lvl3pPr>
            <a:lvl4pPr>
              <a:defRPr sz="800"/>
            </a:lvl4pPr>
            <a:lvl5pPr>
              <a:defRPr sz="800"/>
            </a:lvl5pPr>
          </a:lstStyle>
          <a:p>
            <a:pPr lvl="0"/>
            <a:r>
              <a:rPr lang="en-US" dirty="0" smtClean="0"/>
              <a:t>Copyright © 20XX American Institutes for Research. All rights reserved.</a:t>
            </a:r>
            <a:endParaRPr lang="en-US" dirty="0"/>
          </a:p>
        </p:txBody>
      </p:sp>
      <p:sp>
        <p:nvSpPr>
          <p:cNvPr id="40" name="Pub ID"/>
          <p:cNvSpPr>
            <a:spLocks noGrp="1"/>
          </p:cNvSpPr>
          <p:nvPr>
            <p:ph type="body" sz="quarter" idx="13" hasCustomPrompt="1"/>
          </p:nvPr>
        </p:nvSpPr>
        <p:spPr>
          <a:xfrm>
            <a:off x="8412089" y="6719890"/>
            <a:ext cx="500137" cy="92333"/>
          </a:xfrm>
        </p:spPr>
        <p:txBody>
          <a:bodyPr wrap="none">
            <a:spAutoFit/>
          </a:bodyPr>
          <a:lstStyle>
            <a:lvl1pPr algn="r">
              <a:defRPr sz="600">
                <a:solidFill>
                  <a:schemeClr val="bg2">
                    <a:lumMod val="50000"/>
                  </a:schemeClr>
                </a:solidFill>
              </a:defRPr>
            </a:lvl1pPr>
            <a:lvl2pPr>
              <a:defRPr sz="600"/>
            </a:lvl2pPr>
            <a:lvl3pPr>
              <a:defRPr sz="600"/>
            </a:lvl3pPr>
            <a:lvl4pPr>
              <a:defRPr sz="600"/>
            </a:lvl4pPr>
            <a:lvl5pPr>
              <a:defRPr sz="600"/>
            </a:lvl5pPr>
          </a:lstStyle>
          <a:p>
            <a:pPr lvl="0"/>
            <a:r>
              <a:rPr lang="en-US" dirty="0" smtClean="0"/>
              <a:t>XXXX_MM/YY</a:t>
            </a:r>
            <a:endParaRPr lang="en-US" dirty="0"/>
          </a:p>
        </p:txBody>
      </p:sp>
      <p:cxnSp>
        <p:nvCxnSpPr>
          <p:cNvPr id="19" name="Straight Connector 18"/>
          <p:cNvCxnSpPr/>
          <p:nvPr userDrawn="1"/>
        </p:nvCxnSpPr>
        <p:spPr>
          <a:xfrm>
            <a:off x="685800" y="2711688"/>
            <a:ext cx="84582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355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act">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97" y="-297"/>
            <a:ext cx="9144793" cy="6858594"/>
          </a:xfrm>
          <a:prstGeom prst="rect">
            <a:avLst/>
          </a:prstGeom>
        </p:spPr>
      </p:pic>
      <p:sp>
        <p:nvSpPr>
          <p:cNvPr id="2" name="Title"/>
          <p:cNvSpPr>
            <a:spLocks noGrp="1"/>
          </p:cNvSpPr>
          <p:nvPr>
            <p:ph type="ctrTitle" hasCustomPrompt="1"/>
          </p:nvPr>
        </p:nvSpPr>
        <p:spPr>
          <a:xfrm>
            <a:off x="685800" y="2060521"/>
            <a:ext cx="8229600" cy="307777"/>
          </a:xfrm>
        </p:spPr>
        <p:txBody>
          <a:bodyPr anchor="b">
            <a:spAutoFit/>
          </a:bodyPr>
          <a:lstStyle>
            <a:lvl1pPr algn="l">
              <a:lnSpc>
                <a:spcPct val="100000"/>
              </a:lnSpc>
              <a:defRPr sz="2000">
                <a:solidFill>
                  <a:schemeClr val="tx2"/>
                </a:solidFill>
              </a:defRPr>
            </a:lvl1pPr>
          </a:lstStyle>
          <a:p>
            <a:r>
              <a:rPr lang="en-US" dirty="0" smtClean="0"/>
              <a:t>Contact Name</a:t>
            </a:r>
            <a:endParaRPr lang="en-US" dirty="0"/>
          </a:p>
        </p:txBody>
      </p:sp>
      <p:sp>
        <p:nvSpPr>
          <p:cNvPr id="3" name="Subtitle"/>
          <p:cNvSpPr>
            <a:spLocks noGrp="1"/>
          </p:cNvSpPr>
          <p:nvPr>
            <p:ph type="subTitle" idx="1" hasCustomPrompt="1"/>
          </p:nvPr>
        </p:nvSpPr>
        <p:spPr>
          <a:xfrm>
            <a:off x="685800" y="2368296"/>
            <a:ext cx="8229600" cy="2971800"/>
          </a:xfrm>
        </p:spPr>
        <p:txBody>
          <a:bodyPr>
            <a:normAutofit/>
          </a:bodyPr>
          <a:lstStyle>
            <a:lvl1pPr marL="0" indent="0" algn="l">
              <a:spcBef>
                <a:spcPts val="0"/>
              </a:spcBef>
              <a:buNone/>
              <a:defRPr sz="20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Contact Information</a:t>
            </a:r>
          </a:p>
          <a:p>
            <a:r>
              <a:rPr lang="en-US" dirty="0" smtClean="0"/>
              <a:t>Phone</a:t>
            </a:r>
          </a:p>
          <a:p>
            <a:r>
              <a:rPr lang="en-US" dirty="0" smtClean="0"/>
              <a:t>URL</a:t>
            </a:r>
            <a:endParaRPr lang="en-US" dirty="0"/>
          </a:p>
        </p:txBody>
      </p:sp>
      <p:sp>
        <p:nvSpPr>
          <p:cNvPr id="4" name="Slide Number"/>
          <p:cNvSpPr>
            <a:spLocks noGrp="1"/>
          </p:cNvSpPr>
          <p:nvPr>
            <p:ph type="sldNum" sz="quarter" idx="11"/>
          </p:nvPr>
        </p:nvSpPr>
        <p:spPr/>
        <p:txBody>
          <a:bodyPr/>
          <a:lstStyle>
            <a:lvl1pPr>
              <a:defRPr>
                <a:solidFill>
                  <a:schemeClr val="bg1"/>
                </a:solidFill>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5401967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p:cNvSpPr>
            <a:spLocks noGrp="1"/>
          </p:cNvSpPr>
          <p:nvPr>
            <p:ph type="title"/>
          </p:nvPr>
        </p:nvSpPr>
        <p:spPr>
          <a:xfrm>
            <a:off x="683811" y="1151931"/>
            <a:ext cx="8228413" cy="1538883"/>
          </a:xfrm>
        </p:spPr>
        <p:txBody>
          <a:bodyPr>
            <a:normAutofit/>
          </a:bodyPr>
          <a:lstStyle>
            <a:lvl1pPr>
              <a:defRPr/>
            </a:lvl1pPr>
          </a:lstStyle>
          <a:p>
            <a:r>
              <a:rPr lang="en-US" smtClean="0"/>
              <a:t>Click to edit Master title style</a:t>
            </a:r>
            <a:endParaRPr lang="en-US" dirty="0"/>
          </a:p>
        </p:txBody>
      </p:sp>
      <p:sp>
        <p:nvSpPr>
          <p:cNvPr id="15" name="Subtitle"/>
          <p:cNvSpPr>
            <a:spLocks noGrp="1"/>
          </p:cNvSpPr>
          <p:nvPr>
            <p:ph type="body" sz="quarter" idx="16"/>
          </p:nvPr>
        </p:nvSpPr>
        <p:spPr>
          <a:xfrm>
            <a:off x="684213" y="2935288"/>
            <a:ext cx="8228012" cy="1263650"/>
          </a:xfrm>
        </p:spPr>
        <p:txBody>
          <a:bodyPr/>
          <a:lstStyle/>
          <a:p>
            <a:pPr lvl="0"/>
            <a:r>
              <a:rPr lang="en-US" smtClean="0"/>
              <a:t>Click to edit Master text styles</a:t>
            </a:r>
          </a:p>
        </p:txBody>
      </p:sp>
      <p:sp>
        <p:nvSpPr>
          <p:cNvPr id="13" name="Text Placeholder"/>
          <p:cNvSpPr>
            <a:spLocks noGrp="1"/>
          </p:cNvSpPr>
          <p:nvPr>
            <p:ph type="body" sz="quarter" idx="15" hasCustomPrompt="1"/>
          </p:nvPr>
        </p:nvSpPr>
        <p:spPr>
          <a:xfrm>
            <a:off x="684213" y="4427538"/>
            <a:ext cx="8228012" cy="1094957"/>
          </a:xfrm>
        </p:spPr>
        <p:txBody>
          <a:bodyPr/>
          <a:lstStyle>
            <a:lvl2pPr>
              <a:spcBef>
                <a:spcPts val="300"/>
              </a:spcBef>
              <a:defRPr/>
            </a:lvl2pPr>
            <a:lvl3pPr>
              <a:spcBef>
                <a:spcPts val="300"/>
              </a:spcBef>
              <a:defRPr/>
            </a:lvl3pPr>
            <a:lvl4pPr>
              <a:spcBef>
                <a:spcPts val="300"/>
              </a:spcBef>
              <a:defRPr/>
            </a:lvl4pPr>
          </a:lstStyle>
          <a:p>
            <a:pPr lvl="1"/>
            <a:r>
              <a:rPr lang="en-US" dirty="0" smtClean="0"/>
              <a:t>Name</a:t>
            </a:r>
          </a:p>
          <a:p>
            <a:pPr lvl="2"/>
            <a:r>
              <a:rPr lang="en-US" dirty="0" smtClean="0"/>
              <a:t>Position</a:t>
            </a:r>
          </a:p>
          <a:p>
            <a:pPr lvl="3"/>
            <a:r>
              <a:rPr lang="en-US" dirty="0" smtClean="0"/>
              <a:t>Month</a:t>
            </a:r>
            <a:endParaRPr lang="en-US" dirty="0"/>
          </a:p>
        </p:txBody>
      </p:sp>
      <p:sp>
        <p:nvSpPr>
          <p:cNvPr id="5" name="Text Placeholder 3"/>
          <p:cNvSpPr>
            <a:spLocks noGrp="1"/>
          </p:cNvSpPr>
          <p:nvPr>
            <p:ph type="body" sz="quarter" idx="20" hasCustomPrompt="1"/>
          </p:nvPr>
        </p:nvSpPr>
        <p:spPr>
          <a:xfrm>
            <a:off x="8412088" y="6719893"/>
            <a:ext cx="500137" cy="92333"/>
          </a:xfrm>
        </p:spPr>
        <p:txBody>
          <a:bodyPr wrap="none">
            <a:spAutoFit/>
          </a:bodyPr>
          <a:lstStyle>
            <a:lvl1pPr algn="r">
              <a:defRPr sz="600">
                <a:solidFill>
                  <a:schemeClr val="bg2">
                    <a:lumMod val="50000"/>
                  </a:schemeClr>
                </a:solidFill>
              </a:defRPr>
            </a:lvl1pPr>
            <a:lvl2pPr>
              <a:defRPr sz="600"/>
            </a:lvl2pPr>
            <a:lvl3pPr>
              <a:defRPr sz="600"/>
            </a:lvl3pPr>
            <a:lvl4pPr>
              <a:defRPr sz="600"/>
            </a:lvl4pPr>
            <a:lvl5pPr>
              <a:defRPr sz="600"/>
            </a:lvl5pPr>
          </a:lstStyle>
          <a:p>
            <a:pPr lvl="0"/>
            <a:r>
              <a:rPr lang="en-US" dirty="0" smtClean="0"/>
              <a:t>XXXX_MM/YY</a:t>
            </a:r>
            <a:endParaRPr lang="en-US" dirty="0"/>
          </a:p>
        </p:txBody>
      </p:sp>
    </p:spTree>
    <p:extLst>
      <p:ext uri="{BB962C8B-B14F-4D97-AF65-F5344CB8AC3E}">
        <p14:creationId xmlns:p14="http://schemas.microsoft.com/office/powerpoint/2010/main" val="11324954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cNvSpPr>
            <a:spLocks noGrp="1"/>
          </p:cNvSpPr>
          <p:nvPr>
            <p:ph type="sldNum" sz="quarter" idx="12"/>
          </p:nvPr>
        </p:nvSpPr>
        <p:spPr>
          <a:xfrm>
            <a:off x="8759953" y="6601968"/>
            <a:ext cx="157094" cy="153888"/>
          </a:xfrm>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328516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cNvSpPr>
            <a:spLocks noGrp="1"/>
          </p:cNvSpPr>
          <p:nvPr>
            <p:ph type="sldNum" sz="quarter" idx="12"/>
          </p:nvPr>
        </p:nvSpPr>
        <p:spPr>
          <a:xfrm>
            <a:off x="8759953" y="6601968"/>
            <a:ext cx="157094" cy="153888"/>
          </a:xfrm>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663621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smtClean="0"/>
              <a:t>Click to edit Master title style</a:t>
            </a:r>
            <a:endParaRPr lang="en-US" dirty="0"/>
          </a:p>
        </p:txBody>
      </p:sp>
      <p:sp>
        <p:nvSpPr>
          <p:cNvPr id="20" name="Content"/>
          <p:cNvSpPr>
            <a:spLocks noGrp="1"/>
          </p:cNvSpPr>
          <p:nvPr userDrawn="1">
            <p:ph sz="quarter" idx="11"/>
          </p:nvPr>
        </p:nvSpPr>
        <p:spPr>
          <a:xfrm>
            <a:off x="687388" y="1074693"/>
            <a:ext cx="8224837" cy="52514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smtClean="0">
                <a:solidFill>
                  <a:schemeClr val="tx2"/>
                </a:solidFill>
                <a:latin typeface="+mn-lt"/>
                <a:ea typeface="ITC Franklin Gothic Std Bk Cd"/>
                <a:cs typeface="ITC Franklin Gothic Std Bk Cd"/>
              </a:rPr>
              <a:t>Source: </a:t>
            </a:r>
            <a:r>
              <a:rPr lang="en-US" sz="1000" dirty="0" smtClean="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7" name="Slide Number"/>
          <p:cNvSpPr>
            <a:spLocks noGrp="1"/>
          </p:cNvSpPr>
          <p:nvPr>
            <p:ph type="sldNum" sz="quarter" idx="13"/>
          </p:nvPr>
        </p:nvSpPr>
        <p:spPr>
          <a:xfrm>
            <a:off x="8759953" y="6601968"/>
            <a:ext cx="157094" cy="153888"/>
          </a:xfrm>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14670219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6" name="Slide Number"/>
          <p:cNvSpPr>
            <a:spLocks noGrp="1"/>
          </p:cNvSpPr>
          <p:nvPr>
            <p:ph type="sldNum" sz="quarter" idx="12"/>
          </p:nvPr>
        </p:nvSpPr>
        <p:spPr>
          <a:xfrm>
            <a:off x="8759953" y="6601968"/>
            <a:ext cx="157094" cy="153888"/>
          </a:xfrm>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6849456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smtClean="0"/>
              <a:t>Click to edit Master title style</a:t>
            </a:r>
            <a:endParaRPr lang="en-US" dirty="0"/>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6" name="Slide Number"/>
          <p:cNvSpPr>
            <a:spLocks noGrp="1"/>
          </p:cNvSpPr>
          <p:nvPr>
            <p:ph type="sldNum" sz="quarter" idx="12"/>
          </p:nvPr>
        </p:nvSpPr>
        <p:spPr>
          <a:xfrm>
            <a:off x="8759953" y="6601968"/>
            <a:ext cx="157094" cy="153888"/>
          </a:xfrm>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4223206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smtClean="0"/>
              <a:t>Click to edit Master title style</a:t>
            </a:r>
            <a:endParaRPr lang="en-US" dirty="0"/>
          </a:p>
        </p:txBody>
      </p:sp>
      <p:sp>
        <p:nvSpPr>
          <p:cNvPr id="40" name="Content Right"/>
          <p:cNvSpPr>
            <a:spLocks noGrp="1"/>
          </p:cNvSpPr>
          <p:nvPr>
            <p:ph sz="quarter" idx="12"/>
          </p:nvPr>
        </p:nvSpPr>
        <p:spPr>
          <a:xfrm>
            <a:off x="687387" y="1599874"/>
            <a:ext cx="3994151"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Left"/>
          <p:cNvSpPr>
            <a:spLocks noGrp="1"/>
          </p:cNvSpPr>
          <p:nvPr>
            <p:ph sz="quarter" idx="13"/>
          </p:nvPr>
        </p:nvSpPr>
        <p:spPr>
          <a:xfrm>
            <a:off x="4913314" y="1599874"/>
            <a:ext cx="3998912" cy="47231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cNvSpPr>
            <a:spLocks noGrp="1"/>
          </p:cNvSpPr>
          <p:nvPr>
            <p:ph type="sldNum" sz="quarter" idx="14"/>
          </p:nvPr>
        </p:nvSpPr>
        <p:spPr>
          <a:xfrm>
            <a:off x="8759953" y="6601968"/>
            <a:ext cx="157094" cy="153888"/>
          </a:xfrm>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891449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7" y="-297"/>
            <a:ext cx="9144793" cy="6858594"/>
          </a:xfrm>
          <a:prstGeom prst="rect">
            <a:avLst/>
          </a:prstGeom>
        </p:spPr>
      </p:pic>
      <p:sp>
        <p:nvSpPr>
          <p:cNvPr id="2" name="Title"/>
          <p:cNvSpPr>
            <a:spLocks noGrp="1"/>
          </p:cNvSpPr>
          <p:nvPr>
            <p:ph type="ctrTitle"/>
          </p:nvPr>
        </p:nvSpPr>
        <p:spPr>
          <a:xfrm>
            <a:off x="685800" y="3621024"/>
            <a:ext cx="8226425" cy="768096"/>
          </a:xfrm>
        </p:spPr>
        <p:txBody>
          <a:bodyPr anchor="b">
            <a:normAutofit/>
          </a:bodyPr>
          <a:lstStyle>
            <a:lvl1pPr algn="l">
              <a:defRPr sz="4400">
                <a:solidFill>
                  <a:schemeClr val="tx2"/>
                </a:solidFill>
              </a:defRPr>
            </a:lvl1pPr>
          </a:lstStyle>
          <a:p>
            <a:r>
              <a:rPr lang="en-US" smtClean="0"/>
              <a:t>Click to edit Master title style</a:t>
            </a:r>
            <a:endParaRPr lang="en-US" dirty="0"/>
          </a:p>
        </p:txBody>
      </p:sp>
      <p:sp>
        <p:nvSpPr>
          <p:cNvPr id="3" name="Subtitle"/>
          <p:cNvSpPr>
            <a:spLocks noGrp="1"/>
          </p:cNvSpPr>
          <p:nvPr>
            <p:ph type="subTitle" idx="1"/>
          </p:nvPr>
        </p:nvSpPr>
        <p:spPr>
          <a:xfrm>
            <a:off x="685800" y="4617720"/>
            <a:ext cx="8229600" cy="1060704"/>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Slide Number"/>
          <p:cNvSpPr>
            <a:spLocks noGrp="1"/>
          </p:cNvSpPr>
          <p:nvPr>
            <p:ph type="sldNum" sz="quarter" idx="11"/>
          </p:nvPr>
        </p:nvSpPr>
        <p:spPr/>
        <p:txBody>
          <a:bodyPr/>
          <a:lstStyle>
            <a:lvl1pPr>
              <a:defRPr>
                <a:solidFill>
                  <a:schemeClr val="tx2"/>
                </a:solidFill>
              </a:defRPr>
            </a:lvl1pPr>
          </a:lstStyle>
          <a:p>
            <a:fld id="{99A20822-4A49-4D36-86E3-300BA48D3F00}" type="slidenum">
              <a:rPr lang="en-US" smtClean="0"/>
              <a:pPr/>
              <a:t>‹#›</a:t>
            </a:fld>
            <a:endParaRPr lang="en-US" dirty="0"/>
          </a:p>
        </p:txBody>
      </p:sp>
      <p:cxnSp>
        <p:nvCxnSpPr>
          <p:cNvPr id="18" name="Straight Connector 17"/>
          <p:cNvCxnSpPr/>
          <p:nvPr userDrawn="1"/>
        </p:nvCxnSpPr>
        <p:spPr>
          <a:xfrm>
            <a:off x="685800" y="4488329"/>
            <a:ext cx="84582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5223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85800" y="219456"/>
            <a:ext cx="8229600" cy="1033272"/>
          </a:xfrm>
        </p:spPr>
        <p:txBody>
          <a:bodyPr/>
          <a:lstStyle/>
          <a:p>
            <a:r>
              <a:rPr lang="en-US" smtClean="0"/>
              <a:t>Click to edit Master title style</a:t>
            </a:r>
            <a:endParaRPr lang="en-US" dirty="0"/>
          </a:p>
        </p:txBody>
      </p:sp>
      <p:sp>
        <p:nvSpPr>
          <p:cNvPr id="3" name="Content"/>
          <p:cNvSpPr>
            <a:spLocks noGrp="1"/>
          </p:cNvSpPr>
          <p:nvPr>
            <p:ph idx="1"/>
          </p:nvPr>
        </p:nvSpPr>
        <p:spPr>
          <a:xfrm>
            <a:off x="685800" y="1716023"/>
            <a:ext cx="8229600" cy="4460940"/>
          </a:xfrm>
        </p:spPr>
        <p:txBody>
          <a:bodyPr/>
          <a:lstStyle>
            <a:lvl1pPr>
              <a:spcBef>
                <a:spcPts val="1800"/>
              </a:spcBef>
              <a:spcAft>
                <a:spcPts val="0"/>
              </a:spcAft>
              <a:defRPr>
                <a:solidFill>
                  <a:schemeClr val="tx1">
                    <a:lumMod val="85000"/>
                    <a:lumOff val="15000"/>
                  </a:schemeClr>
                </a:solidFill>
              </a:defRPr>
            </a:lvl1pPr>
            <a:lvl2pPr marL="365125" indent="-365125">
              <a:spcBef>
                <a:spcPts val="1800"/>
              </a:spcBef>
              <a:spcAft>
                <a:spcPts val="0"/>
              </a:spcAft>
              <a:defRPr>
                <a:solidFill>
                  <a:schemeClr val="tx1">
                    <a:lumMod val="85000"/>
                    <a:lumOff val="15000"/>
                  </a:schemeClr>
                </a:solidFill>
              </a:defRPr>
            </a:lvl2pPr>
            <a:lvl3pPr marL="731520" indent="-365125">
              <a:spcBef>
                <a:spcPts val="400"/>
              </a:spcBef>
              <a:spcAft>
                <a:spcPts val="0"/>
              </a:spcAft>
              <a:defRPr>
                <a:solidFill>
                  <a:schemeClr val="tx1">
                    <a:lumMod val="85000"/>
                    <a:lumOff val="15000"/>
                  </a:schemeClr>
                </a:solidFill>
              </a:defRPr>
            </a:lvl3pPr>
            <a:lvl4pPr marL="1097280" indent="-365125">
              <a:spcBef>
                <a:spcPts val="400"/>
              </a:spcBef>
              <a:spcAft>
                <a:spcPts val="0"/>
              </a:spcAft>
              <a:defRPr>
                <a:solidFill>
                  <a:schemeClr val="tx1">
                    <a:lumMod val="85000"/>
                    <a:lumOff val="15000"/>
                  </a:schemeClr>
                </a:solidFill>
              </a:defRPr>
            </a:lvl4pPr>
            <a:lvl5pPr marL="1463040" indent="-365125">
              <a:spcBef>
                <a:spcPts val="400"/>
              </a:spcBef>
              <a:spcAft>
                <a:spcPts val="0"/>
              </a:spcAft>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Rule"/>
          <p:cNvCxnSpPr/>
          <p:nvPr userDrawn="1"/>
        </p:nvCxnSpPr>
        <p:spPr>
          <a:xfrm>
            <a:off x="687388" y="1487424"/>
            <a:ext cx="845661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530786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Click to edit Master title style</a:t>
            </a:r>
            <a:endParaRPr lang="en-US" dirty="0"/>
          </a:p>
        </p:txBody>
      </p:sp>
      <p:sp>
        <p:nvSpPr>
          <p:cNvPr id="3" name="Left Content"/>
          <p:cNvSpPr>
            <a:spLocks noGrp="1"/>
          </p:cNvSpPr>
          <p:nvPr>
            <p:ph sz="half" idx="1"/>
          </p:nvPr>
        </p:nvSpPr>
        <p:spPr>
          <a:xfrm>
            <a:off x="685800" y="1716023"/>
            <a:ext cx="3995928" cy="446094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ight Content"/>
          <p:cNvSpPr>
            <a:spLocks noGrp="1"/>
          </p:cNvSpPr>
          <p:nvPr>
            <p:ph sz="half" idx="2"/>
          </p:nvPr>
        </p:nvSpPr>
        <p:spPr>
          <a:xfrm>
            <a:off x="4919473" y="1716023"/>
            <a:ext cx="3995861" cy="446094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cNvSpPr>
            <a:spLocks noGrp="1"/>
          </p:cNvSpPr>
          <p:nvPr>
            <p:ph type="sldNum" sz="quarter" idx="12"/>
          </p:nvPr>
        </p:nvSpPr>
        <p:spPr/>
        <p:txBody>
          <a:bodyPr/>
          <a:lstStyle/>
          <a:p>
            <a:fld id="{99A20822-4A49-4D36-86E3-300BA48D3F00}" type="slidenum">
              <a:rPr lang="en-US" smtClean="0"/>
              <a:t>‹#›</a:t>
            </a:fld>
            <a:endParaRPr lang="en-US" dirty="0"/>
          </a:p>
        </p:txBody>
      </p:sp>
      <p:cxnSp>
        <p:nvCxnSpPr>
          <p:cNvPr id="8" name="Rule"/>
          <p:cNvCxnSpPr/>
          <p:nvPr userDrawn="1"/>
        </p:nvCxnSpPr>
        <p:spPr>
          <a:xfrm>
            <a:off x="687388" y="1487424"/>
            <a:ext cx="845661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845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ingle Line Title and Content">
    <p:spTree>
      <p:nvGrpSpPr>
        <p:cNvPr id="1" name=""/>
        <p:cNvGrpSpPr/>
        <p:nvPr/>
      </p:nvGrpSpPr>
      <p:grpSpPr>
        <a:xfrm>
          <a:off x="0" y="0"/>
          <a:ext cx="0" cy="0"/>
          <a:chOff x="0" y="0"/>
          <a:chExt cx="0" cy="0"/>
        </a:xfrm>
      </p:grpSpPr>
      <p:cxnSp>
        <p:nvCxnSpPr>
          <p:cNvPr id="7" name="Rule"/>
          <p:cNvCxnSpPr/>
          <p:nvPr userDrawn="1"/>
        </p:nvCxnSpPr>
        <p:spPr>
          <a:xfrm>
            <a:off x="687388" y="1026868"/>
            <a:ext cx="845661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5800" y="246888"/>
            <a:ext cx="8229600" cy="566928"/>
          </a:xfrm>
        </p:spPr>
        <p:txBody>
          <a:bodyPr wrap="none" anchor="b" anchorCtr="0">
            <a:normAutofit/>
          </a:bodyPr>
          <a:lstStyle/>
          <a:p>
            <a:r>
              <a:rPr lang="en-US" smtClean="0"/>
              <a:t>Click to edit Master title style</a:t>
            </a:r>
            <a:endParaRPr lang="en-US" dirty="0"/>
          </a:p>
        </p:txBody>
      </p:sp>
      <p:sp>
        <p:nvSpPr>
          <p:cNvPr id="3" name="Content"/>
          <p:cNvSpPr>
            <a:spLocks noGrp="1"/>
          </p:cNvSpPr>
          <p:nvPr>
            <p:ph idx="1"/>
          </p:nvPr>
        </p:nvSpPr>
        <p:spPr>
          <a:xfrm>
            <a:off x="685800" y="1271016"/>
            <a:ext cx="8229600" cy="491032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26194016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Line Title Two Content">
    <p:spTree>
      <p:nvGrpSpPr>
        <p:cNvPr id="1" name=""/>
        <p:cNvGrpSpPr/>
        <p:nvPr/>
      </p:nvGrpSpPr>
      <p:grpSpPr>
        <a:xfrm>
          <a:off x="0" y="0"/>
          <a:ext cx="0" cy="0"/>
          <a:chOff x="0" y="0"/>
          <a:chExt cx="0" cy="0"/>
        </a:xfrm>
      </p:grpSpPr>
      <p:sp>
        <p:nvSpPr>
          <p:cNvPr id="2" name="Title"/>
          <p:cNvSpPr>
            <a:spLocks noGrp="1"/>
          </p:cNvSpPr>
          <p:nvPr>
            <p:ph type="title"/>
          </p:nvPr>
        </p:nvSpPr>
        <p:spPr>
          <a:xfrm>
            <a:off x="685800" y="246888"/>
            <a:ext cx="8229600" cy="566928"/>
          </a:xfrm>
        </p:spPr>
        <p:txBody>
          <a:bodyPr wrap="none" anchor="b" anchorCtr="0">
            <a:normAutofit/>
          </a:bodyPr>
          <a:lstStyle/>
          <a:p>
            <a:r>
              <a:rPr lang="en-US" smtClean="0"/>
              <a:t>Click to edit Master title style</a:t>
            </a:r>
            <a:endParaRPr lang="en-US" dirty="0"/>
          </a:p>
        </p:txBody>
      </p:sp>
      <p:sp>
        <p:nvSpPr>
          <p:cNvPr id="3" name="Content"/>
          <p:cNvSpPr>
            <a:spLocks noGrp="1"/>
          </p:cNvSpPr>
          <p:nvPr>
            <p:ph idx="1"/>
          </p:nvPr>
        </p:nvSpPr>
        <p:spPr>
          <a:xfrm>
            <a:off x="685800" y="1271016"/>
            <a:ext cx="3995928" cy="491032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5" name="Content Placeholder 4"/>
          <p:cNvSpPr>
            <a:spLocks noGrp="1"/>
          </p:cNvSpPr>
          <p:nvPr>
            <p:ph sz="quarter" idx="13"/>
          </p:nvPr>
        </p:nvSpPr>
        <p:spPr>
          <a:xfrm>
            <a:off x="4919472" y="1271015"/>
            <a:ext cx="3995928" cy="491032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Rule"/>
          <p:cNvCxnSpPr/>
          <p:nvPr userDrawn="1"/>
        </p:nvCxnSpPr>
        <p:spPr>
          <a:xfrm>
            <a:off x="687388" y="1026868"/>
            <a:ext cx="845661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4484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Source">
    <p:spTree>
      <p:nvGrpSpPr>
        <p:cNvPr id="1" name=""/>
        <p:cNvGrpSpPr/>
        <p:nvPr/>
      </p:nvGrpSpPr>
      <p:grpSpPr>
        <a:xfrm>
          <a:off x="0" y="0"/>
          <a:ext cx="0" cy="0"/>
          <a:chOff x="0" y="0"/>
          <a:chExt cx="0" cy="0"/>
        </a:xfrm>
      </p:grpSpPr>
      <p:sp>
        <p:nvSpPr>
          <p:cNvPr id="3" name="Content"/>
          <p:cNvSpPr>
            <a:spLocks noGrp="1"/>
          </p:cNvSpPr>
          <p:nvPr>
            <p:ph idx="1"/>
          </p:nvPr>
        </p:nvSpPr>
        <p:spPr>
          <a:xfrm>
            <a:off x="685800" y="1716023"/>
            <a:ext cx="8229600" cy="446094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4" hasCustomPrompt="1"/>
          </p:nvPr>
        </p:nvSpPr>
        <p:spPr>
          <a:xfrm>
            <a:off x="685800" y="5992297"/>
            <a:ext cx="8229600" cy="184666"/>
          </a:xfrm>
        </p:spPr>
        <p:txBody>
          <a:bodyPr anchor="b" anchorCtr="0">
            <a:spAutoFit/>
          </a:bodyPr>
          <a:lstStyle>
            <a:lvl1pPr marL="0" indent="0">
              <a:spcBef>
                <a:spcPts val="0"/>
              </a:spcBef>
              <a:buFont typeface="Arial" panose="020B0604020202020204" pitchFamily="34" charset="0"/>
              <a:buNone/>
              <a:defRPr sz="1200">
                <a:solidFill>
                  <a:schemeClr val="tx1">
                    <a:lumMod val="85000"/>
                    <a:lumOff val="15000"/>
                  </a:schemeClr>
                </a:solidFill>
              </a:defRPr>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stStyle>
          <a:p>
            <a:pPr lvl="0"/>
            <a:r>
              <a:rPr lang="en-US" dirty="0" smtClean="0"/>
              <a:t>Sources align with the bottom left of the body content placeholder. Text is Arial 12 point.</a:t>
            </a:r>
            <a:endParaRPr lang="en-US" dirty="0"/>
          </a:p>
        </p:txBody>
      </p:sp>
      <p:cxnSp>
        <p:nvCxnSpPr>
          <p:cNvPr id="9" name="Rule"/>
          <p:cNvCxnSpPr/>
          <p:nvPr userDrawn="1"/>
        </p:nvCxnSpPr>
        <p:spPr>
          <a:xfrm>
            <a:off x="687388" y="1487424"/>
            <a:ext cx="845661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525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No Rule">
    <p:spTree>
      <p:nvGrpSpPr>
        <p:cNvPr id="1" name=""/>
        <p:cNvGrpSpPr/>
        <p:nvPr/>
      </p:nvGrpSpPr>
      <p:grpSpPr>
        <a:xfrm>
          <a:off x="0" y="0"/>
          <a:ext cx="0" cy="0"/>
          <a:chOff x="0" y="0"/>
          <a:chExt cx="0" cy="0"/>
        </a:xfrm>
      </p:grpSpPr>
      <p:sp>
        <p:nvSpPr>
          <p:cNvPr id="2" name="Title"/>
          <p:cNvSpPr>
            <a:spLocks noGrp="1"/>
          </p:cNvSpPr>
          <p:nvPr>
            <p:ph type="title"/>
          </p:nvPr>
        </p:nvSpPr>
        <p:spPr>
          <a:xfrm>
            <a:off x="685800" y="246888"/>
            <a:ext cx="8229600" cy="566928"/>
          </a:xfrm>
        </p:spPr>
        <p:txBody>
          <a:bodyPr wrap="none" anchor="b" anchorCtr="0">
            <a:normAutofit/>
          </a:bodyPr>
          <a:lstStyle/>
          <a:p>
            <a:r>
              <a:rPr lang="en-US" smtClean="0"/>
              <a:t>Click to edit Master title style</a:t>
            </a:r>
            <a:endParaRPr lang="en-US" dirty="0"/>
          </a:p>
        </p:txBody>
      </p:sp>
      <p:sp>
        <p:nvSpPr>
          <p:cNvPr id="3" name="Content"/>
          <p:cNvSpPr>
            <a:spLocks noGrp="1"/>
          </p:cNvSpPr>
          <p:nvPr>
            <p:ph idx="1"/>
          </p:nvPr>
        </p:nvSpPr>
        <p:spPr>
          <a:xfrm>
            <a:off x="685800" y="1036104"/>
            <a:ext cx="8229600" cy="5145240"/>
          </a:xfrm>
        </p:spPr>
        <p:txBody>
          <a:bodyPr/>
          <a:lstStyle>
            <a:lvl1pPr>
              <a:defRPr>
                <a:solidFill>
                  <a:schemeClr val="tx1">
                    <a:lumMod val="85000"/>
                    <a:lumOff val="15000"/>
                  </a:schemeClr>
                </a:solidFill>
              </a:defRPr>
            </a:lvl1pPr>
            <a:lvl2pPr marL="365125" indent="-365125">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Tree>
    <p:extLst>
      <p:ext uri="{BB962C8B-B14F-4D97-AF65-F5344CB8AC3E}">
        <p14:creationId xmlns:p14="http://schemas.microsoft.com/office/powerpoint/2010/main" val="4267534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eference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685800" y="246888"/>
            <a:ext cx="8229600" cy="566928"/>
          </a:xfrm>
        </p:spPr>
        <p:txBody>
          <a:bodyPr wrap="none" anchor="b" anchorCtr="0">
            <a:normAutofit/>
          </a:bodyPr>
          <a:lstStyle>
            <a:lvl1pPr>
              <a:defRPr/>
            </a:lvl1pPr>
          </a:lstStyle>
          <a:p>
            <a:r>
              <a:rPr lang="en-US" dirty="0" smtClean="0"/>
              <a:t>References</a:t>
            </a:r>
            <a:endParaRPr lang="en-US" dirty="0"/>
          </a:p>
        </p:txBody>
      </p:sp>
      <p:sp>
        <p:nvSpPr>
          <p:cNvPr id="3" name="Content"/>
          <p:cNvSpPr>
            <a:spLocks noGrp="1"/>
          </p:cNvSpPr>
          <p:nvPr>
            <p:ph idx="1" hasCustomPrompt="1"/>
          </p:nvPr>
        </p:nvSpPr>
        <p:spPr>
          <a:xfrm>
            <a:off x="685800" y="1271016"/>
            <a:ext cx="8229600" cy="4910328"/>
          </a:xfrm>
        </p:spPr>
        <p:txBody>
          <a:bodyPr>
            <a:normAutofit/>
          </a:bodyPr>
          <a:lstStyle>
            <a:lvl1pPr marL="457200" indent="-457200">
              <a:spcBef>
                <a:spcPts val="1800"/>
              </a:spcBef>
              <a:defRPr sz="1800">
                <a:solidFill>
                  <a:schemeClr val="tx1">
                    <a:lumMod val="85000"/>
                    <a:lumOff val="15000"/>
                  </a:schemeClr>
                </a:solidFill>
              </a:defRPr>
            </a:lvl1pPr>
            <a:lvl2pPr marL="457200" indent="-457200">
              <a:buNone/>
              <a:defRPr sz="1800">
                <a:solidFill>
                  <a:schemeClr val="tx1">
                    <a:lumMod val="85000"/>
                    <a:lumOff val="15000"/>
                  </a:schemeClr>
                </a:solidFill>
              </a:defRPr>
            </a:lvl2pPr>
            <a:lvl3pPr marL="457200" indent="-457200">
              <a:spcBef>
                <a:spcPts val="1800"/>
              </a:spcBef>
              <a:buNone/>
              <a:defRPr sz="1800">
                <a:solidFill>
                  <a:schemeClr val="tx1">
                    <a:lumMod val="85000"/>
                    <a:lumOff val="15000"/>
                  </a:schemeClr>
                </a:solidFill>
              </a:defRPr>
            </a:lvl3pPr>
            <a:lvl4pPr marL="457200" indent="-457200">
              <a:spcBef>
                <a:spcPts val="1800"/>
              </a:spcBef>
              <a:buNone/>
              <a:defRPr sz="1800">
                <a:solidFill>
                  <a:schemeClr val="tx1">
                    <a:lumMod val="85000"/>
                    <a:lumOff val="15000"/>
                  </a:schemeClr>
                </a:solidFill>
              </a:defRPr>
            </a:lvl4pPr>
            <a:lvl5pPr marL="457200" indent="-457200">
              <a:spcBef>
                <a:spcPts val="1800"/>
              </a:spcBef>
              <a:buNone/>
              <a:defRPr sz="1800">
                <a:solidFill>
                  <a:schemeClr val="tx1">
                    <a:lumMod val="85000"/>
                    <a:lumOff val="15000"/>
                  </a:schemeClr>
                </a:solidFill>
              </a:defRPr>
            </a:lvl5pPr>
          </a:lstStyle>
          <a:p>
            <a:pPr lvl="0"/>
            <a:r>
              <a:rPr lang="en-US" dirty="0" smtClean="0"/>
              <a:t>References are 18 point with a 0.5” hanging indent.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cxnSp>
        <p:nvCxnSpPr>
          <p:cNvPr id="7" name="Rule"/>
          <p:cNvCxnSpPr/>
          <p:nvPr userDrawn="1"/>
        </p:nvCxnSpPr>
        <p:spPr>
          <a:xfrm>
            <a:off x="687388" y="1026868"/>
            <a:ext cx="845661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6400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9"/>
          <a:stretch>
            <a:fillRect/>
          </a:stretch>
        </p:blipFill>
        <p:spPr>
          <a:xfrm>
            <a:off x="-397" y="-297"/>
            <a:ext cx="9144793" cy="6858594"/>
          </a:xfrm>
          <a:prstGeom prst="rect">
            <a:avLst/>
          </a:prstGeom>
        </p:spPr>
      </p:pic>
      <p:sp>
        <p:nvSpPr>
          <p:cNvPr id="2" name="Title Placeholder"/>
          <p:cNvSpPr>
            <a:spLocks noGrp="1"/>
          </p:cNvSpPr>
          <p:nvPr>
            <p:ph type="title"/>
          </p:nvPr>
        </p:nvSpPr>
        <p:spPr>
          <a:xfrm>
            <a:off x="685800" y="219456"/>
            <a:ext cx="8229600" cy="1033272"/>
          </a:xfrm>
          <a:prstGeom prst="rect">
            <a:avLst/>
          </a:prstGeom>
        </p:spPr>
        <p:txBody>
          <a:bodyPr vert="horz" lIns="0" tIns="0" rIns="0" bIns="0" rtlCol="0" anchor="b" anchorCtr="0">
            <a:normAutofit/>
          </a:bodyPr>
          <a:lstStyle/>
          <a:p>
            <a:r>
              <a:rPr lang="en-US" smtClean="0"/>
              <a:t>Click to edit Master title style</a:t>
            </a:r>
            <a:endParaRPr lang="en-US" dirty="0"/>
          </a:p>
        </p:txBody>
      </p:sp>
      <p:sp>
        <p:nvSpPr>
          <p:cNvPr id="3" name="Text Placeholder"/>
          <p:cNvSpPr>
            <a:spLocks noGrp="1"/>
          </p:cNvSpPr>
          <p:nvPr>
            <p:ph type="body" idx="1"/>
          </p:nvPr>
        </p:nvSpPr>
        <p:spPr>
          <a:xfrm>
            <a:off x="685800" y="1716023"/>
            <a:ext cx="8229600" cy="446094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cNvSpPr>
            <a:spLocks noGrp="1"/>
          </p:cNvSpPr>
          <p:nvPr>
            <p:ph type="sldNum" sz="quarter" idx="4"/>
          </p:nvPr>
        </p:nvSpPr>
        <p:spPr>
          <a:xfrm>
            <a:off x="8759953" y="6601968"/>
            <a:ext cx="157094" cy="153888"/>
          </a:xfrm>
          <a:prstGeom prst="rect">
            <a:avLst/>
          </a:prstGeom>
        </p:spPr>
        <p:txBody>
          <a:bodyPr vert="horz" wrap="none" lIns="0" tIns="0" rIns="0" bIns="0" rtlCol="0" anchor="ctr" anchorCtr="1">
            <a:spAutoFit/>
          </a:bodyPr>
          <a:lstStyle>
            <a:lvl1pPr algn="r">
              <a:defRPr sz="1000">
                <a:solidFill>
                  <a:schemeClr val="tx2"/>
                </a:solidFill>
                <a:latin typeface="+mn-lt"/>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4" r:id="rId4"/>
    <p:sldLayoutId id="2147483668" r:id="rId5"/>
    <p:sldLayoutId id="2147483669" r:id="rId6"/>
    <p:sldLayoutId id="2147483667" r:id="rId7"/>
    <p:sldLayoutId id="2147483670" r:id="rId8"/>
    <p:sldLayoutId id="2147483671" r:id="rId9"/>
    <p:sldLayoutId id="2147483672" r:id="rId10"/>
    <p:sldLayoutId id="2147483673" r:id="rId11"/>
    <p:sldLayoutId id="2147483675" r:id="rId12"/>
    <p:sldLayoutId id="2147483676" r:id="rId13"/>
    <p:sldLayoutId id="2147483677" r:id="rId14"/>
    <p:sldLayoutId id="2147483678" r:id="rId15"/>
    <p:sldLayoutId id="2147483679" r:id="rId16"/>
    <p:sldLayoutId id="2147483680" r:id="rId1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b="1" kern="1200">
          <a:solidFill>
            <a:schemeClr val="tx2"/>
          </a:solidFill>
          <a:latin typeface="+mn-lt"/>
          <a:ea typeface="+mj-ea"/>
          <a:cs typeface="+mj-cs"/>
        </a:defRPr>
      </a:lvl1pPr>
    </p:titleStyle>
    <p:bodyStyle>
      <a:lvl1pPr marL="0" indent="0" algn="l" defTabSz="914400" rtl="0" eaLnBrk="1" latinLnBrk="0" hangingPunct="1">
        <a:lnSpc>
          <a:spcPct val="100000"/>
        </a:lnSpc>
        <a:spcBef>
          <a:spcPts val="1800"/>
        </a:spcBef>
        <a:spcAft>
          <a:spcPts val="0"/>
        </a:spcAft>
        <a:buFont typeface="Arial" panose="020B0604020202020204" pitchFamily="34" charset="0"/>
        <a:buNone/>
        <a:defRPr sz="2200" kern="1200">
          <a:solidFill>
            <a:schemeClr val="tx1">
              <a:lumMod val="85000"/>
              <a:lumOff val="15000"/>
            </a:schemeClr>
          </a:solidFill>
          <a:latin typeface="+mn-lt"/>
          <a:ea typeface="+mn-ea"/>
          <a:cs typeface="+mn-cs"/>
        </a:defRPr>
      </a:lvl1pPr>
      <a:lvl2pPr marL="365125" indent="-365125" algn="l" defTabSz="914400" rtl="0" eaLnBrk="1" latinLnBrk="0" hangingPunct="1">
        <a:lnSpc>
          <a:spcPct val="100000"/>
        </a:lnSpc>
        <a:spcBef>
          <a:spcPts val="1800"/>
        </a:spcBef>
        <a:spcAft>
          <a:spcPts val="0"/>
        </a:spcAft>
        <a:buFont typeface="Arial" panose="020B0604020202020204" pitchFamily="34" charset="0"/>
        <a:buChar char="•"/>
        <a:defRPr sz="2200" kern="1200">
          <a:solidFill>
            <a:schemeClr val="tx1">
              <a:lumMod val="85000"/>
              <a:lumOff val="15000"/>
            </a:schemeClr>
          </a:solidFill>
          <a:latin typeface="+mn-lt"/>
          <a:ea typeface="+mn-ea"/>
          <a:cs typeface="+mn-cs"/>
        </a:defRPr>
      </a:lvl2pPr>
      <a:lvl3pPr marL="731520" indent="-365760" algn="l" defTabSz="914400" rtl="0" eaLnBrk="1" latinLnBrk="0" hangingPunct="1">
        <a:lnSpc>
          <a:spcPct val="100000"/>
        </a:lnSpc>
        <a:spcBef>
          <a:spcPts val="400"/>
        </a:spcBef>
        <a:spcAft>
          <a:spcPts val="0"/>
        </a:spcAft>
        <a:buFont typeface="Arial" panose="020B0604020202020204" pitchFamily="34" charset="0"/>
        <a:buChar char="–"/>
        <a:defRPr sz="2200" kern="1200">
          <a:solidFill>
            <a:schemeClr val="tx1">
              <a:lumMod val="85000"/>
              <a:lumOff val="15000"/>
            </a:schemeClr>
          </a:solidFill>
          <a:latin typeface="+mn-lt"/>
          <a:ea typeface="+mn-ea"/>
          <a:cs typeface="+mn-cs"/>
        </a:defRPr>
      </a:lvl3pPr>
      <a:lvl4pPr marL="1097280" indent="-365760" algn="l" defTabSz="914400" rtl="0" eaLnBrk="1" latinLnBrk="0" hangingPunct="1">
        <a:lnSpc>
          <a:spcPct val="100000"/>
        </a:lnSpc>
        <a:spcBef>
          <a:spcPts val="400"/>
        </a:spcBef>
        <a:spcAft>
          <a:spcPts val="0"/>
        </a:spcAft>
        <a:buFont typeface="Arial" panose="020B0604020202020204" pitchFamily="34" charset="0"/>
        <a:buChar char="»"/>
        <a:defRPr sz="2200" kern="1200">
          <a:solidFill>
            <a:schemeClr val="tx1">
              <a:lumMod val="85000"/>
              <a:lumOff val="15000"/>
            </a:schemeClr>
          </a:solidFill>
          <a:latin typeface="+mn-lt"/>
          <a:ea typeface="+mn-ea"/>
          <a:cs typeface="+mn-cs"/>
        </a:defRPr>
      </a:lvl4pPr>
      <a:lvl5pPr marL="1463040" indent="-365125" algn="l" defTabSz="914400" rtl="0" eaLnBrk="1" latinLnBrk="0" hangingPunct="1">
        <a:lnSpc>
          <a:spcPct val="100000"/>
        </a:lnSpc>
        <a:spcBef>
          <a:spcPts val="400"/>
        </a:spcBef>
        <a:spcAft>
          <a:spcPts val="0"/>
        </a:spcAft>
        <a:buFont typeface="Arial" panose="020B0604020202020204" pitchFamily="34" charset="0"/>
        <a:buChar char="•"/>
        <a:defRPr sz="2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fusion.edu.wyoming.gov/MySites/Data_Reporting/data_reporting_assessment_reports.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yominginstructionalnetwork.com/spdginitiatives/ssip/"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yominginstructionalnetwork.com/spdginitiatives/mts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47.xml.rels><?xml version="1.0" encoding="UTF-8" standalone="yes"?>
<Relationships xmlns="http://schemas.openxmlformats.org/package/2006/relationships"><Relationship Id="rId3" Type="http://schemas.openxmlformats.org/officeDocument/2006/relationships/hyperlink" Target="http://www.rti4success.org/"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http://www.intensiveintervention.org/" TargetMode="External"/><Relationship Id="rId4" Type="http://schemas.openxmlformats.org/officeDocument/2006/relationships/hyperlink" Target="http://www.rtinetwork.or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794328"/>
            <a:ext cx="8458200" cy="884852"/>
          </a:xfrm>
        </p:spPr>
        <p:txBody>
          <a:bodyPr>
            <a:normAutofit fontScale="90000"/>
          </a:bodyPr>
          <a:lstStyle/>
          <a:p>
            <a:r>
              <a:rPr lang="en-US" dirty="0" smtClean="0"/>
              <a:t>Implementation of Multi-tiered Systems of Support (MTSS) </a:t>
            </a:r>
          </a:p>
        </p:txBody>
      </p:sp>
      <p:sp>
        <p:nvSpPr>
          <p:cNvPr id="2" name="Subtitle 1"/>
          <p:cNvSpPr>
            <a:spLocks noGrp="1"/>
          </p:cNvSpPr>
          <p:nvPr>
            <p:ph type="subTitle" idx="1"/>
          </p:nvPr>
        </p:nvSpPr>
        <p:spPr/>
        <p:txBody>
          <a:bodyPr/>
          <a:lstStyle/>
          <a:p>
            <a:r>
              <a:rPr lang="en-US" dirty="0" smtClean="0"/>
              <a:t>Module 1</a:t>
            </a:r>
            <a:endParaRPr lang="en-US" dirty="0"/>
          </a:p>
        </p:txBody>
      </p:sp>
      <p:sp>
        <p:nvSpPr>
          <p:cNvPr id="7171" name="Subtitle 2"/>
          <p:cNvSpPr>
            <a:spLocks noGrp="1"/>
          </p:cNvSpPr>
          <p:nvPr>
            <p:ph type="body" sz="quarter" idx="10"/>
          </p:nvPr>
        </p:nvSpPr>
        <p:spPr/>
        <p:txBody>
          <a:bodyPr/>
          <a:lstStyle/>
          <a:p>
            <a:endParaRPr lang="en-US" dirty="0" smtClean="0"/>
          </a:p>
        </p:txBody>
      </p:sp>
      <p:sp>
        <p:nvSpPr>
          <p:cNvPr id="9" name="Text Placeholder 8"/>
          <p:cNvSpPr>
            <a:spLocks noGrp="1"/>
          </p:cNvSpPr>
          <p:nvPr>
            <p:ph type="body" sz="quarter" idx="11"/>
          </p:nvPr>
        </p:nvSpPr>
        <p:spPr>
          <a:xfrm>
            <a:off x="685800" y="4263352"/>
            <a:ext cx="65" cy="246221"/>
          </a:xfrm>
        </p:spPr>
        <p:txBody>
          <a:bodyPr/>
          <a:lstStyle/>
          <a:p>
            <a:endParaRPr lang="en-US" dirty="0"/>
          </a:p>
        </p:txBody>
      </p:sp>
      <p:sp>
        <p:nvSpPr>
          <p:cNvPr id="3" name="Text Placeholder 2"/>
          <p:cNvSpPr>
            <a:spLocks noGrp="1"/>
          </p:cNvSpPr>
          <p:nvPr>
            <p:ph type="body" sz="quarter" idx="12"/>
          </p:nvPr>
        </p:nvSpPr>
        <p:spPr/>
        <p:txBody>
          <a:bodyPr/>
          <a:lstStyle/>
          <a:p>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519697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5443191"/>
              </p:ext>
            </p:extLst>
          </p:nvPr>
        </p:nvGraphicFramePr>
        <p:xfrm>
          <a:off x="1282460" y="1786626"/>
          <a:ext cx="6567578" cy="4710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Outcomes of </a:t>
            </a:r>
            <a:br>
              <a:rPr lang="en-US" dirty="0" smtClean="0"/>
            </a:br>
            <a:r>
              <a:rPr lang="en-US" dirty="0" smtClean="0"/>
              <a:t>Effective MTSS Implementation</a:t>
            </a:r>
            <a:endParaRPr lang="en-US" dirty="0"/>
          </a:p>
        </p:txBody>
      </p:sp>
      <p:sp>
        <p:nvSpPr>
          <p:cNvPr id="4" name="Slide Number Placeholder 3"/>
          <p:cNvSpPr>
            <a:spLocks noGrp="1"/>
          </p:cNvSpPr>
          <p:nvPr>
            <p:ph type="sldNum" sz="quarter" idx="12"/>
          </p:nvPr>
        </p:nvSpPr>
        <p:spPr>
          <a:xfrm>
            <a:off x="8759953" y="6525768"/>
            <a:ext cx="157094" cy="153888"/>
          </a:xfrm>
        </p:spPr>
        <p:txBody>
          <a:bodyPr/>
          <a:lstStyle/>
          <a:p>
            <a:fld id="{99A20822-4A49-4D36-86E3-300BA48D3F00}" type="slidenum">
              <a:rPr lang="en-US" smtClean="0"/>
              <a:t>10</a:t>
            </a:fld>
            <a:endParaRPr lang="en-US" dirty="0"/>
          </a:p>
        </p:txBody>
      </p:sp>
    </p:spTree>
    <p:extLst>
      <p:ext uri="{BB962C8B-B14F-4D97-AF65-F5344CB8AC3E}">
        <p14:creationId xmlns:p14="http://schemas.microsoft.com/office/powerpoint/2010/main" val="198312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MTSS Coach</a:t>
            </a:r>
            <a:endParaRPr lang="en-US" dirty="0"/>
          </a:p>
        </p:txBody>
      </p:sp>
      <p:sp>
        <p:nvSpPr>
          <p:cNvPr id="7" name="Content Placeholder 6"/>
          <p:cNvSpPr>
            <a:spLocks noGrp="1"/>
          </p:cNvSpPr>
          <p:nvPr>
            <p:ph idx="1"/>
          </p:nvPr>
        </p:nvSpPr>
        <p:spPr/>
        <p:txBody>
          <a:bodyPr/>
          <a:lstStyle/>
          <a:p>
            <a:endParaRPr lang="en-US" dirty="0"/>
          </a:p>
        </p:txBody>
      </p:sp>
      <p:sp>
        <p:nvSpPr>
          <p:cNvPr id="6" name="Flowchart: Alternate Process 5"/>
          <p:cNvSpPr/>
          <p:nvPr/>
        </p:nvSpPr>
        <p:spPr>
          <a:xfrm>
            <a:off x="274985" y="5486399"/>
            <a:ext cx="1368286"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Handout 1.1</a:t>
            </a:r>
            <a:endParaRPr lang="en-US" sz="2000" dirty="0">
              <a:solidFill>
                <a:schemeClr val="bg1"/>
              </a:solidFill>
            </a:endParaRPr>
          </a:p>
        </p:txBody>
      </p:sp>
      <p:sp>
        <p:nvSpPr>
          <p:cNvPr id="3" name="Slide Number Placeholder 2"/>
          <p:cNvSpPr>
            <a:spLocks noGrp="1"/>
          </p:cNvSpPr>
          <p:nvPr>
            <p:ph type="sldNum" sz="quarter" idx="12"/>
          </p:nvPr>
        </p:nvSpPr>
        <p:spPr/>
        <p:txBody>
          <a:bodyPr/>
          <a:lstStyle/>
          <a:p>
            <a:fld id="{99A20822-4A49-4D36-86E3-300BA48D3F00}" type="slidenum">
              <a:rPr lang="en-US" smtClean="0"/>
              <a:t>11</a:t>
            </a:fld>
            <a:endParaRPr lang="en-US" dirty="0"/>
          </a:p>
        </p:txBody>
      </p:sp>
    </p:spTree>
    <p:extLst>
      <p:ext uri="{BB962C8B-B14F-4D97-AF65-F5344CB8AC3E}">
        <p14:creationId xmlns:p14="http://schemas.microsoft.com/office/powerpoint/2010/main" val="425057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t>
            </a:r>
            <a:r>
              <a:rPr lang="en-US" dirty="0" smtClean="0"/>
              <a:t>Is </a:t>
            </a:r>
            <a:r>
              <a:rPr lang="en-US" dirty="0"/>
              <a:t>MTSS in Wyoming?</a:t>
            </a:r>
          </a:p>
        </p:txBody>
      </p:sp>
      <p:sp>
        <p:nvSpPr>
          <p:cNvPr id="3" name="Slide Number Placeholder 2"/>
          <p:cNvSpPr>
            <a:spLocks noGrp="1"/>
          </p:cNvSpPr>
          <p:nvPr>
            <p:ph type="sldNum" sz="quarter" idx="11"/>
          </p:nvPr>
        </p:nvSpPr>
        <p:spPr/>
        <p:txBody>
          <a:bodyPr/>
          <a:lstStyle/>
          <a:p>
            <a:fld id="{99A20822-4A49-4D36-86E3-300BA48D3F00}" type="slidenum">
              <a:rPr lang="en-US" smtClean="0"/>
              <a:pPr/>
              <a:t>12</a:t>
            </a:fld>
            <a:endParaRPr lang="en-US" dirty="0"/>
          </a:p>
        </p:txBody>
      </p:sp>
    </p:spTree>
    <p:extLst>
      <p:ext uri="{BB962C8B-B14F-4D97-AF65-F5344CB8AC3E}">
        <p14:creationId xmlns:p14="http://schemas.microsoft.com/office/powerpoint/2010/main" val="4288441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69"/>
          <a:stretch/>
        </p:blipFill>
        <p:spPr bwMode="auto">
          <a:xfrm>
            <a:off x="835573" y="453669"/>
            <a:ext cx="7272108" cy="532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99A20822-4A49-4D36-86E3-300BA48D3F00}" type="slidenum">
              <a:rPr lang="en-US" smtClean="0"/>
              <a:t>13</a:t>
            </a:fld>
            <a:endParaRPr lang="en-US" dirty="0"/>
          </a:p>
        </p:txBody>
      </p:sp>
    </p:spTree>
    <p:extLst>
      <p:ext uri="{BB962C8B-B14F-4D97-AF65-F5344CB8AC3E}">
        <p14:creationId xmlns:p14="http://schemas.microsoft.com/office/powerpoint/2010/main" val="3535979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t>Defining </a:t>
            </a:r>
            <a:r>
              <a:rPr lang="en-US" dirty="0" smtClean="0"/>
              <a:t>MTSS</a:t>
            </a:r>
          </a:p>
        </p:txBody>
      </p:sp>
      <p:sp>
        <p:nvSpPr>
          <p:cNvPr id="12290" name="Content Placeholder 2"/>
          <p:cNvSpPr>
            <a:spLocks noGrp="1"/>
          </p:cNvSpPr>
          <p:nvPr>
            <p:ph idx="1"/>
          </p:nvPr>
        </p:nvSpPr>
        <p:spPr/>
        <p:txBody>
          <a:bodyPr/>
          <a:lstStyle/>
          <a:p>
            <a:r>
              <a:rPr lang="en-US" sz="3200" dirty="0" smtClean="0"/>
              <a:t>MTSS integrates </a:t>
            </a:r>
            <a:r>
              <a:rPr lang="en-US" sz="3200" dirty="0"/>
              <a:t>assessment and intervention within a </a:t>
            </a:r>
            <a:r>
              <a:rPr lang="en-US" sz="3200" dirty="0" smtClean="0"/>
              <a:t>schoolwide</a:t>
            </a:r>
            <a:r>
              <a:rPr lang="en-US" sz="3200" dirty="0"/>
              <a:t>, </a:t>
            </a:r>
            <a:r>
              <a:rPr lang="en-US" sz="3200" dirty="0" smtClean="0"/>
              <a:t>multilevel </a:t>
            </a:r>
            <a:r>
              <a:rPr lang="en-US" sz="3200" i="1" dirty="0"/>
              <a:t>prevention system </a:t>
            </a:r>
            <a:r>
              <a:rPr lang="en-US" sz="3200" dirty="0"/>
              <a:t>to maximize student achievement and reduce behavior problems.</a:t>
            </a:r>
          </a:p>
          <a:p>
            <a:endParaRPr lang="en-US" sz="2200" dirty="0"/>
          </a:p>
        </p:txBody>
      </p:sp>
      <p:sp>
        <p:nvSpPr>
          <p:cNvPr id="2" name="TextBox 1"/>
          <p:cNvSpPr txBox="1"/>
          <p:nvPr/>
        </p:nvSpPr>
        <p:spPr>
          <a:xfrm>
            <a:off x="669851" y="5763577"/>
            <a:ext cx="5419624" cy="307777"/>
          </a:xfrm>
          <a:prstGeom prst="rect">
            <a:avLst/>
          </a:prstGeom>
          <a:noFill/>
        </p:spPr>
        <p:txBody>
          <a:bodyPr wrap="square" rtlCol="0">
            <a:spAutoFit/>
          </a:bodyPr>
          <a:lstStyle/>
          <a:p>
            <a:pPr algn="r"/>
            <a:r>
              <a:rPr lang="en-US" sz="1400" dirty="0" smtClean="0"/>
              <a:t>(Adapted from </a:t>
            </a:r>
            <a:r>
              <a:rPr lang="en-US" sz="1400" i="1" dirty="0" smtClean="0"/>
              <a:t>National Center on Response to Intervention, 2010</a:t>
            </a:r>
            <a:r>
              <a:rPr lang="en-US" sz="1400" dirty="0" smtClean="0"/>
              <a:t>)</a:t>
            </a:r>
            <a:endParaRPr lang="en-US" sz="1400" dirty="0"/>
          </a:p>
        </p:txBody>
      </p:sp>
      <p:sp>
        <p:nvSpPr>
          <p:cNvPr id="3" name="Slide Number Placeholder 2"/>
          <p:cNvSpPr>
            <a:spLocks noGrp="1"/>
          </p:cNvSpPr>
          <p:nvPr>
            <p:ph type="sldNum" sz="quarter" idx="12"/>
          </p:nvPr>
        </p:nvSpPr>
        <p:spPr/>
        <p:txBody>
          <a:bodyPr/>
          <a:lstStyle/>
          <a:p>
            <a:fld id="{99A20822-4A49-4D36-86E3-300BA48D3F00}" type="slidenum">
              <a:rPr lang="en-US" smtClean="0"/>
              <a:t>14</a:t>
            </a:fld>
            <a:endParaRPr lang="en-US" dirty="0"/>
          </a:p>
        </p:txBody>
      </p:sp>
    </p:spTree>
    <p:extLst>
      <p:ext uri="{BB962C8B-B14F-4D97-AF65-F5344CB8AC3E}">
        <p14:creationId xmlns:p14="http://schemas.microsoft.com/office/powerpoint/2010/main" val="1942496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4237" y="921700"/>
            <a:ext cx="6195526" cy="769441"/>
          </a:xfrm>
          <a:prstGeom prst="rect">
            <a:avLst/>
          </a:prstGeom>
          <a:solidFill>
            <a:srgbClr val="003462"/>
          </a:solidFill>
          <a:ln>
            <a:solidFill>
              <a:schemeClr val="tx1"/>
            </a:solidFill>
          </a:ln>
        </p:spPr>
        <p:txBody>
          <a:bodyPr wrap="square" rtlCol="0">
            <a:spAutoFit/>
          </a:bodyPr>
          <a:lstStyle/>
          <a:p>
            <a:pPr algn="ctr"/>
            <a:r>
              <a:rPr lang="en-US" sz="4400" dirty="0" smtClean="0">
                <a:solidFill>
                  <a:schemeClr val="bg1"/>
                </a:solidFill>
              </a:rPr>
              <a:t>MTSS</a:t>
            </a:r>
            <a:endParaRPr lang="en-US" sz="4400" dirty="0">
              <a:solidFill>
                <a:schemeClr val="bg1"/>
              </a:solidFill>
            </a:endParaRPr>
          </a:p>
        </p:txBody>
      </p:sp>
      <p:sp>
        <p:nvSpPr>
          <p:cNvPr id="6" name="TextBox 5"/>
          <p:cNvSpPr txBox="1"/>
          <p:nvPr/>
        </p:nvSpPr>
        <p:spPr>
          <a:xfrm>
            <a:off x="311343" y="3235210"/>
            <a:ext cx="2286000" cy="954107"/>
          </a:xfrm>
          <a:prstGeom prst="rect">
            <a:avLst/>
          </a:prstGeom>
          <a:solidFill>
            <a:srgbClr val="CCD6E0"/>
          </a:solidFill>
        </p:spPr>
        <p:txBody>
          <a:bodyPr wrap="square" rtlCol="0">
            <a:spAutoFit/>
          </a:bodyPr>
          <a:lstStyle/>
          <a:p>
            <a:pPr algn="ctr"/>
            <a:r>
              <a:rPr lang="en-US" sz="2800" dirty="0" smtClean="0"/>
              <a:t>Vision and Hearing</a:t>
            </a:r>
            <a:endParaRPr lang="en-US" sz="2800" dirty="0"/>
          </a:p>
        </p:txBody>
      </p:sp>
      <p:sp>
        <p:nvSpPr>
          <p:cNvPr id="7" name="TextBox 6"/>
          <p:cNvSpPr txBox="1"/>
          <p:nvPr/>
        </p:nvSpPr>
        <p:spPr>
          <a:xfrm>
            <a:off x="454239" y="5470288"/>
            <a:ext cx="2606202" cy="523220"/>
          </a:xfrm>
          <a:prstGeom prst="rect">
            <a:avLst/>
          </a:prstGeom>
          <a:solidFill>
            <a:srgbClr val="CCD6E0"/>
          </a:solidFill>
        </p:spPr>
        <p:txBody>
          <a:bodyPr wrap="square" rtlCol="0">
            <a:spAutoFit/>
          </a:bodyPr>
          <a:lstStyle/>
          <a:p>
            <a:pPr algn="ctr"/>
            <a:r>
              <a:rPr lang="en-US" sz="2800" dirty="0" smtClean="0"/>
              <a:t>Academics</a:t>
            </a:r>
            <a:endParaRPr lang="en-US" sz="2800" dirty="0"/>
          </a:p>
        </p:txBody>
      </p:sp>
      <p:sp>
        <p:nvSpPr>
          <p:cNvPr id="8" name="TextBox 7"/>
          <p:cNvSpPr txBox="1"/>
          <p:nvPr/>
        </p:nvSpPr>
        <p:spPr>
          <a:xfrm>
            <a:off x="5970359" y="5039401"/>
            <a:ext cx="2286000" cy="954107"/>
          </a:xfrm>
          <a:prstGeom prst="rect">
            <a:avLst/>
          </a:prstGeom>
          <a:solidFill>
            <a:srgbClr val="CCD6E0"/>
          </a:solidFill>
        </p:spPr>
        <p:txBody>
          <a:bodyPr wrap="square" rtlCol="0">
            <a:spAutoFit/>
          </a:bodyPr>
          <a:lstStyle/>
          <a:p>
            <a:pPr algn="ctr"/>
            <a:r>
              <a:rPr lang="en-US" sz="2800" dirty="0" smtClean="0"/>
              <a:t>Speech and Language</a:t>
            </a:r>
            <a:endParaRPr lang="en-US" sz="2800" dirty="0"/>
          </a:p>
        </p:txBody>
      </p:sp>
      <p:cxnSp>
        <p:nvCxnSpPr>
          <p:cNvPr id="9" name="Straight Connector 8"/>
          <p:cNvCxnSpPr>
            <a:stCxn id="4" idx="2"/>
            <a:endCxn id="6" idx="0"/>
          </p:cNvCxnSpPr>
          <p:nvPr/>
        </p:nvCxnSpPr>
        <p:spPr>
          <a:xfrm flipH="1">
            <a:off x="1454343" y="1691141"/>
            <a:ext cx="3117657" cy="1544069"/>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2"/>
            <a:endCxn id="7" idx="0"/>
          </p:cNvCxnSpPr>
          <p:nvPr/>
        </p:nvCxnSpPr>
        <p:spPr>
          <a:xfrm flipH="1">
            <a:off x="1757340" y="1691141"/>
            <a:ext cx="2814660" cy="3779147"/>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2"/>
            <a:endCxn id="15" idx="0"/>
          </p:cNvCxnSpPr>
          <p:nvPr/>
        </p:nvCxnSpPr>
        <p:spPr>
          <a:xfrm>
            <a:off x="4572000" y="1691141"/>
            <a:ext cx="225639" cy="2003142"/>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2"/>
            <a:endCxn id="13" idx="0"/>
          </p:cNvCxnSpPr>
          <p:nvPr/>
        </p:nvCxnSpPr>
        <p:spPr>
          <a:xfrm>
            <a:off x="4572000" y="1691141"/>
            <a:ext cx="3112081" cy="1196023"/>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2"/>
            <a:endCxn id="8" idx="0"/>
          </p:cNvCxnSpPr>
          <p:nvPr/>
        </p:nvCxnSpPr>
        <p:spPr>
          <a:xfrm>
            <a:off x="4572000" y="1691141"/>
            <a:ext cx="2541359" cy="334826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0129" y="4565549"/>
            <a:ext cx="2926080" cy="523220"/>
          </a:xfrm>
          <a:prstGeom prst="rect">
            <a:avLst/>
          </a:prstGeom>
          <a:solidFill>
            <a:srgbClr val="CCD6E0"/>
          </a:solidFill>
        </p:spPr>
        <p:txBody>
          <a:bodyPr wrap="square" rtlCol="0">
            <a:spAutoFit/>
          </a:bodyPr>
          <a:lstStyle/>
          <a:p>
            <a:pPr algn="ctr"/>
            <a:r>
              <a:rPr lang="en-US" sz="2800" dirty="0"/>
              <a:t>Social-Emotional</a:t>
            </a:r>
          </a:p>
        </p:txBody>
      </p:sp>
      <p:cxnSp>
        <p:nvCxnSpPr>
          <p:cNvPr id="21" name="Straight Connector 20"/>
          <p:cNvCxnSpPr>
            <a:stCxn id="4" idx="2"/>
            <a:endCxn id="19" idx="0"/>
          </p:cNvCxnSpPr>
          <p:nvPr/>
        </p:nvCxnSpPr>
        <p:spPr>
          <a:xfrm flipH="1">
            <a:off x="4203169" y="1691141"/>
            <a:ext cx="368831" cy="2874408"/>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8995096" y="6601968"/>
            <a:ext cx="157094" cy="153888"/>
          </a:xfrm>
        </p:spPr>
        <p:txBody>
          <a:bodyPr/>
          <a:lstStyle/>
          <a:p>
            <a:fld id="{99A20822-4A49-4D36-86E3-300BA48D3F00}" type="slidenum">
              <a:rPr lang="en-US" smtClean="0"/>
              <a:t>15</a:t>
            </a:fld>
            <a:endParaRPr lang="en-US" dirty="0"/>
          </a:p>
        </p:txBody>
      </p:sp>
      <p:sp>
        <p:nvSpPr>
          <p:cNvPr id="13" name="TextBox 12"/>
          <p:cNvSpPr txBox="1"/>
          <p:nvPr/>
        </p:nvSpPr>
        <p:spPr>
          <a:xfrm>
            <a:off x="6541081" y="2887164"/>
            <a:ext cx="2286000" cy="1828800"/>
          </a:xfrm>
          <a:prstGeom prst="rect">
            <a:avLst/>
          </a:prstGeom>
          <a:solidFill>
            <a:srgbClr val="CCD6E0"/>
          </a:solidFill>
        </p:spPr>
        <p:txBody>
          <a:bodyPr wrap="square" rtlCol="0">
            <a:spAutoFit/>
          </a:bodyPr>
          <a:lstStyle/>
          <a:p>
            <a:pPr algn="ctr"/>
            <a:r>
              <a:rPr lang="en-US" sz="2800" dirty="0" smtClean="0"/>
              <a:t>Health (e.g., Weight, Height, Scoliosis)</a:t>
            </a:r>
            <a:endParaRPr lang="en-US" sz="2800" dirty="0"/>
          </a:p>
        </p:txBody>
      </p:sp>
      <p:sp>
        <p:nvSpPr>
          <p:cNvPr id="15" name="TextBox 14"/>
          <p:cNvSpPr txBox="1"/>
          <p:nvPr/>
        </p:nvSpPr>
        <p:spPr>
          <a:xfrm>
            <a:off x="3334599" y="3694283"/>
            <a:ext cx="2926080" cy="523220"/>
          </a:xfrm>
          <a:prstGeom prst="rect">
            <a:avLst/>
          </a:prstGeom>
          <a:solidFill>
            <a:srgbClr val="CCD6E0"/>
          </a:solidFill>
        </p:spPr>
        <p:txBody>
          <a:bodyPr wrap="square" rtlCol="0">
            <a:spAutoFit/>
          </a:bodyPr>
          <a:lstStyle/>
          <a:p>
            <a:pPr algn="ctr"/>
            <a:r>
              <a:rPr lang="en-US" sz="2800" dirty="0" smtClean="0"/>
              <a:t>Behavior (PBIS)</a:t>
            </a:r>
            <a:endParaRPr lang="en-US" sz="2800" dirty="0"/>
          </a:p>
        </p:txBody>
      </p:sp>
    </p:spTree>
    <p:extLst>
      <p:ext uri="{BB962C8B-B14F-4D97-AF65-F5344CB8AC3E}">
        <p14:creationId xmlns:p14="http://schemas.microsoft.com/office/powerpoint/2010/main" val="227142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9"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MTSS </a:t>
            </a:r>
            <a:endParaRPr lang="en-US" dirty="0"/>
          </a:p>
        </p:txBody>
      </p:sp>
      <p:sp>
        <p:nvSpPr>
          <p:cNvPr id="3" name="Content Placeholder 2"/>
          <p:cNvSpPr>
            <a:spLocks noGrp="1"/>
          </p:cNvSpPr>
          <p:nvPr>
            <p:ph idx="1"/>
          </p:nvPr>
        </p:nvSpPr>
        <p:spPr>
          <a:xfrm>
            <a:off x="685800" y="1716023"/>
            <a:ext cx="8310154" cy="4460940"/>
          </a:xfrm>
        </p:spPr>
        <p:txBody>
          <a:bodyPr>
            <a:normAutofit/>
          </a:bodyPr>
          <a:lstStyle/>
          <a:p>
            <a:r>
              <a:rPr lang="en-US" sz="2800" dirty="0" smtClean="0"/>
              <a:t>With an MTSS prevention framework, schools</a:t>
            </a:r>
          </a:p>
          <a:p>
            <a:pPr lvl="1"/>
            <a:r>
              <a:rPr lang="en-US" sz="2000" dirty="0" smtClean="0"/>
              <a:t>Identify </a:t>
            </a:r>
            <a:r>
              <a:rPr lang="en-US" sz="2000" dirty="0"/>
              <a:t>students at risk for poor learning </a:t>
            </a:r>
            <a:r>
              <a:rPr lang="en-US" sz="2000" dirty="0" smtClean="0"/>
              <a:t>outcomes</a:t>
            </a:r>
          </a:p>
          <a:p>
            <a:pPr lvl="1"/>
            <a:r>
              <a:rPr lang="en-US" sz="2000" dirty="0" smtClean="0"/>
              <a:t>Monitor </a:t>
            </a:r>
            <a:r>
              <a:rPr lang="en-US" sz="2000" dirty="0"/>
              <a:t>student </a:t>
            </a:r>
            <a:r>
              <a:rPr lang="en-US" sz="2000" dirty="0" smtClean="0"/>
              <a:t>progress</a:t>
            </a:r>
          </a:p>
          <a:p>
            <a:pPr lvl="1"/>
            <a:r>
              <a:rPr lang="en-US" sz="2000" dirty="0" smtClean="0"/>
              <a:t>Provide </a:t>
            </a:r>
            <a:r>
              <a:rPr lang="en-US" sz="2000" dirty="0"/>
              <a:t>evidence-based </a:t>
            </a:r>
            <a:r>
              <a:rPr lang="en-US" sz="2000" dirty="0" smtClean="0"/>
              <a:t>interventions</a:t>
            </a:r>
          </a:p>
          <a:p>
            <a:pPr lvl="1"/>
            <a:r>
              <a:rPr lang="en-US" sz="2000" dirty="0" smtClean="0"/>
              <a:t>Adjust </a:t>
            </a:r>
            <a:r>
              <a:rPr lang="en-US" sz="2000" dirty="0"/>
              <a:t>the intensity and nature of those interventions </a:t>
            </a:r>
            <a:r>
              <a:rPr lang="en-US" sz="2000" dirty="0" smtClean="0"/>
              <a:t>on the basis of </a:t>
            </a:r>
            <a:r>
              <a:rPr lang="en-US" sz="2000" dirty="0"/>
              <a:t>a student’s </a:t>
            </a:r>
            <a:r>
              <a:rPr lang="en-US" sz="2000" dirty="0" smtClean="0"/>
              <a:t>responsiveness</a:t>
            </a:r>
          </a:p>
          <a:p>
            <a:pPr lvl="1"/>
            <a:r>
              <a:rPr lang="en-US" sz="2000" i="1" dirty="0" smtClean="0"/>
              <a:t>May</a:t>
            </a:r>
            <a:r>
              <a:rPr lang="en-US" sz="2000" dirty="0" smtClean="0"/>
              <a:t> use it </a:t>
            </a:r>
            <a:r>
              <a:rPr lang="en-US" sz="2000" dirty="0"/>
              <a:t>as part of the determination process for identifying students with specific learning </a:t>
            </a:r>
            <a:r>
              <a:rPr lang="en-US" sz="2000" dirty="0" smtClean="0"/>
              <a:t>disabilities</a:t>
            </a:r>
            <a:endParaRPr lang="en-US" sz="2000" strike="sngStrike"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ext Placeholder 8"/>
          <p:cNvSpPr txBox="1">
            <a:spLocks/>
          </p:cNvSpPr>
          <p:nvPr/>
        </p:nvSpPr>
        <p:spPr>
          <a:xfrm>
            <a:off x="457199" y="5980222"/>
            <a:ext cx="5140842" cy="4572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r">
              <a:spcBef>
                <a:spcPct val="50000"/>
              </a:spcBef>
              <a:buNone/>
            </a:pPr>
            <a:r>
              <a:rPr lang="en-US" sz="1400" dirty="0" smtClean="0">
                <a:solidFill>
                  <a:schemeClr val="tx1"/>
                </a:solidFill>
              </a:rPr>
              <a:t>(Source: </a:t>
            </a:r>
            <a:r>
              <a:rPr lang="en-US" sz="1400" i="1" dirty="0" smtClean="0">
                <a:solidFill>
                  <a:schemeClr val="tx1"/>
                </a:solidFill>
              </a:rPr>
              <a:t>National Center on Response to Intervention, 2010</a:t>
            </a:r>
            <a:r>
              <a:rPr lang="en-US" sz="1400" dirty="0" smtClean="0">
                <a:solidFill>
                  <a:schemeClr val="tx1"/>
                </a:solidFill>
              </a:rPr>
              <a:t>)</a:t>
            </a:r>
            <a:endParaRPr lang="en-US" sz="1400" dirty="0">
              <a:solidFill>
                <a:schemeClr val="tx1"/>
              </a:solidFill>
            </a:endParaRPr>
          </a:p>
        </p:txBody>
      </p:sp>
      <p:sp>
        <p:nvSpPr>
          <p:cNvPr id="5" name="Slide Number Placeholder 4"/>
          <p:cNvSpPr>
            <a:spLocks noGrp="1"/>
          </p:cNvSpPr>
          <p:nvPr>
            <p:ph type="sldNum" sz="quarter" idx="12"/>
          </p:nvPr>
        </p:nvSpPr>
        <p:spPr/>
        <p:txBody>
          <a:bodyPr/>
          <a:lstStyle/>
          <a:p>
            <a:fld id="{99A20822-4A49-4D36-86E3-300BA48D3F00}" type="slidenum">
              <a:rPr lang="en-US" smtClean="0"/>
              <a:t>16</a:t>
            </a:fld>
            <a:endParaRPr lang="en-US" dirty="0"/>
          </a:p>
        </p:txBody>
      </p:sp>
    </p:spTree>
    <p:extLst>
      <p:ext uri="{BB962C8B-B14F-4D97-AF65-F5344CB8AC3E}">
        <p14:creationId xmlns:p14="http://schemas.microsoft.com/office/powerpoint/2010/main" val="3920871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Components </a:t>
            </a:r>
            <a:br>
              <a:rPr lang="en-US" dirty="0" smtClean="0"/>
            </a:br>
            <a:r>
              <a:rPr lang="en-US" dirty="0" smtClean="0"/>
              <a:t>of Wyoming MTSS</a:t>
            </a:r>
            <a:endParaRPr lang="en-US" dirty="0"/>
          </a:p>
        </p:txBody>
      </p:sp>
      <p:pic>
        <p:nvPicPr>
          <p:cNvPr id="1026" name="Picture 2" descr="MTSS Components"/>
          <p:cNvPicPr>
            <a:picLocks noChangeAspect="1" noChangeArrowheads="1"/>
          </p:cNvPicPr>
          <p:nvPr/>
        </p:nvPicPr>
        <p:blipFill rotWithShape="1">
          <a:blip r:embed="rId3">
            <a:extLst>
              <a:ext uri="{28A0092B-C50C-407E-A947-70E740481C1C}">
                <a14:useLocalDpi xmlns:a14="http://schemas.microsoft.com/office/drawing/2010/main" val="0"/>
              </a:ext>
            </a:extLst>
          </a:blip>
          <a:srcRect l="16154" t="8103" r="18315" b="6291"/>
          <a:stretch/>
        </p:blipFill>
        <p:spPr bwMode="auto">
          <a:xfrm>
            <a:off x="2254519" y="1751308"/>
            <a:ext cx="4463512" cy="41380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99A20822-4A49-4D36-86E3-300BA48D3F00}" type="slidenum">
              <a:rPr lang="en-US" smtClean="0"/>
              <a:t>17</a:t>
            </a:fld>
            <a:endParaRPr lang="en-US" dirty="0"/>
          </a:p>
        </p:txBody>
      </p:sp>
    </p:spTree>
    <p:extLst>
      <p:ext uri="{BB962C8B-B14F-4D97-AF65-F5344CB8AC3E}">
        <p14:creationId xmlns:p14="http://schemas.microsoft.com/office/powerpoint/2010/main" val="379057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Multilevel </a:t>
            </a:r>
            <a:r>
              <a:rPr lang="en-US" dirty="0"/>
              <a:t>Prevention System</a:t>
            </a:r>
          </a:p>
        </p:txBody>
      </p:sp>
      <p:graphicFrame>
        <p:nvGraphicFramePr>
          <p:cNvPr id="4" name="Diagram 3"/>
          <p:cNvGraphicFramePr/>
          <p:nvPr>
            <p:extLst/>
          </p:nvPr>
        </p:nvGraphicFramePr>
        <p:xfrm>
          <a:off x="1938733" y="184095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p:cNvSpPr/>
          <p:nvPr/>
        </p:nvSpPr>
        <p:spPr>
          <a:xfrm>
            <a:off x="4779174" y="1926809"/>
            <a:ext cx="381000" cy="3978142"/>
          </a:xfrm>
          <a:prstGeom prst="triangle">
            <a:avLst/>
          </a:prstGeom>
          <a:solidFill>
            <a:schemeClr val="tx2">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Box 7"/>
          <p:cNvSpPr txBox="1">
            <a:spLocks noChangeArrowheads="1"/>
          </p:cNvSpPr>
          <p:nvPr/>
        </p:nvSpPr>
        <p:spPr bwMode="auto">
          <a:xfrm>
            <a:off x="732341" y="1926809"/>
            <a:ext cx="2286000" cy="1477328"/>
          </a:xfrm>
          <a:prstGeom prst="rect">
            <a:avLst/>
          </a:prstGeom>
          <a:noFill/>
          <a:ln w="9525">
            <a:solidFill>
              <a:srgbClr val="000000"/>
            </a:solidFill>
            <a:miter lim="800000"/>
            <a:headEnd/>
            <a:tailEnd/>
          </a:ln>
        </p:spPr>
        <p:txBody>
          <a:bodyPr>
            <a:spAutoFit/>
          </a:bodyPr>
          <a:lstStyle/>
          <a:p>
            <a:pPr algn="ctr"/>
            <a:r>
              <a:rPr lang="en-US" sz="1800" b="1" dirty="0" smtClean="0">
                <a:solidFill>
                  <a:srgbClr val="000000"/>
                </a:solidFill>
                <a:latin typeface="+mn-lt"/>
              </a:rPr>
              <a:t>Students With Disabilities </a:t>
            </a:r>
            <a:endParaRPr lang="en-US" sz="1800" dirty="0" smtClean="0">
              <a:solidFill>
                <a:srgbClr val="000000"/>
              </a:solidFill>
              <a:latin typeface="+mn-lt"/>
            </a:endParaRPr>
          </a:p>
          <a:p>
            <a:pPr algn="ctr"/>
            <a:r>
              <a:rPr lang="en-US" sz="1800" dirty="0" smtClean="0">
                <a:solidFill>
                  <a:srgbClr val="000000"/>
                </a:solidFill>
              </a:rPr>
              <a:t>Receive services </a:t>
            </a:r>
            <a:br>
              <a:rPr lang="en-US" sz="1800" dirty="0" smtClean="0">
                <a:solidFill>
                  <a:srgbClr val="000000"/>
                </a:solidFill>
              </a:rPr>
            </a:br>
            <a:r>
              <a:rPr lang="en-US" sz="1800" dirty="0" smtClean="0">
                <a:solidFill>
                  <a:srgbClr val="000000"/>
                </a:solidFill>
              </a:rPr>
              <a:t>at all levels, depending on need</a:t>
            </a:r>
            <a:endParaRPr lang="en-US" sz="1800" dirty="0">
              <a:solidFill>
                <a:srgbClr val="000000"/>
              </a:solidFill>
              <a:latin typeface="+mn-lt"/>
            </a:endParaRPr>
          </a:p>
        </p:txBody>
      </p:sp>
      <p:sp>
        <p:nvSpPr>
          <p:cNvPr id="8" name="Text Box 7"/>
          <p:cNvSpPr txBox="1">
            <a:spLocks noChangeArrowheads="1"/>
          </p:cNvSpPr>
          <p:nvPr/>
        </p:nvSpPr>
        <p:spPr bwMode="auto">
          <a:xfrm>
            <a:off x="327918" y="4650246"/>
            <a:ext cx="2286000" cy="923330"/>
          </a:xfrm>
          <a:prstGeom prst="rect">
            <a:avLst/>
          </a:prstGeom>
          <a:solidFill>
            <a:schemeClr val="bg1"/>
          </a:solidFill>
          <a:ln w="9525">
            <a:solidFill>
              <a:srgbClr val="000000"/>
            </a:solidFill>
            <a:miter lim="800000"/>
            <a:headEnd/>
            <a:tailEnd/>
          </a:ln>
        </p:spPr>
        <p:txBody>
          <a:bodyPr wrap="square">
            <a:spAutoFit/>
          </a:bodyPr>
          <a:lstStyle/>
          <a:p>
            <a:pPr algn="ctr"/>
            <a:r>
              <a:rPr lang="en-US" sz="1800" b="1" dirty="0" smtClean="0">
                <a:solidFill>
                  <a:srgbClr val="000000"/>
                </a:solidFill>
                <a:latin typeface="+mn-lt"/>
              </a:rPr>
              <a:t>Tier 1: Universal Level </a:t>
            </a:r>
            <a:br>
              <a:rPr lang="en-US" sz="1800" b="1" dirty="0" smtClean="0">
                <a:solidFill>
                  <a:srgbClr val="000000"/>
                </a:solidFill>
                <a:latin typeface="+mn-lt"/>
              </a:rPr>
            </a:br>
            <a:r>
              <a:rPr lang="en-US" sz="1800" b="1" dirty="0" smtClean="0">
                <a:solidFill>
                  <a:srgbClr val="000000"/>
                </a:solidFill>
                <a:latin typeface="+mn-lt"/>
              </a:rPr>
              <a:t>of Prevention</a:t>
            </a:r>
            <a:endParaRPr lang="en-US" sz="1800" b="1" dirty="0">
              <a:solidFill>
                <a:srgbClr val="000000"/>
              </a:solidFill>
              <a:latin typeface="+mn-lt"/>
            </a:endParaRPr>
          </a:p>
        </p:txBody>
      </p:sp>
      <p:sp>
        <p:nvSpPr>
          <p:cNvPr id="9" name="Text Box 11"/>
          <p:cNvSpPr txBox="1">
            <a:spLocks noChangeArrowheads="1"/>
          </p:cNvSpPr>
          <p:nvPr/>
        </p:nvSpPr>
        <p:spPr bwMode="auto">
          <a:xfrm>
            <a:off x="5619221" y="1922260"/>
            <a:ext cx="2377440" cy="923330"/>
          </a:xfrm>
          <a:prstGeom prst="rect">
            <a:avLst/>
          </a:prstGeom>
          <a:solidFill>
            <a:schemeClr val="bg1"/>
          </a:solidFill>
          <a:ln w="9525">
            <a:solidFill>
              <a:srgbClr val="000000"/>
            </a:solidFill>
            <a:miter lim="800000"/>
            <a:headEnd/>
            <a:tailEnd/>
          </a:ln>
        </p:spPr>
        <p:txBody>
          <a:bodyPr wrap="square" lIns="45720" rIns="45720">
            <a:spAutoFit/>
          </a:bodyPr>
          <a:lstStyle/>
          <a:p>
            <a:pPr algn="ctr"/>
            <a:r>
              <a:rPr lang="en-US" sz="1800" b="1" dirty="0" smtClean="0">
                <a:solidFill>
                  <a:srgbClr val="000000"/>
                </a:solidFill>
                <a:latin typeface="+mn-lt"/>
              </a:rPr>
              <a:t>Tier 3: Intensive Level </a:t>
            </a:r>
            <a:br>
              <a:rPr lang="en-US" sz="1800" b="1" dirty="0" smtClean="0">
                <a:solidFill>
                  <a:srgbClr val="000000"/>
                </a:solidFill>
                <a:latin typeface="+mn-lt"/>
              </a:rPr>
            </a:br>
            <a:r>
              <a:rPr lang="en-US" sz="1800" b="1" dirty="0" smtClean="0">
                <a:solidFill>
                  <a:srgbClr val="000000"/>
                </a:solidFill>
                <a:latin typeface="+mn-lt"/>
              </a:rPr>
              <a:t>of Prevention</a:t>
            </a:r>
            <a:endParaRPr lang="en-US" sz="1800" b="1" dirty="0">
              <a:solidFill>
                <a:srgbClr val="000000"/>
              </a:solidFill>
              <a:latin typeface="+mn-lt"/>
            </a:endParaRPr>
          </a:p>
        </p:txBody>
      </p:sp>
      <p:sp>
        <p:nvSpPr>
          <p:cNvPr id="10" name="Text Box 10"/>
          <p:cNvSpPr txBox="1">
            <a:spLocks noChangeArrowheads="1"/>
          </p:cNvSpPr>
          <p:nvPr/>
        </p:nvSpPr>
        <p:spPr bwMode="auto">
          <a:xfrm>
            <a:off x="6202522" y="3399418"/>
            <a:ext cx="2286000" cy="923330"/>
          </a:xfrm>
          <a:prstGeom prst="rect">
            <a:avLst/>
          </a:prstGeom>
          <a:solidFill>
            <a:schemeClr val="bg1"/>
          </a:solidFill>
          <a:ln w="9525">
            <a:solidFill>
              <a:srgbClr val="000000"/>
            </a:solidFill>
            <a:miter lim="800000"/>
            <a:headEnd/>
            <a:tailEnd/>
          </a:ln>
        </p:spPr>
        <p:txBody>
          <a:bodyPr wrap="square">
            <a:spAutoFit/>
          </a:bodyPr>
          <a:lstStyle/>
          <a:p>
            <a:pPr algn="ctr"/>
            <a:r>
              <a:rPr lang="en-US" sz="1800" b="1" dirty="0" smtClean="0">
                <a:solidFill>
                  <a:srgbClr val="000000"/>
                </a:solidFill>
                <a:latin typeface="+mn-lt"/>
              </a:rPr>
              <a:t>Tier 2: Targeted Level </a:t>
            </a:r>
            <a:br>
              <a:rPr lang="en-US" sz="1800" b="1" dirty="0" smtClean="0">
                <a:solidFill>
                  <a:srgbClr val="000000"/>
                </a:solidFill>
                <a:latin typeface="+mn-lt"/>
              </a:rPr>
            </a:br>
            <a:r>
              <a:rPr lang="en-US" sz="1800" b="1" dirty="0" smtClean="0">
                <a:solidFill>
                  <a:srgbClr val="000000"/>
                </a:solidFill>
                <a:latin typeface="+mn-lt"/>
              </a:rPr>
              <a:t>of Prevention</a:t>
            </a:r>
          </a:p>
        </p:txBody>
      </p:sp>
      <p:cxnSp>
        <p:nvCxnSpPr>
          <p:cNvPr id="13" name="Straight Arrow Connector 12"/>
          <p:cNvCxnSpPr/>
          <p:nvPr/>
        </p:nvCxnSpPr>
        <p:spPr>
          <a:xfrm>
            <a:off x="3037569" y="2665473"/>
            <a:ext cx="1836855" cy="91937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111491" y="1815653"/>
            <a:ext cx="1667683" cy="584775"/>
          </a:xfrm>
          <a:prstGeom prst="rect">
            <a:avLst/>
          </a:prstGeom>
        </p:spPr>
        <p:txBody>
          <a:bodyPr wrap="square">
            <a:spAutoFit/>
          </a:bodyPr>
          <a:lstStyle/>
          <a:p>
            <a:pPr algn="ctr"/>
            <a:r>
              <a:rPr lang="en-US" sz="1600" b="1" dirty="0" smtClean="0"/>
              <a:t>3% to 5% of students</a:t>
            </a:r>
            <a:endParaRPr lang="en-US" sz="1600" dirty="0"/>
          </a:p>
        </p:txBody>
      </p:sp>
      <p:cxnSp>
        <p:nvCxnSpPr>
          <p:cNvPr id="11" name="Straight Arrow Connector 10"/>
          <p:cNvCxnSpPr/>
          <p:nvPr/>
        </p:nvCxnSpPr>
        <p:spPr>
          <a:xfrm>
            <a:off x="4476206" y="2264229"/>
            <a:ext cx="302968" cy="242003"/>
          </a:xfrm>
          <a:prstGeom prst="straightConnector1">
            <a:avLst/>
          </a:prstGeom>
          <a:ln w="15875">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21946" y="4877393"/>
            <a:ext cx="1675695" cy="584775"/>
          </a:xfrm>
          <a:prstGeom prst="rect">
            <a:avLst/>
          </a:prstGeom>
        </p:spPr>
        <p:txBody>
          <a:bodyPr wrap="square">
            <a:spAutoFit/>
          </a:bodyPr>
          <a:lstStyle/>
          <a:p>
            <a:pPr algn="ctr"/>
            <a:r>
              <a:rPr lang="en-US" sz="1600" b="1" dirty="0" smtClean="0"/>
              <a:t>80% of students</a:t>
            </a:r>
            <a:endParaRPr lang="en-US" sz="1600" dirty="0"/>
          </a:p>
        </p:txBody>
      </p:sp>
      <p:cxnSp>
        <p:nvCxnSpPr>
          <p:cNvPr id="14" name="Straight Arrow Connector 13"/>
          <p:cNvCxnSpPr/>
          <p:nvPr/>
        </p:nvCxnSpPr>
        <p:spPr>
          <a:xfrm flipH="1">
            <a:off x="7141029" y="5169780"/>
            <a:ext cx="592182"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37682" y="3574807"/>
            <a:ext cx="1758816" cy="338554"/>
          </a:xfrm>
          <a:prstGeom prst="rect">
            <a:avLst/>
          </a:prstGeom>
        </p:spPr>
        <p:txBody>
          <a:bodyPr wrap="none">
            <a:spAutoFit/>
          </a:bodyPr>
          <a:lstStyle/>
          <a:p>
            <a:pPr algn="ctr"/>
            <a:r>
              <a:rPr lang="en-US" sz="1600" b="1" dirty="0" smtClean="0"/>
              <a:t>15% of students</a:t>
            </a:r>
            <a:endParaRPr lang="en-US" sz="1600" dirty="0"/>
          </a:p>
        </p:txBody>
      </p:sp>
      <p:cxnSp>
        <p:nvCxnSpPr>
          <p:cNvPr id="18" name="Straight Arrow Connector 17"/>
          <p:cNvCxnSpPr/>
          <p:nvPr/>
        </p:nvCxnSpPr>
        <p:spPr>
          <a:xfrm>
            <a:off x="3279660" y="3744084"/>
            <a:ext cx="67633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9A20822-4A49-4D36-86E3-300BA48D3F00}" type="slidenum">
              <a:rPr lang="en-US" smtClean="0"/>
              <a:t>18</a:t>
            </a:fld>
            <a:endParaRPr lang="en-US" dirty="0"/>
          </a:p>
        </p:txBody>
      </p:sp>
    </p:spTree>
    <p:extLst>
      <p:ext uri="{BB962C8B-B14F-4D97-AF65-F5344CB8AC3E}">
        <p14:creationId xmlns:p14="http://schemas.microsoft.com/office/powerpoint/2010/main" val="248821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 grpId="0"/>
      <p:bldP spid="12"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Levels and Tiers</a:t>
            </a:r>
            <a:endParaRPr lang="en-US" dirty="0"/>
          </a:p>
        </p:txBody>
      </p:sp>
      <p:graphicFrame>
        <p:nvGraphicFramePr>
          <p:cNvPr id="4"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noGrp="1"/>
          </p:cNvGraphicFramePr>
          <p:nvPr>
            <p:ph idx="1"/>
            <p:extLst>
              <p:ext uri="{D42A27DB-BD31-4B8C-83A1-F6EECF244321}">
                <p14:modId xmlns:p14="http://schemas.microsoft.com/office/powerpoint/2010/main" val="4266213152"/>
              </p:ext>
            </p:extLst>
          </p:nvPr>
        </p:nvGraphicFramePr>
        <p:xfrm>
          <a:off x="685800" y="1828800"/>
          <a:ext cx="8229631" cy="4045066"/>
        </p:xfrm>
        <a:graphic>
          <a:graphicData uri="http://schemas.openxmlformats.org/drawingml/2006/table">
            <a:tbl>
              <a:tblPr firstRow="1" bandRow="1">
                <a:tableStyleId>{5C22544A-7EE6-4342-B048-85BDC9FD1C3A}</a:tableStyleId>
              </a:tblPr>
              <a:tblGrid>
                <a:gridCol w="1735183"/>
                <a:gridCol w="2164816"/>
                <a:gridCol w="2164816"/>
                <a:gridCol w="2164816"/>
              </a:tblGrid>
              <a:tr h="432640">
                <a:tc>
                  <a:txBody>
                    <a:bodyPr/>
                    <a:lstStyle/>
                    <a:p>
                      <a:endParaRPr lang="en-US" sz="2000" dirty="0"/>
                    </a:p>
                  </a:txBody>
                  <a:tcPr marL="91812" marR="91812">
                    <a:solidFill>
                      <a:srgbClr val="6986A3"/>
                    </a:solidFill>
                  </a:tcPr>
                </a:tc>
                <a:tc>
                  <a:txBody>
                    <a:bodyPr/>
                    <a:lstStyle/>
                    <a:p>
                      <a:r>
                        <a:rPr lang="en-US" sz="2000" dirty="0" smtClean="0"/>
                        <a:t>Tier I</a:t>
                      </a:r>
                      <a:endParaRPr lang="en-US" sz="2000" dirty="0"/>
                    </a:p>
                  </a:txBody>
                  <a:tcPr marL="91812" marR="91812">
                    <a:solidFill>
                      <a:srgbClr val="6986A3"/>
                    </a:solidFill>
                  </a:tcPr>
                </a:tc>
                <a:tc>
                  <a:txBody>
                    <a:bodyPr/>
                    <a:lstStyle/>
                    <a:p>
                      <a:r>
                        <a:rPr lang="en-US" sz="2000" dirty="0" smtClean="0"/>
                        <a:t>Tier II</a:t>
                      </a:r>
                      <a:endParaRPr lang="en-US" sz="2000" dirty="0"/>
                    </a:p>
                  </a:txBody>
                  <a:tcPr marL="91812" marR="91812">
                    <a:solidFill>
                      <a:srgbClr val="6986A3"/>
                    </a:solidFill>
                  </a:tcPr>
                </a:tc>
                <a:tc>
                  <a:txBody>
                    <a:bodyPr/>
                    <a:lstStyle/>
                    <a:p>
                      <a:r>
                        <a:rPr lang="en-US" sz="2000" dirty="0" smtClean="0"/>
                        <a:t>Tier III</a:t>
                      </a:r>
                      <a:endParaRPr lang="en-US" sz="2000" dirty="0"/>
                    </a:p>
                  </a:txBody>
                  <a:tcPr marL="91812" marR="91812">
                    <a:solidFill>
                      <a:srgbClr val="6986A3"/>
                    </a:solidFill>
                  </a:tcPr>
                </a:tc>
              </a:tr>
              <a:tr h="853170">
                <a:tc>
                  <a:txBody>
                    <a:bodyPr/>
                    <a:lstStyle/>
                    <a:p>
                      <a:r>
                        <a:rPr lang="en-US" sz="1800" b="1" dirty="0" smtClean="0">
                          <a:solidFill>
                            <a:schemeClr val="bg1"/>
                          </a:solidFill>
                        </a:rPr>
                        <a:t>Instruction or</a:t>
                      </a:r>
                    </a:p>
                    <a:p>
                      <a:r>
                        <a:rPr lang="en-US" sz="1800" b="1" dirty="0" smtClean="0">
                          <a:solidFill>
                            <a:schemeClr val="bg1"/>
                          </a:solidFill>
                        </a:rPr>
                        <a:t>Intervention</a:t>
                      </a:r>
                      <a:r>
                        <a:rPr lang="en-US" sz="1800" b="1" baseline="0" dirty="0" smtClean="0">
                          <a:solidFill>
                            <a:schemeClr val="bg1"/>
                          </a:solidFill>
                        </a:rPr>
                        <a:t> Approach</a:t>
                      </a:r>
                      <a:endParaRPr lang="en-US" sz="1800" b="1" dirty="0">
                        <a:solidFill>
                          <a:schemeClr val="bg1"/>
                        </a:solidFill>
                      </a:endParaRPr>
                    </a:p>
                  </a:txBody>
                  <a:tcPr marL="91812" marR="91812">
                    <a:solidFill>
                      <a:srgbClr val="6986A3"/>
                    </a:solidFill>
                  </a:tcPr>
                </a:tc>
                <a:tc>
                  <a:txBody>
                    <a:bodyPr/>
                    <a:lstStyle/>
                    <a:p>
                      <a:r>
                        <a:rPr lang="en-US" sz="1600" dirty="0" smtClean="0"/>
                        <a:t>Comprehensive,</a:t>
                      </a:r>
                      <a:r>
                        <a:rPr lang="en-US" sz="1600" baseline="0" dirty="0" smtClean="0"/>
                        <a:t> research-based curriculum</a:t>
                      </a:r>
                      <a:endParaRPr lang="en-US" sz="1600" dirty="0"/>
                    </a:p>
                  </a:txBody>
                  <a:tcPr marR="0"/>
                </a:tc>
                <a:tc>
                  <a:txBody>
                    <a:bodyPr/>
                    <a:lstStyle/>
                    <a:p>
                      <a:r>
                        <a:rPr lang="en-US" sz="1600" dirty="0" smtClean="0"/>
                        <a:t>Standardized, targeted</a:t>
                      </a:r>
                      <a:r>
                        <a:rPr lang="en-US" sz="1600" baseline="0" dirty="0" smtClean="0"/>
                        <a:t> </a:t>
                      </a:r>
                      <a:r>
                        <a:rPr lang="en-US" sz="1600" dirty="0" smtClean="0"/>
                        <a:t>small-group instruction</a:t>
                      </a:r>
                      <a:endParaRPr lang="en-US" sz="1600" dirty="0"/>
                    </a:p>
                  </a:txBody>
                  <a:tcPr/>
                </a:tc>
                <a:tc>
                  <a:txBody>
                    <a:bodyPr/>
                    <a:lstStyle/>
                    <a:p>
                      <a:r>
                        <a:rPr lang="en-US" sz="1600" dirty="0" smtClean="0"/>
                        <a:t>Individualized,</a:t>
                      </a:r>
                      <a:r>
                        <a:rPr lang="en-US" sz="1600" baseline="0" dirty="0" smtClean="0"/>
                        <a:t> based on student data </a:t>
                      </a:r>
                      <a:endParaRPr lang="en-US" sz="1600" dirty="0"/>
                    </a:p>
                  </a:txBody>
                  <a:tcPr marR="0"/>
                </a:tc>
              </a:tr>
              <a:tr h="821892">
                <a:tc>
                  <a:txBody>
                    <a:bodyPr/>
                    <a:lstStyle/>
                    <a:p>
                      <a:r>
                        <a:rPr lang="en-US" sz="1800" b="1" dirty="0" smtClean="0">
                          <a:solidFill>
                            <a:schemeClr val="bg1"/>
                          </a:solidFill>
                        </a:rPr>
                        <a:t>Group</a:t>
                      </a:r>
                      <a:r>
                        <a:rPr lang="en-US" sz="1800" b="1" baseline="0" dirty="0" smtClean="0">
                          <a:solidFill>
                            <a:schemeClr val="bg1"/>
                          </a:solidFill>
                        </a:rPr>
                        <a:t> Size </a:t>
                      </a:r>
                      <a:endParaRPr lang="en-US" sz="1800" b="1" dirty="0">
                        <a:solidFill>
                          <a:schemeClr val="bg1"/>
                        </a:solidFill>
                      </a:endParaRPr>
                    </a:p>
                  </a:txBody>
                  <a:tcPr marL="91812" marR="91812">
                    <a:solidFill>
                      <a:srgbClr val="6986A3"/>
                    </a:solidFill>
                  </a:tcPr>
                </a:tc>
                <a:tc>
                  <a:txBody>
                    <a:bodyPr/>
                    <a:lstStyle/>
                    <a:p>
                      <a:r>
                        <a:rPr lang="en-US" sz="1600" dirty="0" smtClean="0"/>
                        <a:t>Classwide</a:t>
                      </a:r>
                      <a:r>
                        <a:rPr lang="en-US" sz="1600" baseline="0" dirty="0" smtClean="0"/>
                        <a:t> (with some small-group instruction)</a:t>
                      </a:r>
                      <a:endParaRPr lang="en-US" sz="1600" dirty="0"/>
                    </a:p>
                  </a:txBody>
                  <a:tcPr marR="0"/>
                </a:tc>
                <a:tc>
                  <a:txBody>
                    <a:bodyPr/>
                    <a:lstStyle/>
                    <a:p>
                      <a:r>
                        <a:rPr lang="en-US" sz="1600" dirty="0" smtClean="0"/>
                        <a:t>3</a:t>
                      </a:r>
                      <a:r>
                        <a:rPr lang="en-US" sz="1600" dirty="0" smtClean="0">
                          <a:latin typeface="Calibri"/>
                        </a:rPr>
                        <a:t>–</a:t>
                      </a:r>
                      <a:r>
                        <a:rPr lang="en-US" sz="1600" dirty="0" smtClean="0"/>
                        <a:t>7</a:t>
                      </a:r>
                      <a:r>
                        <a:rPr lang="en-US" sz="1600" baseline="0" dirty="0" smtClean="0"/>
                        <a:t> students</a:t>
                      </a:r>
                      <a:endParaRPr lang="en-US" sz="1600" dirty="0"/>
                    </a:p>
                  </a:txBody>
                  <a:tcPr/>
                </a:tc>
                <a:tc>
                  <a:txBody>
                    <a:bodyPr/>
                    <a:lstStyle/>
                    <a:p>
                      <a:r>
                        <a:rPr lang="en-US" sz="1600" dirty="0" smtClean="0"/>
                        <a:t>No more than 3 students</a:t>
                      </a:r>
                      <a:endParaRPr lang="en-US" sz="1600" dirty="0"/>
                    </a:p>
                  </a:txBody>
                  <a:tcPr marR="0"/>
                </a:tc>
              </a:tr>
              <a:tr h="808266">
                <a:tc>
                  <a:txBody>
                    <a:bodyPr/>
                    <a:lstStyle/>
                    <a:p>
                      <a:r>
                        <a:rPr lang="en-US" sz="1800" b="1" dirty="0" smtClean="0">
                          <a:solidFill>
                            <a:schemeClr val="bg1"/>
                          </a:solidFill>
                        </a:rPr>
                        <a:t>Assessment</a:t>
                      </a:r>
                      <a:endParaRPr lang="en-US" sz="1800" b="1" dirty="0">
                        <a:solidFill>
                          <a:schemeClr val="bg1"/>
                        </a:solidFill>
                      </a:endParaRPr>
                    </a:p>
                  </a:txBody>
                  <a:tcPr marL="91812" marR="91812">
                    <a:solidFill>
                      <a:srgbClr val="6986A3"/>
                    </a:solidFill>
                  </a:tcPr>
                </a:tc>
                <a:tc>
                  <a:txBody>
                    <a:bodyPr/>
                    <a:lstStyle/>
                    <a:p>
                      <a:r>
                        <a:rPr lang="en-US" sz="1600" dirty="0" smtClean="0"/>
                        <a:t>Screening, 3 times yearly</a:t>
                      </a:r>
                      <a:endParaRPr lang="en-US" sz="1600" dirty="0"/>
                    </a:p>
                  </a:txBody>
                  <a:tcPr marR="0"/>
                </a:tc>
                <a:tc>
                  <a:txBody>
                    <a:bodyPr/>
                    <a:lstStyle/>
                    <a:p>
                      <a:r>
                        <a:rPr lang="en-US" sz="1600" dirty="0" smtClean="0"/>
                        <a:t>At least</a:t>
                      </a:r>
                      <a:r>
                        <a:rPr lang="en-US" sz="1600" baseline="0" dirty="0" smtClean="0"/>
                        <a:t> biweekly or monthly</a:t>
                      </a:r>
                      <a:endParaRPr lang="en-US" sz="1600" dirty="0"/>
                    </a:p>
                  </a:txBody>
                  <a:tcPr/>
                </a:tc>
                <a:tc>
                  <a:txBody>
                    <a:bodyPr/>
                    <a:lstStyle/>
                    <a:p>
                      <a:r>
                        <a:rPr lang="en-US" sz="1600" dirty="0" smtClean="0"/>
                        <a:t>Weekly</a:t>
                      </a:r>
                      <a:endParaRPr lang="en-US" sz="1600" dirty="0"/>
                    </a:p>
                  </a:txBody>
                  <a:tcPr marR="0"/>
                </a:tc>
              </a:tr>
              <a:tr h="821892">
                <a:tc>
                  <a:txBody>
                    <a:bodyPr/>
                    <a:lstStyle/>
                    <a:p>
                      <a:r>
                        <a:rPr lang="en-US" sz="1800" b="1" dirty="0" smtClean="0">
                          <a:solidFill>
                            <a:schemeClr val="bg1"/>
                          </a:solidFill>
                        </a:rPr>
                        <a:t>Population</a:t>
                      </a:r>
                      <a:r>
                        <a:rPr lang="en-US" sz="1800" b="1" baseline="0" dirty="0" smtClean="0">
                          <a:solidFill>
                            <a:schemeClr val="bg1"/>
                          </a:solidFill>
                        </a:rPr>
                        <a:t> Served</a:t>
                      </a:r>
                      <a:endParaRPr lang="en-US" sz="1800" b="1" dirty="0">
                        <a:solidFill>
                          <a:schemeClr val="bg1"/>
                        </a:solidFill>
                      </a:endParaRPr>
                    </a:p>
                  </a:txBody>
                  <a:tcPr marL="91812" marR="91812">
                    <a:solidFill>
                      <a:srgbClr val="6986A3"/>
                    </a:solidFill>
                  </a:tcPr>
                </a:tc>
                <a:tc>
                  <a:txBody>
                    <a:bodyPr/>
                    <a:lstStyle/>
                    <a:p>
                      <a:r>
                        <a:rPr lang="en-US" sz="1600" dirty="0" smtClean="0"/>
                        <a:t>All</a:t>
                      </a:r>
                      <a:r>
                        <a:rPr lang="en-US" sz="1600" baseline="0" dirty="0" smtClean="0"/>
                        <a:t> students</a:t>
                      </a:r>
                      <a:endParaRPr lang="en-US" sz="1600" dirty="0"/>
                    </a:p>
                  </a:txBody>
                  <a:tcPr marR="0"/>
                </a:tc>
                <a:tc>
                  <a:txBody>
                    <a:bodyPr/>
                    <a:lstStyle/>
                    <a:p>
                      <a:r>
                        <a:rPr lang="en-US" sz="1600" dirty="0" smtClean="0"/>
                        <a:t>Students identified as at risk (~15%</a:t>
                      </a:r>
                      <a:r>
                        <a:rPr lang="en-US" sz="1600" dirty="0" smtClean="0">
                          <a:latin typeface="Calibri"/>
                        </a:rPr>
                        <a:t>–</a:t>
                      </a:r>
                      <a:r>
                        <a:rPr lang="en-US" sz="1600" dirty="0" smtClean="0"/>
                        <a:t>20%)</a:t>
                      </a:r>
                      <a:r>
                        <a:rPr lang="en-US" sz="1600" baseline="0" dirty="0" smtClean="0"/>
                        <a:t> </a:t>
                      </a:r>
                      <a:endParaRPr lang="en-US" sz="1600" dirty="0"/>
                    </a:p>
                  </a:txBody>
                  <a:tcPr/>
                </a:tc>
                <a:tc>
                  <a:txBody>
                    <a:bodyPr/>
                    <a:lstStyle/>
                    <a:p>
                      <a:r>
                        <a:rPr lang="en-US" sz="1600" dirty="0" smtClean="0"/>
                        <a:t>Significant</a:t>
                      </a:r>
                      <a:r>
                        <a:rPr lang="en-US" sz="1600" baseline="0" dirty="0" smtClean="0"/>
                        <a:t> and persistent learning needs, </a:t>
                      </a:r>
                      <a:r>
                        <a:rPr lang="en-US" sz="1600" baseline="0" dirty="0" err="1" smtClean="0"/>
                        <a:t>nonresponders</a:t>
                      </a:r>
                      <a:r>
                        <a:rPr lang="en-US" sz="1600" baseline="0" dirty="0" smtClean="0"/>
                        <a:t> (3%</a:t>
                      </a:r>
                      <a:r>
                        <a:rPr lang="en-US" sz="1600" dirty="0" smtClean="0">
                          <a:latin typeface="Calibri"/>
                        </a:rPr>
                        <a:t>–</a:t>
                      </a:r>
                      <a:r>
                        <a:rPr lang="en-US" sz="1600" baseline="0" dirty="0" smtClean="0"/>
                        <a:t>5%)</a:t>
                      </a:r>
                      <a:endParaRPr lang="en-US" sz="1600" dirty="0"/>
                    </a:p>
                  </a:txBody>
                  <a:tcPr marR="0"/>
                </a:tc>
              </a:tr>
            </a:tbl>
          </a:graphicData>
        </a:graphic>
      </p:graphicFrame>
      <p:sp>
        <p:nvSpPr>
          <p:cNvPr id="3" name="Slide Number Placeholder 2"/>
          <p:cNvSpPr>
            <a:spLocks noGrp="1"/>
          </p:cNvSpPr>
          <p:nvPr>
            <p:ph type="sldNum" sz="quarter" idx="12"/>
          </p:nvPr>
        </p:nvSpPr>
        <p:spPr/>
        <p:txBody>
          <a:bodyPr/>
          <a:lstStyle/>
          <a:p>
            <a:fld id="{99A20822-4A49-4D36-86E3-300BA48D3F00}" type="slidenum">
              <a:rPr lang="en-US" smtClean="0"/>
              <a:t>19</a:t>
            </a:fld>
            <a:endParaRPr lang="en-US" dirty="0"/>
          </a:p>
        </p:txBody>
      </p:sp>
    </p:spTree>
    <p:extLst>
      <p:ext uri="{BB962C8B-B14F-4D97-AF65-F5344CB8AC3E}">
        <p14:creationId xmlns:p14="http://schemas.microsoft.com/office/powerpoint/2010/main" val="2606606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r>
              <a:rPr lang="en-US" sz="3200" dirty="0"/>
              <a:t>Introductions</a:t>
            </a:r>
          </a:p>
          <a:p>
            <a:r>
              <a:rPr lang="en-US" sz="3200" dirty="0"/>
              <a:t>Materials</a:t>
            </a:r>
          </a:p>
          <a:p>
            <a:r>
              <a:rPr lang="en-US" sz="3200" dirty="0"/>
              <a:t>Parking lot</a:t>
            </a:r>
          </a:p>
          <a:p>
            <a:endParaRPr lang="en-US" sz="1800" dirty="0"/>
          </a:p>
        </p:txBody>
      </p:sp>
      <p:sp>
        <p:nvSpPr>
          <p:cNvPr id="5" name="Slide Number Placeholder 4"/>
          <p:cNvSpPr>
            <a:spLocks noGrp="1"/>
          </p:cNvSpPr>
          <p:nvPr>
            <p:ph type="sldNum" sz="quarter" idx="12"/>
          </p:nvPr>
        </p:nvSpPr>
        <p:spPr/>
        <p:txBody>
          <a:bodyPr/>
          <a:lstStyle/>
          <a:p>
            <a:fld id="{99A20822-4A49-4D36-86E3-300BA48D3F00}" type="slidenum">
              <a:rPr lang="en-US" smtClean="0"/>
              <a:t>2</a:t>
            </a:fld>
            <a:endParaRPr lang="en-US" dirty="0"/>
          </a:p>
        </p:txBody>
      </p:sp>
      <p:pic>
        <p:nvPicPr>
          <p:cNvPr id="4" name="Picture 3"/>
          <p:cNvPicPr>
            <a:picLocks noChangeAspect="1"/>
          </p:cNvPicPr>
          <p:nvPr/>
        </p:nvPicPr>
        <p:blipFill>
          <a:blip r:embed="rId3"/>
          <a:stretch>
            <a:fillRect/>
          </a:stretch>
        </p:blipFill>
        <p:spPr>
          <a:xfrm>
            <a:off x="3990856" y="391886"/>
            <a:ext cx="4344880" cy="5628595"/>
          </a:xfrm>
          <a:prstGeom prst="rect">
            <a:avLst/>
          </a:prstGeom>
        </p:spPr>
      </p:pic>
    </p:spTree>
    <p:extLst>
      <p:ext uri="{BB962C8B-B14F-4D97-AF65-F5344CB8AC3E}">
        <p14:creationId xmlns:p14="http://schemas.microsoft.com/office/powerpoint/2010/main" val="2843146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a:t>
            </a:r>
          </a:p>
        </p:txBody>
      </p:sp>
      <p:graphicFrame>
        <p:nvGraphicFramePr>
          <p:cNvPr id="7" name="Table 6"/>
          <p:cNvGraphicFramePr>
            <a:graphicFrameLocks noGrp="1"/>
          </p:cNvGraphicFramePr>
          <p:nvPr>
            <p:extLst>
              <p:ext uri="{D42A27DB-BD31-4B8C-83A1-F6EECF244321}">
                <p14:modId xmlns:p14="http://schemas.microsoft.com/office/powerpoint/2010/main" val="3702660703"/>
              </p:ext>
            </p:extLst>
          </p:nvPr>
        </p:nvGraphicFramePr>
        <p:xfrm>
          <a:off x="685800" y="1828800"/>
          <a:ext cx="7772400" cy="3837814"/>
        </p:xfrm>
        <a:graphic>
          <a:graphicData uri="http://schemas.openxmlformats.org/drawingml/2006/table">
            <a:tbl>
              <a:tblPr firstRow="1" bandRow="1">
                <a:tableStyleId>{5C22544A-7EE6-4342-B048-85BDC9FD1C3A}</a:tableStyleId>
              </a:tblPr>
              <a:tblGrid>
                <a:gridCol w="1482634"/>
                <a:gridCol w="6289766"/>
              </a:tblGrid>
              <a:tr h="913067">
                <a:tc>
                  <a:txBody>
                    <a:bodyPr/>
                    <a:lstStyle/>
                    <a:p>
                      <a:r>
                        <a:rPr lang="en-US" sz="2000" b="1" dirty="0" smtClean="0">
                          <a:solidFill>
                            <a:schemeClr val="tx1"/>
                          </a:solidFill>
                        </a:rPr>
                        <a:t>Purpose</a:t>
                      </a:r>
                      <a:endParaRPr lang="en-US" sz="2000" b="1" dirty="0">
                        <a:solidFill>
                          <a:schemeClr val="tx1"/>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Identify students who are at risk for poor learning outcomes</a:t>
                      </a:r>
                    </a:p>
                    <a:p>
                      <a:endParaRPr lang="en-US" sz="2000" dirty="0"/>
                    </a:p>
                  </a:txBody>
                  <a:tcPr>
                    <a:solidFill>
                      <a:schemeClr val="accent1">
                        <a:lumMod val="20000"/>
                        <a:lumOff val="80000"/>
                      </a:schemeClr>
                    </a:solidFill>
                  </a:tcPr>
                </a:tc>
              </a:tr>
              <a:tr h="913067">
                <a:tc>
                  <a:txBody>
                    <a:bodyPr/>
                    <a:lstStyle/>
                    <a:p>
                      <a:r>
                        <a:rPr lang="en-US" sz="2000" b="1" dirty="0" smtClean="0">
                          <a:solidFill>
                            <a:schemeClr val="tx1"/>
                          </a:solidFill>
                        </a:rPr>
                        <a:t>Focus</a:t>
                      </a:r>
                      <a:endParaRPr lang="en-US" sz="2000" b="1" dirty="0">
                        <a:solidFill>
                          <a:schemeClr val="tx1"/>
                        </a:solidFill>
                      </a:endParaRPr>
                    </a:p>
                  </a:txBody>
                  <a:tcPr/>
                </a:tc>
                <a:tc>
                  <a:txBody>
                    <a:bodyPr/>
                    <a:lstStyle/>
                    <a:p>
                      <a:r>
                        <a:rPr lang="en-US" sz="2000" dirty="0" smtClean="0"/>
                        <a:t>ALL students</a:t>
                      </a:r>
                      <a:endParaRPr lang="en-US" sz="2000" dirty="0"/>
                    </a:p>
                  </a:txBody>
                  <a:tcPr/>
                </a:tc>
              </a:tr>
              <a:tr h="913067">
                <a:tc>
                  <a:txBody>
                    <a:bodyPr/>
                    <a:lstStyle/>
                    <a:p>
                      <a:r>
                        <a:rPr lang="en-US" sz="2000" b="1" dirty="0" smtClean="0">
                          <a:solidFill>
                            <a:schemeClr val="tx1"/>
                          </a:solidFill>
                        </a:rPr>
                        <a:t>Tools</a:t>
                      </a:r>
                      <a:endParaRPr lang="en-US" sz="2000" b="1" dirty="0">
                        <a:solidFill>
                          <a:schemeClr val="tx1"/>
                        </a:solidFill>
                      </a:endParaRPr>
                    </a:p>
                  </a:txBody>
                  <a:tcPr/>
                </a:tc>
                <a:tc>
                  <a:txBody>
                    <a:bodyPr/>
                    <a:lstStyle/>
                    <a:p>
                      <a:r>
                        <a:rPr lang="en-US" sz="2000" dirty="0" smtClean="0"/>
                        <a:t>Brief assessments that are valid and reliable and that demonstrate diagnostic accuracy for predicting learning or behavioral problems</a:t>
                      </a:r>
                      <a:endParaRPr lang="en-US" sz="2000" dirty="0"/>
                    </a:p>
                  </a:txBody>
                  <a:tcPr/>
                </a:tc>
              </a:tr>
              <a:tr h="913067">
                <a:tc>
                  <a:txBody>
                    <a:bodyPr/>
                    <a:lstStyle/>
                    <a:p>
                      <a:r>
                        <a:rPr lang="en-US" sz="2000" b="1" dirty="0" smtClean="0">
                          <a:solidFill>
                            <a:schemeClr val="tx1"/>
                          </a:solidFill>
                        </a:rPr>
                        <a:t>Time Frame</a:t>
                      </a:r>
                      <a:endParaRPr lang="en-US" sz="2000" b="1" dirty="0">
                        <a:solidFill>
                          <a:schemeClr val="tx1"/>
                        </a:solidFill>
                      </a:endParaRPr>
                    </a:p>
                  </a:txBody>
                  <a:tcPr/>
                </a:tc>
                <a:tc>
                  <a:txBody>
                    <a:bodyPr/>
                    <a:lstStyle/>
                    <a:p>
                      <a:r>
                        <a:rPr lang="en-US" sz="2000" dirty="0" smtClean="0"/>
                        <a:t>Administered more than one time per year (e.g., fall, winter, spring)</a:t>
                      </a:r>
                      <a:endParaRPr lang="en-US" sz="2000" dirty="0"/>
                    </a:p>
                  </a:txBody>
                  <a:tcPr/>
                </a:tc>
              </a:tr>
            </a:tbl>
          </a:graphicData>
        </a:graphic>
      </p:graphicFrame>
      <p:sp>
        <p:nvSpPr>
          <p:cNvPr id="3" name="Slide Number Placeholder 2"/>
          <p:cNvSpPr>
            <a:spLocks noGrp="1"/>
          </p:cNvSpPr>
          <p:nvPr>
            <p:ph type="sldNum" sz="quarter" idx="12"/>
          </p:nvPr>
        </p:nvSpPr>
        <p:spPr/>
        <p:txBody>
          <a:bodyPr/>
          <a:lstStyle/>
          <a:p>
            <a:fld id="{99A20822-4A49-4D36-86E3-300BA48D3F00}" type="slidenum">
              <a:rPr lang="en-US" smtClean="0"/>
              <a:t>20</a:t>
            </a:fld>
            <a:endParaRPr lang="en-US" dirty="0"/>
          </a:p>
        </p:txBody>
      </p:sp>
      <p:sp>
        <p:nvSpPr>
          <p:cNvPr id="5" name="Oval 4"/>
          <p:cNvSpPr/>
          <p:nvPr/>
        </p:nvSpPr>
        <p:spPr>
          <a:xfrm>
            <a:off x="7009700" y="4569306"/>
            <a:ext cx="1828800" cy="1826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More to come in Module 2!</a:t>
            </a:r>
            <a:endParaRPr lang="en-US" b="1" dirty="0">
              <a:solidFill>
                <a:schemeClr val="bg1"/>
              </a:solidFill>
            </a:endParaRPr>
          </a:p>
        </p:txBody>
      </p:sp>
    </p:spTree>
    <p:extLst>
      <p:ext uri="{BB962C8B-B14F-4D97-AF65-F5344CB8AC3E}">
        <p14:creationId xmlns:p14="http://schemas.microsoft.com/office/powerpoint/2010/main" val="158163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Monitoring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021527"/>
              </p:ext>
            </p:extLst>
          </p:nvPr>
        </p:nvGraphicFramePr>
        <p:xfrm>
          <a:off x="685800" y="1828800"/>
          <a:ext cx="7772400" cy="4084320"/>
        </p:xfrm>
        <a:graphic>
          <a:graphicData uri="http://schemas.openxmlformats.org/drawingml/2006/table">
            <a:tbl>
              <a:tblPr firstRow="1" bandRow="1">
                <a:tableStyleId>{5C22544A-7EE6-4342-B048-85BDC9FD1C3A}</a:tableStyleId>
              </a:tblPr>
              <a:tblGrid>
                <a:gridCol w="1491343"/>
                <a:gridCol w="6281057"/>
              </a:tblGrid>
              <a:tr h="928627">
                <a:tc>
                  <a:txBody>
                    <a:bodyPr/>
                    <a:lstStyle/>
                    <a:p>
                      <a:r>
                        <a:rPr lang="en-US" sz="2000" b="1" dirty="0" smtClean="0">
                          <a:solidFill>
                            <a:schemeClr val="tx1"/>
                          </a:solidFill>
                        </a:rPr>
                        <a:t>Purpose</a:t>
                      </a:r>
                      <a:endParaRPr lang="en-US" sz="2000" b="1" dirty="0">
                        <a:solidFill>
                          <a:schemeClr val="tx1"/>
                        </a:solidFill>
                      </a:endParaRPr>
                    </a:p>
                  </a:txBody>
                  <a:tcPr>
                    <a:solidFill>
                      <a:schemeClr val="accent1">
                        <a:lumMod val="20000"/>
                        <a:lumOff val="80000"/>
                      </a:schemeClr>
                    </a:solidFill>
                  </a:tcPr>
                </a:tc>
                <a:tc>
                  <a:txBody>
                    <a:bodyPr/>
                    <a:lstStyle/>
                    <a:p>
                      <a:r>
                        <a:rPr lang="en-US" sz="2000" b="0" dirty="0" smtClean="0">
                          <a:solidFill>
                            <a:schemeClr val="tx1"/>
                          </a:solidFill>
                        </a:rPr>
                        <a:t>Monitor students’ response to primary, secondary, or tertiary instruction in order to estimate rates of improvement, identify students who are not demonstrating adequate progress, and compare the efficacy of different forms of instruction</a:t>
                      </a:r>
                    </a:p>
                  </a:txBody>
                  <a:tcPr marT="91440" marB="91440">
                    <a:solidFill>
                      <a:schemeClr val="accent1">
                        <a:lumMod val="20000"/>
                        <a:lumOff val="80000"/>
                      </a:schemeClr>
                    </a:solidFill>
                  </a:tcPr>
                </a:tc>
              </a:tr>
              <a:tr h="731520">
                <a:tc>
                  <a:txBody>
                    <a:bodyPr/>
                    <a:lstStyle/>
                    <a:p>
                      <a:r>
                        <a:rPr lang="en-US" sz="2000" b="1" dirty="0" smtClean="0">
                          <a:solidFill>
                            <a:schemeClr val="tx1"/>
                          </a:solidFill>
                        </a:rPr>
                        <a:t>Focus</a:t>
                      </a:r>
                      <a:endParaRPr lang="en-US"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Students identified through screening as at risk for poor learning outcomes</a:t>
                      </a:r>
                    </a:p>
                  </a:txBody>
                  <a:tcPr marT="91440" marB="91440"/>
                </a:tc>
              </a:tr>
              <a:tr h="731520">
                <a:tc>
                  <a:txBody>
                    <a:bodyPr/>
                    <a:lstStyle/>
                    <a:p>
                      <a:r>
                        <a:rPr lang="en-US" sz="2000" b="1" dirty="0" smtClean="0">
                          <a:solidFill>
                            <a:schemeClr val="tx1"/>
                          </a:solidFill>
                        </a:rPr>
                        <a:t>Tools</a:t>
                      </a:r>
                      <a:endParaRPr lang="en-US" sz="2000" b="1" dirty="0">
                        <a:solidFill>
                          <a:schemeClr val="tx1"/>
                        </a:solidFill>
                      </a:endParaRPr>
                    </a:p>
                  </a:txBody>
                  <a:tcPr/>
                </a:tc>
                <a:tc>
                  <a:txBody>
                    <a:bodyPr/>
                    <a:lstStyle/>
                    <a:p>
                      <a:r>
                        <a:rPr lang="en-US" sz="2000" dirty="0" smtClean="0"/>
                        <a:t>Brief assessments that are valid, reliable, and</a:t>
                      </a:r>
                      <a:r>
                        <a:rPr lang="en-US" sz="2000" baseline="0" dirty="0" smtClean="0"/>
                        <a:t> </a:t>
                      </a:r>
                      <a:r>
                        <a:rPr lang="en-US" sz="2000" dirty="0" smtClean="0"/>
                        <a:t>evidence-based </a:t>
                      </a:r>
                      <a:endParaRPr lang="en-US" sz="2000" dirty="0"/>
                    </a:p>
                  </a:txBody>
                  <a:tcPr marT="91440" marB="91440"/>
                </a:tc>
              </a:tr>
              <a:tr h="731520">
                <a:tc>
                  <a:txBody>
                    <a:bodyPr/>
                    <a:lstStyle/>
                    <a:p>
                      <a:r>
                        <a:rPr lang="en-US" sz="2000" b="1" dirty="0" smtClean="0">
                          <a:solidFill>
                            <a:schemeClr val="tx1"/>
                          </a:solidFill>
                        </a:rPr>
                        <a:t>Time Frame</a:t>
                      </a:r>
                      <a:endParaRPr lang="en-US" sz="2000" b="1" dirty="0">
                        <a:solidFill>
                          <a:schemeClr val="tx1"/>
                        </a:solidFill>
                      </a:endParaRPr>
                    </a:p>
                  </a:txBody>
                  <a:tcPr/>
                </a:tc>
                <a:tc>
                  <a:txBody>
                    <a:bodyPr/>
                    <a:lstStyle/>
                    <a:p>
                      <a:r>
                        <a:rPr lang="en-US" sz="2000" dirty="0" smtClean="0"/>
                        <a:t>Students are assessed at regular intervals </a:t>
                      </a:r>
                      <a:br>
                        <a:rPr lang="en-US" sz="2000" dirty="0" smtClean="0"/>
                      </a:br>
                      <a:r>
                        <a:rPr lang="en-US" sz="2000" dirty="0" smtClean="0"/>
                        <a:t>(e.g., weekly, biweekly, or monthly)</a:t>
                      </a:r>
                      <a:endParaRPr lang="en-US" sz="2000" dirty="0"/>
                    </a:p>
                  </a:txBody>
                  <a:tcPr marT="91440" marB="91440"/>
                </a:tc>
              </a:tr>
            </a:tbl>
          </a:graphicData>
        </a:graphic>
      </p:graphicFrame>
      <p:sp>
        <p:nvSpPr>
          <p:cNvPr id="3" name="Slide Number Placeholder 2"/>
          <p:cNvSpPr>
            <a:spLocks noGrp="1"/>
          </p:cNvSpPr>
          <p:nvPr>
            <p:ph type="sldNum" sz="quarter" idx="12"/>
          </p:nvPr>
        </p:nvSpPr>
        <p:spPr/>
        <p:txBody>
          <a:bodyPr/>
          <a:lstStyle/>
          <a:p>
            <a:fld id="{99A20822-4A49-4D36-86E3-300BA48D3F00}" type="slidenum">
              <a:rPr lang="en-US" smtClean="0"/>
              <a:t>21</a:t>
            </a:fld>
            <a:endParaRPr lang="en-US" dirty="0"/>
          </a:p>
        </p:txBody>
      </p:sp>
      <p:sp>
        <p:nvSpPr>
          <p:cNvPr id="5" name="Oval 4"/>
          <p:cNvSpPr/>
          <p:nvPr/>
        </p:nvSpPr>
        <p:spPr>
          <a:xfrm>
            <a:off x="6931153" y="4327723"/>
            <a:ext cx="1828800" cy="1826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More to come in Module 5!</a:t>
            </a:r>
            <a:endParaRPr lang="en-US" b="1" dirty="0">
              <a:solidFill>
                <a:schemeClr val="bg1"/>
              </a:solidFill>
            </a:endParaRPr>
          </a:p>
        </p:txBody>
      </p:sp>
    </p:spTree>
    <p:extLst>
      <p:ext uri="{BB962C8B-B14F-4D97-AF65-F5344CB8AC3E}">
        <p14:creationId xmlns:p14="http://schemas.microsoft.com/office/powerpoint/2010/main" val="111363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Decision Making</a:t>
            </a:r>
          </a:p>
        </p:txBody>
      </p:sp>
      <p:sp>
        <p:nvSpPr>
          <p:cNvPr id="3" name="Content Placeholder 2"/>
          <p:cNvSpPr>
            <a:spLocks noGrp="1"/>
          </p:cNvSpPr>
          <p:nvPr>
            <p:ph idx="1"/>
          </p:nvPr>
        </p:nvSpPr>
        <p:spPr/>
        <p:txBody>
          <a:bodyPr>
            <a:normAutofit/>
          </a:bodyPr>
          <a:lstStyle/>
          <a:p>
            <a:pPr marL="342900" indent="-342900">
              <a:spcBef>
                <a:spcPts val="0"/>
              </a:spcBef>
              <a:spcAft>
                <a:spcPts val="1200"/>
              </a:spcAft>
              <a:buFont typeface="Wingdings" panose="05000000000000000000" pitchFamily="2" charset="2"/>
              <a:buChar char="ü"/>
            </a:pPr>
            <a:r>
              <a:rPr lang="en-US" sz="2400" dirty="0"/>
              <a:t>Analyze data at all levels of </a:t>
            </a:r>
            <a:r>
              <a:rPr lang="en-US" sz="2400" dirty="0" smtClean="0"/>
              <a:t>MTSS: </a:t>
            </a:r>
          </a:p>
          <a:p>
            <a:pPr marL="708025" lvl="1" indent="-342900">
              <a:spcBef>
                <a:spcPts val="0"/>
              </a:spcBef>
              <a:spcAft>
                <a:spcPts val="1200"/>
              </a:spcAft>
            </a:pPr>
            <a:r>
              <a:rPr lang="en-US" sz="2000" dirty="0" smtClean="0"/>
              <a:t>Implementation (e.g., state, district, school, grade level)</a:t>
            </a:r>
          </a:p>
          <a:p>
            <a:pPr marL="708025" lvl="1" indent="-342900">
              <a:spcBef>
                <a:spcPts val="0"/>
              </a:spcBef>
              <a:spcAft>
                <a:spcPts val="1200"/>
              </a:spcAft>
            </a:pPr>
            <a:r>
              <a:rPr lang="en-US" sz="2000" dirty="0" smtClean="0"/>
              <a:t>Prevention (i.e., primary, secondary, or tertiary)</a:t>
            </a:r>
          </a:p>
          <a:p>
            <a:pPr marL="342900" indent="-342900">
              <a:spcBef>
                <a:spcPts val="0"/>
              </a:spcBef>
              <a:spcAft>
                <a:spcPts val="1200"/>
              </a:spcAft>
              <a:buFont typeface="Wingdings" panose="05000000000000000000" pitchFamily="2" charset="2"/>
              <a:buChar char="ü"/>
            </a:pPr>
            <a:r>
              <a:rPr lang="en-US" sz="2400" dirty="0" smtClean="0"/>
              <a:t>Establish </a:t>
            </a:r>
            <a:r>
              <a:rPr lang="en-US" sz="2400" dirty="0"/>
              <a:t>routines and procedures for making </a:t>
            </a:r>
            <a:r>
              <a:rPr lang="en-US" sz="2400" dirty="0" smtClean="0"/>
              <a:t>decisions</a:t>
            </a:r>
            <a:endParaRPr lang="en-US" sz="2400" dirty="0"/>
          </a:p>
          <a:p>
            <a:pPr marL="342900" indent="-342900">
              <a:spcBef>
                <a:spcPts val="0"/>
              </a:spcBef>
              <a:spcAft>
                <a:spcPts val="1200"/>
              </a:spcAft>
              <a:buFont typeface="Wingdings" panose="05000000000000000000" pitchFamily="2" charset="2"/>
              <a:buChar char="ü"/>
            </a:pPr>
            <a:r>
              <a:rPr lang="en-US" sz="2400" dirty="0"/>
              <a:t>Set explicit decision rules </a:t>
            </a:r>
            <a:endParaRPr lang="en-US" sz="2400" dirty="0" smtClean="0"/>
          </a:p>
          <a:p>
            <a:pPr marL="342900" indent="-342900">
              <a:spcBef>
                <a:spcPts val="0"/>
              </a:spcBef>
              <a:spcAft>
                <a:spcPts val="1200"/>
              </a:spcAft>
              <a:buFont typeface="Wingdings" panose="05000000000000000000" pitchFamily="2" charset="2"/>
              <a:buChar char="ü"/>
            </a:pPr>
            <a:r>
              <a:rPr lang="en-US" sz="2400" dirty="0" smtClean="0"/>
              <a:t>Use </a:t>
            </a:r>
            <a:r>
              <a:rPr lang="en-US" sz="2400" dirty="0"/>
              <a:t>data to </a:t>
            </a:r>
            <a:r>
              <a:rPr lang="en-US" sz="2400" dirty="0" smtClean="0"/>
              <a:t>evaluate effectiveness of:</a:t>
            </a:r>
          </a:p>
          <a:p>
            <a:pPr marL="708025" lvl="1" indent="-342900">
              <a:spcBef>
                <a:spcPts val="0"/>
              </a:spcBef>
              <a:spcAft>
                <a:spcPts val="1200"/>
              </a:spcAft>
            </a:pPr>
            <a:r>
              <a:rPr lang="en-US" sz="2000" dirty="0"/>
              <a:t>C</a:t>
            </a:r>
            <a:r>
              <a:rPr lang="en-US" sz="2000" dirty="0" smtClean="0"/>
              <a:t>ore curriculum</a:t>
            </a:r>
          </a:p>
          <a:p>
            <a:pPr marL="708025" lvl="1" indent="-342900">
              <a:spcBef>
                <a:spcPts val="0"/>
              </a:spcBef>
              <a:spcAft>
                <a:spcPts val="1200"/>
              </a:spcAft>
            </a:pPr>
            <a:r>
              <a:rPr lang="en-US" sz="2000" dirty="0"/>
              <a:t>I</a:t>
            </a:r>
            <a:r>
              <a:rPr lang="en-US" sz="2000" dirty="0" smtClean="0"/>
              <a:t>nstructional </a:t>
            </a:r>
            <a:r>
              <a:rPr lang="en-US" sz="2000" dirty="0"/>
              <a:t>and behavioral </a:t>
            </a:r>
            <a:r>
              <a:rPr lang="en-US" sz="2000" dirty="0" smtClean="0"/>
              <a:t>strategies</a:t>
            </a:r>
            <a:endParaRPr lang="en-US" sz="2000" dirty="0"/>
          </a:p>
        </p:txBody>
      </p:sp>
      <p:sp>
        <p:nvSpPr>
          <p:cNvPr id="6" name="Oval 5"/>
          <p:cNvSpPr/>
          <p:nvPr/>
        </p:nvSpPr>
        <p:spPr>
          <a:xfrm>
            <a:off x="6827914" y="4144297"/>
            <a:ext cx="1828800" cy="1826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More to come in Module 3!</a:t>
            </a:r>
            <a:endParaRPr lang="en-US" b="1" dirty="0">
              <a:solidFill>
                <a:schemeClr val="bg1"/>
              </a:solidFill>
            </a:endParaRPr>
          </a:p>
        </p:txBody>
      </p:sp>
      <p:sp>
        <p:nvSpPr>
          <p:cNvPr id="5" name="Slide Number Placeholder 4"/>
          <p:cNvSpPr>
            <a:spLocks noGrp="1"/>
          </p:cNvSpPr>
          <p:nvPr>
            <p:ph type="sldNum" sz="quarter" idx="12"/>
          </p:nvPr>
        </p:nvSpPr>
        <p:spPr/>
        <p:txBody>
          <a:bodyPr/>
          <a:lstStyle/>
          <a:p>
            <a:fld id="{99A20822-4A49-4D36-86E3-300BA48D3F00}" type="slidenum">
              <a:rPr lang="en-US" smtClean="0"/>
              <a:t>22</a:t>
            </a:fld>
            <a:endParaRPr lang="en-US" dirty="0"/>
          </a:p>
        </p:txBody>
      </p:sp>
    </p:spTree>
    <p:extLst>
      <p:ext uri="{BB962C8B-B14F-4D97-AF65-F5344CB8AC3E}">
        <p14:creationId xmlns:p14="http://schemas.microsoft.com/office/powerpoint/2010/main" val="35962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Clarifying Misconceptions About MTSS</a:t>
            </a:r>
            <a:endParaRPr lang="en-US" dirty="0"/>
          </a:p>
        </p:txBody>
      </p:sp>
      <p:sp>
        <p:nvSpPr>
          <p:cNvPr id="4" name="Content Placeholder 3"/>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Which of these misconceptions do you frequently encounter?</a:t>
            </a:r>
          </a:p>
          <a:p>
            <a:pPr marL="342900" indent="-342900">
              <a:buFont typeface="Arial" panose="020B0604020202020204" pitchFamily="34" charset="0"/>
              <a:buChar char="•"/>
            </a:pPr>
            <a:r>
              <a:rPr lang="en-US" sz="2400" dirty="0" smtClean="0"/>
              <a:t>What are some questions you have about the misconceptions?</a:t>
            </a:r>
          </a:p>
          <a:p>
            <a:pPr marL="342900" indent="-342900">
              <a:buFont typeface="Arial" panose="020B0604020202020204" pitchFamily="34" charset="0"/>
              <a:buChar char="•"/>
            </a:pPr>
            <a:r>
              <a:rPr lang="en-US" sz="2400" dirty="0" smtClean="0"/>
              <a:t>What are some ways you can support staff in recognizing the misconceptions and improving implementation of an MTSS framework?</a:t>
            </a:r>
            <a:endParaRPr lang="en-US" sz="2400" dirty="0"/>
          </a:p>
        </p:txBody>
      </p:sp>
      <p:sp>
        <p:nvSpPr>
          <p:cNvPr id="6" name="Flowchart: Alternate Process 5"/>
          <p:cNvSpPr/>
          <p:nvPr/>
        </p:nvSpPr>
        <p:spPr>
          <a:xfrm>
            <a:off x="274985" y="5486399"/>
            <a:ext cx="1368286"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Handout</a:t>
            </a:r>
          </a:p>
          <a:p>
            <a:pPr algn="ctr"/>
            <a:r>
              <a:rPr lang="en-US" sz="2000" dirty="0" smtClean="0">
                <a:solidFill>
                  <a:schemeClr val="bg1"/>
                </a:solidFill>
              </a:rPr>
              <a:t>1.2 </a:t>
            </a:r>
            <a:endParaRPr lang="en-US" sz="2000" dirty="0">
              <a:solidFill>
                <a:schemeClr val="bg1"/>
              </a:solidFill>
            </a:endParaRPr>
          </a:p>
        </p:txBody>
      </p:sp>
      <p:sp>
        <p:nvSpPr>
          <p:cNvPr id="5" name="Slide Number Placeholder 4"/>
          <p:cNvSpPr>
            <a:spLocks noGrp="1"/>
          </p:cNvSpPr>
          <p:nvPr>
            <p:ph type="sldNum" sz="quarter" idx="12"/>
          </p:nvPr>
        </p:nvSpPr>
        <p:spPr/>
        <p:txBody>
          <a:bodyPr/>
          <a:lstStyle/>
          <a:p>
            <a:fld id="{99A20822-4A49-4D36-86E3-300BA48D3F00}" type="slidenum">
              <a:rPr lang="en-US" smtClean="0"/>
              <a:t>23</a:t>
            </a:fld>
            <a:endParaRPr lang="en-US" dirty="0"/>
          </a:p>
        </p:txBody>
      </p:sp>
    </p:spTree>
    <p:extLst>
      <p:ext uri="{BB962C8B-B14F-4D97-AF65-F5344CB8AC3E}">
        <p14:creationId xmlns:p14="http://schemas.microsoft.com/office/powerpoint/2010/main" val="3029898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Wyoming MTSS Fidelity Rubric</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29" y="1716023"/>
            <a:ext cx="8357271" cy="3429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owchart: Alternate Process 5"/>
          <p:cNvSpPr/>
          <p:nvPr/>
        </p:nvSpPr>
        <p:spPr>
          <a:xfrm>
            <a:off x="274985" y="5486399"/>
            <a:ext cx="1368286"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Handout</a:t>
            </a:r>
          </a:p>
          <a:p>
            <a:pPr algn="ctr"/>
            <a:r>
              <a:rPr lang="en-US" sz="2000" dirty="0" smtClean="0">
                <a:solidFill>
                  <a:schemeClr val="bg1"/>
                </a:solidFill>
              </a:rPr>
              <a:t>1.3 </a:t>
            </a:r>
            <a:endParaRPr lang="en-US" sz="2000" dirty="0">
              <a:solidFill>
                <a:schemeClr val="bg1"/>
              </a:solidFill>
            </a:endParaRPr>
          </a:p>
        </p:txBody>
      </p:sp>
      <p:sp>
        <p:nvSpPr>
          <p:cNvPr id="5" name="Slide Number Placeholder 4"/>
          <p:cNvSpPr>
            <a:spLocks noGrp="1"/>
          </p:cNvSpPr>
          <p:nvPr>
            <p:ph type="sldNum" sz="quarter" idx="12"/>
          </p:nvPr>
        </p:nvSpPr>
        <p:spPr/>
        <p:txBody>
          <a:bodyPr/>
          <a:lstStyle/>
          <a:p>
            <a:fld id="{99A20822-4A49-4D36-86E3-300BA48D3F00}" type="slidenum">
              <a:rPr lang="en-US" smtClean="0"/>
              <a:t>24</a:t>
            </a:fld>
            <a:endParaRPr lang="en-US" dirty="0"/>
          </a:p>
        </p:txBody>
      </p:sp>
    </p:spTree>
    <p:extLst>
      <p:ext uri="{BB962C8B-B14F-4D97-AF65-F5344CB8AC3E}">
        <p14:creationId xmlns:p14="http://schemas.microsoft.com/office/powerpoint/2010/main" val="1859546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Optional Team </a:t>
            </a:r>
            <a:r>
              <a:rPr lang="en-US" dirty="0" smtClean="0"/>
              <a:t>Activity: MTSS </a:t>
            </a:r>
            <a:r>
              <a:rPr lang="en-US" dirty="0"/>
              <a:t>Fidelity of Implementation Self-Assessment</a:t>
            </a:r>
          </a:p>
        </p:txBody>
      </p:sp>
      <p:sp>
        <p:nvSpPr>
          <p:cNvPr id="3" name="Content Placeholder 2"/>
          <p:cNvSpPr>
            <a:spLocks noGrp="1"/>
          </p:cNvSpPr>
          <p:nvPr>
            <p:ph idx="1"/>
          </p:nvPr>
        </p:nvSpPr>
        <p:spPr>
          <a:xfrm>
            <a:off x="685800" y="1716023"/>
            <a:ext cx="8397240" cy="4460940"/>
          </a:xfrm>
        </p:spPr>
        <p:txBody>
          <a:bodyPr>
            <a:normAutofit/>
          </a:bodyPr>
          <a:lstStyle/>
          <a:p>
            <a:r>
              <a:rPr lang="en-US" sz="2300" dirty="0" smtClean="0"/>
              <a:t>As a team, rate the extent to which your school is implementing each criterion for the four essential components. </a:t>
            </a:r>
            <a:endParaRPr lang="en-US" sz="23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798" y="2892229"/>
            <a:ext cx="2819400" cy="2819400"/>
          </a:xfrm>
          <a:prstGeom prst="rect">
            <a:avLst/>
          </a:prstGeom>
        </p:spPr>
      </p:pic>
      <p:sp>
        <p:nvSpPr>
          <p:cNvPr id="7" name="Slide Number Placeholder 6"/>
          <p:cNvSpPr>
            <a:spLocks noGrp="1"/>
          </p:cNvSpPr>
          <p:nvPr>
            <p:ph type="sldNum" sz="quarter" idx="12"/>
          </p:nvPr>
        </p:nvSpPr>
        <p:spPr/>
        <p:txBody>
          <a:bodyPr/>
          <a:lstStyle/>
          <a:p>
            <a:fld id="{99A20822-4A49-4D36-86E3-300BA48D3F00}" type="slidenum">
              <a:rPr lang="en-US" smtClean="0"/>
              <a:t>25</a:t>
            </a:fld>
            <a:endParaRPr lang="en-US" dirty="0"/>
          </a:p>
        </p:txBody>
      </p:sp>
      <p:sp>
        <p:nvSpPr>
          <p:cNvPr id="8" name="Flowchart: Alternate Process 7"/>
          <p:cNvSpPr/>
          <p:nvPr/>
        </p:nvSpPr>
        <p:spPr>
          <a:xfrm>
            <a:off x="274985" y="5486399"/>
            <a:ext cx="1368286"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Handout</a:t>
            </a:r>
          </a:p>
          <a:p>
            <a:pPr algn="ctr"/>
            <a:r>
              <a:rPr lang="en-US" sz="2000" dirty="0" smtClean="0">
                <a:solidFill>
                  <a:schemeClr val="bg1"/>
                </a:solidFill>
              </a:rPr>
              <a:t>1.4 </a:t>
            </a:r>
            <a:endParaRPr lang="en-US" sz="2000" dirty="0">
              <a:solidFill>
                <a:schemeClr val="bg1"/>
              </a:solidFill>
            </a:endParaRPr>
          </a:p>
        </p:txBody>
      </p:sp>
    </p:spTree>
    <p:extLst>
      <p:ext uri="{BB962C8B-B14F-4D97-AF65-F5344CB8AC3E}">
        <p14:creationId xmlns:p14="http://schemas.microsoft.com/office/powerpoint/2010/main" val="1264573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MTSS Fidelity Rubric</a:t>
            </a:r>
            <a:endParaRPr lang="en-US" dirty="0"/>
          </a:p>
        </p:txBody>
      </p:sp>
      <p:sp>
        <p:nvSpPr>
          <p:cNvPr id="5" name="Content Placeholder 4"/>
          <p:cNvSpPr>
            <a:spLocks noGrp="1"/>
          </p:cNvSpPr>
          <p:nvPr>
            <p:ph idx="1"/>
          </p:nvPr>
        </p:nvSpPr>
        <p:spPr/>
        <p:txBody>
          <a:bodyPr/>
          <a:lstStyle/>
          <a:p>
            <a:pPr marL="0" indent="0">
              <a:buNone/>
            </a:pPr>
            <a:r>
              <a:rPr lang="en-US" sz="2800" dirty="0" smtClean="0"/>
              <a:t>Individually or with your team group, reflect on the following questions:</a:t>
            </a:r>
          </a:p>
          <a:p>
            <a:pPr marL="342900" indent="-342900">
              <a:buFont typeface="Arial" panose="020B0604020202020204" pitchFamily="34" charset="0"/>
              <a:buChar char="•"/>
            </a:pPr>
            <a:r>
              <a:rPr lang="en-US" sz="2400" dirty="0" smtClean="0"/>
              <a:t>What MTSS components are implemented </a:t>
            </a:r>
            <a:r>
              <a:rPr lang="en-US" sz="2400" i="1" dirty="0" smtClean="0"/>
              <a:t>fully</a:t>
            </a:r>
            <a:r>
              <a:rPr lang="en-US" sz="2400" dirty="0" smtClean="0"/>
              <a:t> at your site?</a:t>
            </a:r>
          </a:p>
          <a:p>
            <a:pPr marL="342900" indent="-342900">
              <a:buFont typeface="Arial" panose="020B0604020202020204" pitchFamily="34" charset="0"/>
              <a:buChar char="•"/>
            </a:pPr>
            <a:r>
              <a:rPr lang="en-US" sz="2400" dirty="0"/>
              <a:t>What MTSS components are implemented </a:t>
            </a:r>
            <a:r>
              <a:rPr lang="en-US" sz="2400" i="1" dirty="0"/>
              <a:t>partially</a:t>
            </a:r>
            <a:r>
              <a:rPr lang="en-US" sz="2400" dirty="0"/>
              <a:t> at your site?</a:t>
            </a:r>
          </a:p>
          <a:p>
            <a:pPr marL="342900" indent="-342900">
              <a:buFont typeface="Arial" panose="020B0604020202020204" pitchFamily="34" charset="0"/>
              <a:buChar char="•"/>
            </a:pPr>
            <a:r>
              <a:rPr lang="en-US" sz="2400" dirty="0" smtClean="0"/>
              <a:t>What MTSS components are currently absent from implementation at your site?</a:t>
            </a:r>
          </a:p>
          <a:p>
            <a:pPr lvl="1"/>
            <a:endParaRPr lang="en-US" dirty="0"/>
          </a:p>
        </p:txBody>
      </p:sp>
      <p:sp>
        <p:nvSpPr>
          <p:cNvPr id="3" name="Slide Number Placeholder 2"/>
          <p:cNvSpPr>
            <a:spLocks noGrp="1"/>
          </p:cNvSpPr>
          <p:nvPr>
            <p:ph type="sldNum" sz="quarter" idx="12"/>
          </p:nvPr>
        </p:nvSpPr>
        <p:spPr/>
        <p:txBody>
          <a:bodyPr/>
          <a:lstStyle/>
          <a:p>
            <a:fld id="{99A20822-4A49-4D36-86E3-300BA48D3F00}" type="slidenum">
              <a:rPr lang="en-US" smtClean="0"/>
              <a:t>26</a:t>
            </a:fld>
            <a:endParaRPr lang="en-US" dirty="0"/>
          </a:p>
        </p:txBody>
      </p:sp>
    </p:spTree>
    <p:extLst>
      <p:ext uri="{BB962C8B-B14F-4D97-AF65-F5344CB8AC3E}">
        <p14:creationId xmlns:p14="http://schemas.microsoft.com/office/powerpoint/2010/main" val="452403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Aligning MTSS </a:t>
            </a:r>
            <a:r>
              <a:rPr lang="en-US" dirty="0" smtClean="0"/>
              <a:t>With </a:t>
            </a:r>
            <a:r>
              <a:rPr lang="en-US" dirty="0"/>
              <a:t>Existing Activities</a:t>
            </a:r>
          </a:p>
        </p:txBody>
      </p:sp>
      <p:sp>
        <p:nvSpPr>
          <p:cNvPr id="3" name="Slide Number Placeholder 2"/>
          <p:cNvSpPr>
            <a:spLocks noGrp="1"/>
          </p:cNvSpPr>
          <p:nvPr>
            <p:ph type="sldNum" sz="quarter" idx="11"/>
          </p:nvPr>
        </p:nvSpPr>
        <p:spPr/>
        <p:txBody>
          <a:bodyPr/>
          <a:lstStyle/>
          <a:p>
            <a:fld id="{99A20822-4A49-4D36-86E3-300BA48D3F00}" type="slidenum">
              <a:rPr lang="en-US" smtClean="0"/>
              <a:pPr/>
              <a:t>27</a:t>
            </a:fld>
            <a:endParaRPr lang="en-US" dirty="0"/>
          </a:p>
        </p:txBody>
      </p:sp>
    </p:spTree>
    <p:extLst>
      <p:ext uri="{BB962C8B-B14F-4D97-AF65-F5344CB8AC3E}">
        <p14:creationId xmlns:p14="http://schemas.microsoft.com/office/powerpoint/2010/main" val="1463534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Connections</a:t>
            </a:r>
            <a:endParaRPr lang="en-US" dirty="0"/>
          </a:p>
        </p:txBody>
      </p:sp>
      <p:sp>
        <p:nvSpPr>
          <p:cNvPr id="3" name="Content Placeholder 2"/>
          <p:cNvSpPr>
            <a:spLocks noGrp="1"/>
          </p:cNvSpPr>
          <p:nvPr>
            <p:ph idx="1"/>
          </p:nvPr>
        </p:nvSpPr>
        <p:spPr/>
        <p:txBody>
          <a:bodyPr>
            <a:normAutofit/>
          </a:bodyPr>
          <a:lstStyle/>
          <a:p>
            <a:r>
              <a:rPr lang="en-US" sz="2400" dirty="0" smtClean="0"/>
              <a:t>What connections to you see among the essential components of MTSS and existing initiatives in your school and district?</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12" y="2546380"/>
            <a:ext cx="3331906" cy="3331906"/>
          </a:xfrm>
          <a:prstGeom prst="rect">
            <a:avLst/>
          </a:prstGeom>
        </p:spPr>
      </p:pic>
      <p:sp>
        <p:nvSpPr>
          <p:cNvPr id="7" name="Slide Number Placeholder 6"/>
          <p:cNvSpPr>
            <a:spLocks noGrp="1"/>
          </p:cNvSpPr>
          <p:nvPr>
            <p:ph type="sldNum" sz="quarter" idx="12"/>
          </p:nvPr>
        </p:nvSpPr>
        <p:spPr/>
        <p:txBody>
          <a:bodyPr/>
          <a:lstStyle/>
          <a:p>
            <a:fld id="{99A20822-4A49-4D36-86E3-300BA48D3F00}" type="slidenum">
              <a:rPr lang="en-US" smtClean="0"/>
              <a:t>28</a:t>
            </a:fld>
            <a:endParaRPr lang="en-US" dirty="0"/>
          </a:p>
        </p:txBody>
      </p:sp>
      <p:sp>
        <p:nvSpPr>
          <p:cNvPr id="8" name="Flowchart: Alternate Process 7"/>
          <p:cNvSpPr/>
          <p:nvPr/>
        </p:nvSpPr>
        <p:spPr>
          <a:xfrm>
            <a:off x="274985" y="5486399"/>
            <a:ext cx="1368286"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Handout</a:t>
            </a:r>
          </a:p>
          <a:p>
            <a:pPr algn="ctr"/>
            <a:r>
              <a:rPr lang="en-US" sz="2000" dirty="0" smtClean="0">
                <a:solidFill>
                  <a:schemeClr val="bg1"/>
                </a:solidFill>
              </a:rPr>
              <a:t>1.5 </a:t>
            </a:r>
            <a:endParaRPr lang="en-US" sz="2000" dirty="0">
              <a:solidFill>
                <a:schemeClr val="bg1"/>
              </a:solidFill>
            </a:endParaRPr>
          </a:p>
        </p:txBody>
      </p:sp>
    </p:spTree>
    <p:extLst>
      <p:ext uri="{BB962C8B-B14F-4D97-AF65-F5344CB8AC3E}">
        <p14:creationId xmlns:p14="http://schemas.microsoft.com/office/powerpoint/2010/main" val="1287562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TSS 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727" y="1652851"/>
            <a:ext cx="5460274" cy="381363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Federal Initiative Alignment With MTSS: Every Student Succeeds Act (ESSA)</a:t>
            </a:r>
            <a:endParaRPr lang="en-US" dirty="0"/>
          </a:p>
        </p:txBody>
      </p:sp>
      <p:sp>
        <p:nvSpPr>
          <p:cNvPr id="6" name="Content Placeholder 5"/>
          <p:cNvSpPr>
            <a:spLocks noGrp="1"/>
          </p:cNvSpPr>
          <p:nvPr>
            <p:ph idx="1"/>
          </p:nvPr>
        </p:nvSpPr>
        <p:spPr>
          <a:xfrm>
            <a:off x="685800" y="1716023"/>
            <a:ext cx="3824207" cy="4460940"/>
          </a:xfrm>
        </p:spPr>
        <p:txBody>
          <a:bodyPr>
            <a:normAutofit/>
          </a:bodyPr>
          <a:lstStyle/>
          <a:p>
            <a:pPr marL="457200" indent="-457200">
              <a:buFont typeface="Arial" panose="020B0604020202020204" pitchFamily="34" charset="0"/>
              <a:buChar char="•"/>
            </a:pPr>
            <a:r>
              <a:rPr lang="en-US" sz="2400" dirty="0" smtClean="0"/>
              <a:t>Evidence-based practices have an increasingly prominent role in federal policy.</a:t>
            </a:r>
          </a:p>
          <a:p>
            <a:pPr marL="457200" indent="-457200">
              <a:buFont typeface="Arial" panose="020B0604020202020204" pitchFamily="34" charset="0"/>
              <a:buChar char="•"/>
            </a:pPr>
            <a:r>
              <a:rPr lang="en-US" sz="2400" dirty="0" smtClean="0"/>
              <a:t>ESSA requires use of evidence-based interventions.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9" name="Right Arrow 8"/>
          <p:cNvSpPr/>
          <p:nvPr/>
        </p:nvSpPr>
        <p:spPr>
          <a:xfrm rot="10800000">
            <a:off x="7536232" y="3749060"/>
            <a:ext cx="1223721" cy="394866"/>
          </a:xfrm>
          <a:prstGeom prst="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99A20822-4A49-4D36-86E3-300BA48D3F00}" type="slidenum">
              <a:rPr lang="en-US" smtClean="0"/>
              <a:t>29</a:t>
            </a:fld>
            <a:endParaRPr lang="en-US" dirty="0"/>
          </a:p>
        </p:txBody>
      </p:sp>
    </p:spTree>
    <p:extLst>
      <p:ext uri="{BB962C8B-B14F-4D97-AF65-F5344CB8AC3E}">
        <p14:creationId xmlns:p14="http://schemas.microsoft.com/office/powerpoint/2010/main" val="192858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MTSS Module Series Overview</a:t>
            </a:r>
            <a:endParaRPr lang="en-US" dirty="0"/>
          </a:p>
        </p:txBody>
      </p:sp>
      <p:sp>
        <p:nvSpPr>
          <p:cNvPr id="6" name="TextBox 5"/>
          <p:cNvSpPr txBox="1"/>
          <p:nvPr/>
        </p:nvSpPr>
        <p:spPr>
          <a:xfrm>
            <a:off x="602905" y="1794916"/>
            <a:ext cx="8395390" cy="646331"/>
          </a:xfrm>
          <a:prstGeom prst="rect">
            <a:avLst/>
          </a:prstGeom>
          <a:noFill/>
          <a:ln w="38100">
            <a:solidFill>
              <a:schemeClr val="tx2"/>
            </a:solidFill>
          </a:ln>
        </p:spPr>
        <p:txBody>
          <a:bodyPr wrap="square" rtlCol="0">
            <a:spAutoFit/>
          </a:bodyPr>
          <a:lstStyle/>
          <a:p>
            <a:endParaRPr lang="en-US" sz="3600" dirty="0"/>
          </a:p>
        </p:txBody>
      </p:sp>
      <p:sp>
        <p:nvSpPr>
          <p:cNvPr id="3" name="Slide Number Placeholder 2"/>
          <p:cNvSpPr>
            <a:spLocks noGrp="1"/>
          </p:cNvSpPr>
          <p:nvPr>
            <p:ph type="sldNum" sz="quarter" idx="12"/>
          </p:nvPr>
        </p:nvSpPr>
        <p:spPr/>
        <p:txBody>
          <a:bodyPr/>
          <a:lstStyle/>
          <a:p>
            <a:fld id="{99A20822-4A49-4D36-86E3-300BA48D3F00}" type="slidenum">
              <a:rPr lang="en-US" smtClean="0"/>
              <a:t>3</a:t>
            </a:fld>
            <a:endParaRPr lang="en-US"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952905595"/>
              </p:ext>
            </p:extLst>
          </p:nvPr>
        </p:nvGraphicFramePr>
        <p:xfrm>
          <a:off x="685800" y="1716088"/>
          <a:ext cx="8229600" cy="446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99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Addressing Needs of All Students</a:t>
            </a:r>
            <a:endParaRPr lang="en-US" dirty="0"/>
          </a:p>
        </p:txBody>
      </p:sp>
      <p:sp>
        <p:nvSpPr>
          <p:cNvPr id="4" name="Slide Number Placeholder 3"/>
          <p:cNvSpPr>
            <a:spLocks noGrp="1"/>
          </p:cNvSpPr>
          <p:nvPr>
            <p:ph type="sldNum" sz="quarter" idx="12"/>
          </p:nvPr>
        </p:nvSpPr>
        <p:spPr/>
        <p:txBody>
          <a:bodyPr/>
          <a:lstStyle/>
          <a:p>
            <a:fld id="{99A20822-4A49-4D36-86E3-300BA48D3F00}" type="slidenum">
              <a:rPr lang="en-US" smtClean="0"/>
              <a:t>30</a:t>
            </a:fld>
            <a:endParaRPr lang="en-US" dirty="0"/>
          </a:p>
        </p:txBody>
      </p:sp>
      <p:graphicFrame>
        <p:nvGraphicFramePr>
          <p:cNvPr id="8" name="Chart 7"/>
          <p:cNvGraphicFramePr/>
          <p:nvPr>
            <p:extLst>
              <p:ext uri="{D42A27DB-BD31-4B8C-83A1-F6EECF244321}">
                <p14:modId xmlns:p14="http://schemas.microsoft.com/office/powerpoint/2010/main" val="209841615"/>
              </p:ext>
            </p:extLst>
          </p:nvPr>
        </p:nvGraphicFramePr>
        <p:xfrm>
          <a:off x="685801" y="1567543"/>
          <a:ext cx="7805056" cy="412205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6057" y="5878286"/>
            <a:ext cx="8069943" cy="523220"/>
          </a:xfrm>
          <a:prstGeom prst="rect">
            <a:avLst/>
          </a:prstGeom>
          <a:noFill/>
        </p:spPr>
        <p:txBody>
          <a:bodyPr wrap="square" rtlCol="0">
            <a:spAutoFit/>
          </a:bodyPr>
          <a:lstStyle/>
          <a:p>
            <a:r>
              <a:rPr lang="en-US" sz="1400" i="1" dirty="0" smtClean="0"/>
              <a:t>Source</a:t>
            </a:r>
            <a:r>
              <a:rPr lang="en-US" sz="1400" dirty="0" smtClean="0"/>
              <a:t>: PAWS </a:t>
            </a:r>
            <a:r>
              <a:rPr lang="en-US" sz="1400" dirty="0"/>
              <a:t>and WY-Alt Results Disaggregated – State Level, </a:t>
            </a:r>
            <a:r>
              <a:rPr lang="en-US" sz="1400" dirty="0">
                <a:hlinkClick r:id="rId4"/>
              </a:rPr>
              <a:t>http://</a:t>
            </a:r>
            <a:r>
              <a:rPr lang="en-US" sz="1400" dirty="0" smtClean="0">
                <a:hlinkClick r:id="rId4"/>
              </a:rPr>
              <a:t>fusion.edu.wyoming.gov/MySites/Data_Reporting/data_reporting_assessment_reports.aspx</a:t>
            </a:r>
            <a:r>
              <a:rPr lang="en-US" sz="1400" dirty="0" smtClean="0"/>
              <a:t> </a:t>
            </a:r>
            <a:endParaRPr lang="en-US" sz="1400" dirty="0"/>
          </a:p>
        </p:txBody>
      </p:sp>
    </p:spTree>
    <p:extLst>
      <p:ext uri="{BB962C8B-B14F-4D97-AF65-F5344CB8AC3E}">
        <p14:creationId xmlns:p14="http://schemas.microsoft.com/office/powerpoint/2010/main" val="1537962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Wyoming State Initiatives</a:t>
            </a:r>
            <a:endParaRPr lang="en-US" dirty="0"/>
          </a:p>
        </p:txBody>
      </p:sp>
      <p:sp>
        <p:nvSpPr>
          <p:cNvPr id="3" name="Content Placeholder 2"/>
          <p:cNvSpPr>
            <a:spLocks noGrp="1"/>
          </p:cNvSpPr>
          <p:nvPr>
            <p:ph idx="1"/>
          </p:nvPr>
        </p:nvSpPr>
        <p:spPr/>
        <p:txBody>
          <a:bodyPr/>
          <a:lstStyle/>
          <a:p>
            <a:r>
              <a:rPr lang="en-US" sz="3200" dirty="0" smtClean="0"/>
              <a:t>Increasing third-grade reading proficiency</a:t>
            </a:r>
          </a:p>
          <a:p>
            <a:pPr lvl="1"/>
            <a:r>
              <a:rPr lang="en-US" sz="2400" b="1" dirty="0" smtClean="0"/>
              <a:t>Goal: </a:t>
            </a:r>
            <a:r>
              <a:rPr lang="en-US" sz="2400" dirty="0" smtClean="0"/>
              <a:t>Increase to 65% of third-grade students scoring proficient or better by the end of the 2019</a:t>
            </a:r>
            <a:r>
              <a:rPr lang="en-US" sz="2400" dirty="0"/>
              <a:t>–</a:t>
            </a:r>
            <a:r>
              <a:rPr lang="en-US" sz="2400" dirty="0" smtClean="0"/>
              <a:t>20 school year</a:t>
            </a:r>
            <a:endParaRPr lang="en-US" sz="2400" b="1"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140" y="4206240"/>
            <a:ext cx="3493860" cy="2303853"/>
          </a:xfrm>
          <a:prstGeom prst="rect">
            <a:avLst/>
          </a:prstGeom>
        </p:spPr>
      </p:pic>
      <p:sp>
        <p:nvSpPr>
          <p:cNvPr id="5" name="Slide Number Placeholder 4"/>
          <p:cNvSpPr>
            <a:spLocks noGrp="1"/>
          </p:cNvSpPr>
          <p:nvPr>
            <p:ph type="sldNum" sz="quarter" idx="12"/>
          </p:nvPr>
        </p:nvSpPr>
        <p:spPr/>
        <p:txBody>
          <a:bodyPr/>
          <a:lstStyle/>
          <a:p>
            <a:fld id="{99A20822-4A49-4D36-86E3-300BA48D3F00}" type="slidenum">
              <a:rPr lang="en-US" smtClean="0"/>
              <a:t>31</a:t>
            </a:fld>
            <a:endParaRPr lang="en-US" dirty="0"/>
          </a:p>
        </p:txBody>
      </p:sp>
    </p:spTree>
    <p:extLst>
      <p:ext uri="{BB962C8B-B14F-4D97-AF65-F5344CB8AC3E}">
        <p14:creationId xmlns:p14="http://schemas.microsoft.com/office/powerpoint/2010/main" val="3534940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Wyoming State Initiatives</a:t>
            </a:r>
            <a:endParaRPr lang="en-US" dirty="0"/>
          </a:p>
        </p:txBody>
      </p:sp>
      <p:sp>
        <p:nvSpPr>
          <p:cNvPr id="3" name="Content Placeholder 2"/>
          <p:cNvSpPr>
            <a:spLocks noGrp="1"/>
          </p:cNvSpPr>
          <p:nvPr>
            <p:ph idx="1"/>
          </p:nvPr>
        </p:nvSpPr>
        <p:spPr>
          <a:xfrm>
            <a:off x="685799" y="1716023"/>
            <a:ext cx="8353425" cy="4460940"/>
          </a:xfrm>
        </p:spPr>
        <p:txBody>
          <a:bodyPr/>
          <a:lstStyle/>
          <a:p>
            <a:pPr marL="0" indent="0">
              <a:spcAft>
                <a:spcPts val="1200"/>
              </a:spcAft>
              <a:buNone/>
            </a:pPr>
            <a:r>
              <a:rPr lang="en-US" sz="3200" dirty="0" smtClean="0"/>
              <a:t>State Systemic Improvement Plan (SSIP)</a:t>
            </a:r>
          </a:p>
          <a:p>
            <a:pPr marL="342900" indent="-342900">
              <a:spcBef>
                <a:spcPts val="0"/>
              </a:spcBef>
              <a:spcAft>
                <a:spcPts val="1200"/>
              </a:spcAft>
              <a:buFont typeface="Arial" panose="020B0604020202020204" pitchFamily="34" charset="0"/>
              <a:buChar char="•"/>
            </a:pPr>
            <a:r>
              <a:rPr lang="en-US" sz="2400" dirty="0" smtClean="0"/>
              <a:t>Comprehensive</a:t>
            </a:r>
            <a:r>
              <a:rPr lang="en-US" sz="2400" dirty="0"/>
              <a:t>, ambitious, yet achievable </a:t>
            </a:r>
            <a:endParaRPr lang="en-US" sz="2400" dirty="0" smtClean="0"/>
          </a:p>
          <a:p>
            <a:pPr marL="342900" indent="-342900">
              <a:spcBef>
                <a:spcPts val="0"/>
              </a:spcBef>
              <a:spcAft>
                <a:spcPts val="1200"/>
              </a:spcAft>
              <a:buFont typeface="Arial" panose="020B0604020202020204" pitchFamily="34" charset="0"/>
              <a:buChar char="•"/>
            </a:pPr>
            <a:r>
              <a:rPr lang="en-US" sz="2400" dirty="0" smtClean="0"/>
              <a:t>Multiyear </a:t>
            </a:r>
          </a:p>
          <a:p>
            <a:pPr marL="342900" indent="-342900">
              <a:spcBef>
                <a:spcPts val="0"/>
              </a:spcBef>
              <a:spcAft>
                <a:spcPts val="1200"/>
              </a:spcAft>
              <a:buFont typeface="Arial" panose="020B0604020202020204" pitchFamily="34" charset="0"/>
              <a:buChar char="•"/>
            </a:pPr>
            <a:r>
              <a:rPr lang="en-US" sz="2400" dirty="0" smtClean="0"/>
              <a:t>Designed </a:t>
            </a:r>
            <a:r>
              <a:rPr lang="en-US" sz="2400" dirty="0"/>
              <a:t>to improve outcomes for children with </a:t>
            </a:r>
            <a:r>
              <a:rPr lang="en-US" sz="2400" dirty="0" smtClean="0"/>
              <a:t>disabilities</a:t>
            </a:r>
          </a:p>
          <a:p>
            <a:pPr marL="342900" indent="-342900">
              <a:spcBef>
                <a:spcPts val="0"/>
              </a:spcBef>
              <a:spcAft>
                <a:spcPts val="1200"/>
              </a:spcAft>
              <a:buFont typeface="Arial" panose="020B0604020202020204" pitchFamily="34" charset="0"/>
              <a:buChar char="•"/>
            </a:pPr>
            <a:r>
              <a:rPr lang="en-US" sz="2400" dirty="0" smtClean="0"/>
              <a:t>Uses MTSS and data-based individualization at Tier III</a:t>
            </a:r>
          </a:p>
          <a:p>
            <a:endParaRPr lang="en-US" dirty="0"/>
          </a:p>
        </p:txBody>
      </p:sp>
      <p:sp>
        <p:nvSpPr>
          <p:cNvPr id="8" name="TextBox 7"/>
          <p:cNvSpPr txBox="1"/>
          <p:nvPr/>
        </p:nvSpPr>
        <p:spPr>
          <a:xfrm>
            <a:off x="648220" y="5186855"/>
            <a:ext cx="7977352" cy="923330"/>
          </a:xfrm>
          <a:prstGeom prst="rect">
            <a:avLst/>
          </a:prstGeom>
          <a:noFill/>
        </p:spPr>
        <p:txBody>
          <a:bodyPr wrap="square" rtlCol="0">
            <a:spAutoFit/>
          </a:bodyPr>
          <a:lstStyle/>
          <a:p>
            <a:r>
              <a:rPr lang="en-US" dirty="0">
                <a:latin typeface="Arial" panose="020B0604020202020204" pitchFamily="34" charset="0"/>
              </a:rPr>
              <a:t>For more information, visit </a:t>
            </a:r>
            <a:r>
              <a:rPr lang="en-US" dirty="0">
                <a:latin typeface="Arial" panose="020B0604020202020204" pitchFamily="34" charset="0"/>
                <a:hlinkClick r:id="rId3"/>
              </a:rPr>
              <a:t>http://wyominginstructionalnetwork.com/spdginitiatives/ssip</a:t>
            </a:r>
            <a:r>
              <a:rPr lang="en-US" dirty="0" smtClean="0">
                <a:latin typeface="Arial" panose="020B0604020202020204" pitchFamily="34" charset="0"/>
                <a:hlinkClick r:id="rId3"/>
              </a:rPr>
              <a:t>/ </a:t>
            </a:r>
            <a:endParaRPr lang="en-US" dirty="0">
              <a:latin typeface="Arial" panose="020B0604020202020204" pitchFamily="34" charset="0"/>
            </a:endParaRPr>
          </a:p>
          <a:p>
            <a:endParaRPr lang="en-US" dirty="0"/>
          </a:p>
        </p:txBody>
      </p:sp>
      <p:sp>
        <p:nvSpPr>
          <p:cNvPr id="5" name="Slide Number Placeholder 4"/>
          <p:cNvSpPr>
            <a:spLocks noGrp="1"/>
          </p:cNvSpPr>
          <p:nvPr>
            <p:ph type="sldNum" sz="quarter" idx="12"/>
          </p:nvPr>
        </p:nvSpPr>
        <p:spPr/>
        <p:txBody>
          <a:bodyPr/>
          <a:lstStyle/>
          <a:p>
            <a:fld id="{99A20822-4A49-4D36-86E3-300BA48D3F00}" type="slidenum">
              <a:rPr lang="en-US" smtClean="0"/>
              <a:t>32</a:t>
            </a:fld>
            <a:endParaRPr lang="en-US" dirty="0"/>
          </a:p>
        </p:txBody>
      </p:sp>
    </p:spTree>
    <p:extLst>
      <p:ext uri="{BB962C8B-B14F-4D97-AF65-F5344CB8AC3E}">
        <p14:creationId xmlns:p14="http://schemas.microsoft.com/office/powerpoint/2010/main" val="3016613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MTSS Team</a:t>
            </a:r>
            <a:endParaRPr lang="en-US" dirty="0"/>
          </a:p>
        </p:txBody>
      </p:sp>
      <p:sp>
        <p:nvSpPr>
          <p:cNvPr id="3" name="Slide Number Placeholder 2"/>
          <p:cNvSpPr>
            <a:spLocks noGrp="1"/>
          </p:cNvSpPr>
          <p:nvPr>
            <p:ph type="sldNum" sz="quarter" idx="11"/>
          </p:nvPr>
        </p:nvSpPr>
        <p:spPr/>
        <p:txBody>
          <a:bodyPr/>
          <a:lstStyle/>
          <a:p>
            <a:fld id="{99A20822-4A49-4D36-86E3-300BA48D3F00}" type="slidenum">
              <a:rPr lang="en-US" smtClean="0"/>
              <a:pPr/>
              <a:t>33</a:t>
            </a:fld>
            <a:endParaRPr lang="en-US" dirty="0"/>
          </a:p>
        </p:txBody>
      </p:sp>
    </p:spTree>
    <p:extLst>
      <p:ext uri="{BB962C8B-B14F-4D97-AF65-F5344CB8AC3E}">
        <p14:creationId xmlns:p14="http://schemas.microsoft.com/office/powerpoint/2010/main" val="453942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009639588"/>
              </p:ext>
            </p:extLst>
          </p:nvPr>
        </p:nvGraphicFramePr>
        <p:xfrm>
          <a:off x="929148" y="766916"/>
          <a:ext cx="7066418" cy="4553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99A20822-4A49-4D36-86E3-300BA48D3F00}" type="slidenum">
              <a:rPr lang="en-US" smtClean="0"/>
              <a:t>34</a:t>
            </a:fld>
            <a:endParaRPr lang="en-US" dirty="0"/>
          </a:p>
        </p:txBody>
      </p:sp>
    </p:spTree>
    <p:extLst>
      <p:ext uri="{BB962C8B-B14F-4D97-AF65-F5344CB8AC3E}">
        <p14:creationId xmlns:p14="http://schemas.microsoft.com/office/powerpoint/2010/main" val="3503134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MTSS Teams Focus on…</a:t>
            </a:r>
            <a:endParaRPr lang="en-US" dirty="0"/>
          </a:p>
        </p:txBody>
      </p:sp>
      <p:sp>
        <p:nvSpPr>
          <p:cNvPr id="3" name="Content Placeholder 2"/>
          <p:cNvSpPr>
            <a:spLocks noGrp="1"/>
          </p:cNvSpPr>
          <p:nvPr>
            <p:ph sz="half" idx="1"/>
          </p:nvPr>
        </p:nvSpPr>
        <p:spPr/>
        <p:txBody>
          <a:bodyPr>
            <a:noAutofit/>
          </a:bodyPr>
          <a:lstStyle/>
          <a:p>
            <a:pPr marL="344488" indent="-344488">
              <a:buFont typeface="Arial" panose="020B0604020202020204" pitchFamily="34" charset="0"/>
              <a:buChar char="•"/>
            </a:pPr>
            <a:r>
              <a:rPr lang="en-US" sz="2400" dirty="0">
                <a:solidFill>
                  <a:srgbClr val="27436B"/>
                </a:solidFill>
              </a:rPr>
              <a:t>Student outcomes</a:t>
            </a:r>
          </a:p>
          <a:p>
            <a:pPr marL="344488" indent="-344488">
              <a:buFont typeface="Arial" panose="020B0604020202020204" pitchFamily="34" charset="0"/>
              <a:buChar char="•"/>
            </a:pPr>
            <a:r>
              <a:rPr lang="en-US" sz="2400" dirty="0">
                <a:solidFill>
                  <a:srgbClr val="27436B"/>
                </a:solidFill>
              </a:rPr>
              <a:t>Results not process</a:t>
            </a:r>
          </a:p>
          <a:p>
            <a:pPr marL="344488" indent="-344488">
              <a:buFont typeface="Arial" panose="020B0604020202020204" pitchFamily="34" charset="0"/>
              <a:buChar char="•"/>
            </a:pPr>
            <a:r>
              <a:rPr lang="en-US" sz="2400" dirty="0" smtClean="0">
                <a:solidFill>
                  <a:srgbClr val="27436B"/>
                </a:solidFill>
              </a:rPr>
              <a:t>Prevention</a:t>
            </a:r>
          </a:p>
        </p:txBody>
      </p:sp>
      <p:sp>
        <p:nvSpPr>
          <p:cNvPr id="5" name="Content Placeholder 4"/>
          <p:cNvSpPr>
            <a:spLocks noGrp="1"/>
          </p:cNvSpPr>
          <p:nvPr>
            <p:ph sz="half" idx="2"/>
          </p:nvPr>
        </p:nvSpPr>
        <p:spPr>
          <a:xfrm>
            <a:off x="5067300" y="1716023"/>
            <a:ext cx="3692654" cy="4460940"/>
          </a:xfrm>
        </p:spPr>
        <p:txBody>
          <a:bodyPr>
            <a:normAutofit/>
          </a:bodyPr>
          <a:lstStyle/>
          <a:p>
            <a:pPr marL="344488" indent="-344488">
              <a:buFont typeface="Arial" panose="020B0604020202020204" pitchFamily="34" charset="0"/>
              <a:buChar char="•"/>
            </a:pPr>
            <a:r>
              <a:rPr lang="en-US" sz="2400" dirty="0">
                <a:solidFill>
                  <a:srgbClr val="27436B"/>
                </a:solidFill>
              </a:rPr>
              <a:t>Alterable variables</a:t>
            </a:r>
          </a:p>
          <a:p>
            <a:pPr marL="344488" indent="-344488">
              <a:buFont typeface="Arial" panose="020B0604020202020204" pitchFamily="34" charset="0"/>
              <a:buChar char="•"/>
            </a:pPr>
            <a:r>
              <a:rPr lang="en-US" sz="2400" dirty="0">
                <a:solidFill>
                  <a:srgbClr val="27436B"/>
                </a:solidFill>
              </a:rPr>
              <a:t>Smallest change </a:t>
            </a:r>
            <a:r>
              <a:rPr lang="en-US" sz="2400" dirty="0" smtClean="0">
                <a:solidFill>
                  <a:srgbClr val="27436B"/>
                </a:solidFill>
              </a:rPr>
              <a:t/>
            </a:r>
            <a:br>
              <a:rPr lang="en-US" sz="2400" dirty="0" smtClean="0">
                <a:solidFill>
                  <a:srgbClr val="27436B"/>
                </a:solidFill>
              </a:rPr>
            </a:br>
            <a:r>
              <a:rPr lang="en-US" sz="2400" dirty="0" smtClean="0">
                <a:solidFill>
                  <a:srgbClr val="27436B"/>
                </a:solidFill>
              </a:rPr>
              <a:t>that </a:t>
            </a:r>
            <a:r>
              <a:rPr lang="en-US" sz="2400" dirty="0">
                <a:solidFill>
                  <a:srgbClr val="27436B"/>
                </a:solidFill>
              </a:rPr>
              <a:t>can create </a:t>
            </a:r>
            <a:r>
              <a:rPr lang="en-US" sz="2400" dirty="0" smtClean="0">
                <a:solidFill>
                  <a:srgbClr val="27436B"/>
                </a:solidFill>
              </a:rPr>
              <a:t>the </a:t>
            </a:r>
            <a:r>
              <a:rPr lang="en-US" sz="2400" dirty="0">
                <a:solidFill>
                  <a:srgbClr val="27436B"/>
                </a:solidFill>
              </a:rPr>
              <a:t>biggest effect</a:t>
            </a:r>
          </a:p>
          <a:p>
            <a:pPr marL="344488" indent="-344488">
              <a:buFont typeface="Arial" panose="020B0604020202020204" pitchFamily="34" charset="0"/>
              <a:buChar char="•"/>
            </a:pPr>
            <a:r>
              <a:rPr lang="en-US" sz="2400" dirty="0">
                <a:solidFill>
                  <a:srgbClr val="27436B"/>
                </a:solidFill>
              </a:rPr>
              <a:t>Evidence-based interventions</a:t>
            </a:r>
          </a:p>
          <a:p>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834" y="3711361"/>
            <a:ext cx="3345705" cy="2230470"/>
          </a:xfrm>
          <a:prstGeom prst="rect">
            <a:avLst/>
          </a:prstGeom>
        </p:spPr>
      </p:pic>
      <p:sp>
        <p:nvSpPr>
          <p:cNvPr id="7" name="Slide Number Placeholder 6"/>
          <p:cNvSpPr>
            <a:spLocks noGrp="1"/>
          </p:cNvSpPr>
          <p:nvPr>
            <p:ph type="sldNum" sz="quarter" idx="12"/>
          </p:nvPr>
        </p:nvSpPr>
        <p:spPr/>
        <p:txBody>
          <a:bodyPr/>
          <a:lstStyle/>
          <a:p>
            <a:fld id="{99A20822-4A49-4D36-86E3-300BA48D3F00}" type="slidenum">
              <a:rPr lang="en-US" smtClean="0"/>
              <a:t>35</a:t>
            </a:fld>
            <a:endParaRPr lang="en-US" dirty="0"/>
          </a:p>
        </p:txBody>
      </p:sp>
    </p:spTree>
    <p:extLst>
      <p:ext uri="{BB962C8B-B14F-4D97-AF65-F5344CB8AC3E}">
        <p14:creationId xmlns:p14="http://schemas.microsoft.com/office/powerpoint/2010/main" val="2857017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MTSS Teams…</a:t>
            </a:r>
            <a:endParaRPr lang="en-US" dirty="0"/>
          </a:p>
        </p:txBody>
      </p:sp>
      <p:sp>
        <p:nvSpPr>
          <p:cNvPr id="3" name="Content Placeholder 2"/>
          <p:cNvSpPr>
            <a:spLocks noGrp="1"/>
          </p:cNvSpPr>
          <p:nvPr>
            <p:ph sz="half" idx="1"/>
          </p:nvPr>
        </p:nvSpPr>
        <p:spPr>
          <a:xfrm>
            <a:off x="685800" y="1716023"/>
            <a:ext cx="3440835" cy="4460940"/>
          </a:xfrm>
        </p:spPr>
        <p:txBody>
          <a:bodyPr>
            <a:noAutofit/>
          </a:bodyPr>
          <a:lstStyle/>
          <a:p>
            <a:pPr marL="285750" indent="-285750">
              <a:spcBef>
                <a:spcPts val="0"/>
              </a:spcBef>
              <a:spcAft>
                <a:spcPts val="1200"/>
              </a:spcAft>
              <a:buFont typeface="Arial" panose="020B0604020202020204" pitchFamily="34" charset="0"/>
              <a:buChar char="•"/>
            </a:pPr>
            <a:r>
              <a:rPr lang="en-US" sz="2000" dirty="0">
                <a:solidFill>
                  <a:srgbClr val="27436B"/>
                </a:solidFill>
              </a:rPr>
              <a:t>Recognize adult behavior must change to </a:t>
            </a:r>
            <a:r>
              <a:rPr lang="en-US" sz="2000" dirty="0" smtClean="0">
                <a:solidFill>
                  <a:srgbClr val="27436B"/>
                </a:solidFill>
              </a:rPr>
              <a:t>support </a:t>
            </a:r>
            <a:r>
              <a:rPr lang="en-US" sz="2000" dirty="0">
                <a:solidFill>
                  <a:srgbClr val="27436B"/>
                </a:solidFill>
              </a:rPr>
              <a:t>student </a:t>
            </a:r>
            <a:r>
              <a:rPr lang="en-US" sz="2000" dirty="0" smtClean="0">
                <a:solidFill>
                  <a:srgbClr val="27436B"/>
                </a:solidFill>
              </a:rPr>
              <a:t>learning and behavior effectively</a:t>
            </a:r>
            <a:endParaRPr lang="en-US" sz="2000" dirty="0">
              <a:solidFill>
                <a:srgbClr val="27436B"/>
              </a:solidFill>
            </a:endParaRPr>
          </a:p>
          <a:p>
            <a:pPr marL="285750" indent="-285750">
              <a:spcBef>
                <a:spcPts val="0"/>
              </a:spcBef>
              <a:spcAft>
                <a:spcPts val="1200"/>
              </a:spcAft>
              <a:buFont typeface="Arial" panose="020B0604020202020204" pitchFamily="34" charset="0"/>
              <a:buChar char="•"/>
            </a:pPr>
            <a:r>
              <a:rPr lang="en-US" sz="2000" dirty="0">
                <a:solidFill>
                  <a:srgbClr val="27436B"/>
                </a:solidFill>
              </a:rPr>
              <a:t>Use problem solving at all levels and across academic and social behavior for students and </a:t>
            </a:r>
            <a:r>
              <a:rPr lang="en-US" sz="2000" dirty="0" smtClean="0">
                <a:solidFill>
                  <a:srgbClr val="27436B"/>
                </a:solidFill>
              </a:rPr>
              <a:t>adults</a:t>
            </a:r>
          </a:p>
          <a:p>
            <a:pPr marL="342900" indent="-342900">
              <a:spcBef>
                <a:spcPts val="0"/>
              </a:spcBef>
              <a:spcAft>
                <a:spcPts val="1200"/>
              </a:spcAft>
              <a:buFont typeface="Arial" panose="020B0604020202020204" pitchFamily="34" charset="0"/>
              <a:buChar char="•"/>
            </a:pPr>
            <a:r>
              <a:rPr lang="en-US" sz="2000" dirty="0">
                <a:solidFill>
                  <a:srgbClr val="27436B"/>
                </a:solidFill>
              </a:rPr>
              <a:t>Recognize </a:t>
            </a:r>
            <a:r>
              <a:rPr lang="en-US" sz="2000" dirty="0" smtClean="0">
                <a:solidFill>
                  <a:srgbClr val="27436B"/>
                </a:solidFill>
              </a:rPr>
              <a:t>it is </a:t>
            </a:r>
            <a:r>
              <a:rPr lang="en-US" sz="2000" dirty="0">
                <a:solidFill>
                  <a:srgbClr val="27436B"/>
                </a:solidFill>
              </a:rPr>
              <a:t>an ongoing </a:t>
            </a:r>
            <a:r>
              <a:rPr lang="en-US" sz="2000" dirty="0" smtClean="0">
                <a:solidFill>
                  <a:srgbClr val="27436B"/>
                </a:solidFill>
              </a:rPr>
              <a:t>process</a:t>
            </a:r>
            <a:endParaRPr lang="en-US" sz="2000" dirty="0"/>
          </a:p>
          <a:p>
            <a:pPr marL="342900" indent="-342900">
              <a:spcBef>
                <a:spcPts val="0"/>
              </a:spcBef>
              <a:spcAft>
                <a:spcPts val="1200"/>
              </a:spcAft>
              <a:buFont typeface="Arial" panose="020B0604020202020204" pitchFamily="34" charset="0"/>
              <a:buChar char="•"/>
            </a:pPr>
            <a:r>
              <a:rPr lang="en-US" sz="2000" dirty="0">
                <a:solidFill>
                  <a:srgbClr val="27436B"/>
                </a:solidFill>
              </a:rPr>
              <a:t>Celebrate!</a:t>
            </a:r>
          </a:p>
          <a:p>
            <a:pPr marL="285750" indent="-285750">
              <a:buFont typeface="Arial" panose="020B0604020202020204" pitchFamily="34" charset="0"/>
              <a:buChar char="•"/>
            </a:pPr>
            <a:endParaRPr lang="en-US" dirty="0">
              <a:solidFill>
                <a:srgbClr val="27436B"/>
              </a:solidFill>
            </a:endParaRPr>
          </a:p>
        </p:txBody>
      </p:sp>
      <p:grpSp>
        <p:nvGrpSpPr>
          <p:cNvPr id="6" name="Group 5"/>
          <p:cNvGrpSpPr/>
          <p:nvPr/>
        </p:nvGrpSpPr>
        <p:grpSpPr>
          <a:xfrm>
            <a:off x="4453128" y="2098250"/>
            <a:ext cx="4462272" cy="2988929"/>
            <a:chOff x="0" y="-670507"/>
            <a:chExt cx="7567622" cy="5199774"/>
          </a:xfrm>
        </p:grpSpPr>
        <p:sp>
          <p:nvSpPr>
            <p:cNvPr id="7" name="Oval 6"/>
            <p:cNvSpPr/>
            <p:nvPr/>
          </p:nvSpPr>
          <p:spPr>
            <a:xfrm>
              <a:off x="1972715" y="1235933"/>
              <a:ext cx="2825287" cy="2043891"/>
            </a:xfrm>
            <a:prstGeom prst="ellipse">
              <a:avLst/>
            </a:prstGeom>
            <a:solidFill>
              <a:srgbClr val="CCD6E0"/>
            </a:solidFill>
            <a:ln>
              <a:solidFill>
                <a:srgbClr val="4B76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Curved Down Arrow 7"/>
            <p:cNvSpPr/>
            <p:nvPr/>
          </p:nvSpPr>
          <p:spPr>
            <a:xfrm rot="5400000">
              <a:off x="3902174" y="1843802"/>
              <a:ext cx="2057400" cy="841663"/>
            </a:xfrm>
            <a:prstGeom prst="curvedDownArrow">
              <a:avLst/>
            </a:prstGeom>
            <a:solidFill>
              <a:srgbClr val="CCD6E0"/>
            </a:solidFill>
            <a:ln w="31750">
              <a:solidFill>
                <a:srgbClr val="4B76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Curved Down Arrow 8"/>
            <p:cNvSpPr/>
            <p:nvPr/>
          </p:nvSpPr>
          <p:spPr>
            <a:xfrm>
              <a:off x="2356659" y="394270"/>
              <a:ext cx="2057400" cy="841663"/>
            </a:xfrm>
            <a:prstGeom prst="curvedDownArrow">
              <a:avLst/>
            </a:prstGeom>
            <a:solidFill>
              <a:srgbClr val="CCD6E0"/>
            </a:solidFill>
            <a:ln w="31750">
              <a:solidFill>
                <a:srgbClr val="4B76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Curved Down Arrow 9"/>
            <p:cNvSpPr/>
            <p:nvPr/>
          </p:nvSpPr>
          <p:spPr>
            <a:xfrm rot="10800000">
              <a:off x="2356658" y="3279824"/>
              <a:ext cx="2057400" cy="841663"/>
            </a:xfrm>
            <a:prstGeom prst="curvedDownArrow">
              <a:avLst/>
            </a:prstGeom>
            <a:solidFill>
              <a:srgbClr val="CCD6E0"/>
            </a:solidFill>
            <a:ln w="31750">
              <a:solidFill>
                <a:srgbClr val="4B76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Curved Down Arrow 10"/>
            <p:cNvSpPr/>
            <p:nvPr/>
          </p:nvSpPr>
          <p:spPr>
            <a:xfrm rot="16200000">
              <a:off x="811143" y="1830291"/>
              <a:ext cx="2057400" cy="841663"/>
            </a:xfrm>
            <a:prstGeom prst="curvedDownArrow">
              <a:avLst/>
            </a:prstGeom>
            <a:solidFill>
              <a:srgbClr val="CCD6E0"/>
            </a:solidFill>
            <a:ln w="31750">
              <a:solidFill>
                <a:srgbClr val="4B76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TextBox 11"/>
            <p:cNvSpPr txBox="1"/>
            <p:nvPr/>
          </p:nvSpPr>
          <p:spPr>
            <a:xfrm>
              <a:off x="2015058" y="1840923"/>
              <a:ext cx="2740603" cy="523220"/>
            </a:xfrm>
            <a:prstGeom prst="rect">
              <a:avLst/>
            </a:prstGeom>
            <a:noFill/>
          </p:spPr>
          <p:txBody>
            <a:bodyPr wrap="square" rtlCol="0">
              <a:spAutoFit/>
            </a:bodyPr>
            <a:lstStyle/>
            <a:p>
              <a:pPr marL="0" marR="0" algn="ctr">
                <a:spcBef>
                  <a:spcPts val="0"/>
                </a:spcBef>
                <a:spcAft>
                  <a:spcPts val="0"/>
                </a:spcAft>
              </a:pPr>
              <a:r>
                <a:rPr lang="en-US" sz="2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a:t>
              </a:r>
              <a:endParaRPr lang="en-US" sz="1200" dirty="0">
                <a:effectLst/>
                <a:latin typeface="Times New Roman" panose="02020603050405020304" pitchFamily="18" charset="0"/>
                <a:ea typeface="Times New Roman" panose="02020603050405020304" pitchFamily="18" charset="0"/>
              </a:endParaRPr>
            </a:p>
          </p:txBody>
        </p:sp>
        <p:sp>
          <p:nvSpPr>
            <p:cNvPr id="13" name="TextBox 12"/>
            <p:cNvSpPr txBox="1"/>
            <p:nvPr/>
          </p:nvSpPr>
          <p:spPr>
            <a:xfrm>
              <a:off x="5401969" y="1805356"/>
              <a:ext cx="2165653" cy="1124408"/>
            </a:xfrm>
            <a:prstGeom prst="rect">
              <a:avLst/>
            </a:prstGeom>
            <a:noFill/>
          </p:spPr>
          <p:txBody>
            <a:bodyPr wrap="square" rtlCol="0">
              <a:spAutoFit/>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Why is this happening?</a:t>
              </a:r>
              <a:endParaRPr lang="en-US" sz="1200" dirty="0">
                <a:effectLst/>
                <a:latin typeface="Times New Roman" panose="02020603050405020304" pitchFamily="18" charset="0"/>
                <a:ea typeface="Times New Roman" panose="02020603050405020304" pitchFamily="18" charset="0"/>
              </a:endParaRPr>
            </a:p>
          </p:txBody>
        </p:sp>
        <p:sp>
          <p:nvSpPr>
            <p:cNvPr id="14" name="TextBox 13"/>
            <p:cNvSpPr txBox="1"/>
            <p:nvPr/>
          </p:nvSpPr>
          <p:spPr>
            <a:xfrm>
              <a:off x="2234304" y="4159935"/>
              <a:ext cx="2302105" cy="369332"/>
            </a:xfrm>
            <a:prstGeom prst="rect">
              <a:avLst/>
            </a:prstGeom>
            <a:noFill/>
          </p:spPr>
          <p:txBody>
            <a:bodyPr wrap="square" rtlCol="0">
              <a:spAutoFit/>
            </a:bodyPr>
            <a:lstStyle/>
            <a:p>
              <a:pPr marL="0" marR="0" algn="ctr">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should be done?</a:t>
              </a:r>
              <a:endParaRPr lang="en-US" sz="1200" dirty="0">
                <a:effectLst/>
                <a:latin typeface="Times New Roman" panose="02020603050405020304" pitchFamily="18" charset="0"/>
                <a:ea typeface="Times New Roman" panose="02020603050405020304" pitchFamily="18" charset="0"/>
              </a:endParaRPr>
            </a:p>
          </p:txBody>
        </p:sp>
        <p:sp>
          <p:nvSpPr>
            <p:cNvPr id="15" name="TextBox 14"/>
            <p:cNvSpPr txBox="1"/>
            <p:nvPr/>
          </p:nvSpPr>
          <p:spPr>
            <a:xfrm>
              <a:off x="2111952" y="-670507"/>
              <a:ext cx="2302106" cy="369332"/>
            </a:xfrm>
            <a:prstGeom prst="rect">
              <a:avLst/>
            </a:prstGeom>
            <a:noFill/>
          </p:spPr>
          <p:txBody>
            <a:bodyPr wrap="square" rtlCol="0">
              <a:spAutoFit/>
            </a:bodyPr>
            <a:lstStyle/>
            <a:p>
              <a:pPr marL="0" marR="0" algn="ctr">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is the problem?</a:t>
              </a:r>
              <a:endParaRPr lang="en-US" sz="1200" dirty="0">
                <a:effectLst/>
                <a:latin typeface="Times New Roman" panose="02020603050405020304" pitchFamily="18" charset="0"/>
                <a:ea typeface="Times New Roman" panose="02020603050405020304" pitchFamily="18" charset="0"/>
              </a:endParaRPr>
            </a:p>
          </p:txBody>
        </p:sp>
        <p:sp>
          <p:nvSpPr>
            <p:cNvPr id="16" name="TextBox 15"/>
            <p:cNvSpPr txBox="1"/>
            <p:nvPr/>
          </p:nvSpPr>
          <p:spPr>
            <a:xfrm>
              <a:off x="0" y="2061572"/>
              <a:ext cx="1368748" cy="369332"/>
            </a:xfrm>
            <a:prstGeom prst="rect">
              <a:avLst/>
            </a:prstGeom>
            <a:noFill/>
            <a:ln>
              <a:noFill/>
            </a:ln>
          </p:spPr>
          <p:txBody>
            <a:bodyPr wrap="square" rtlCol="0">
              <a:spAutoFit/>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Did it work?</a:t>
              </a:r>
              <a:endParaRPr lang="en-US" sz="1200" dirty="0">
                <a:effectLst/>
                <a:latin typeface="Times New Roman" panose="02020603050405020304" pitchFamily="18" charset="0"/>
                <a:ea typeface="Times New Roman" panose="02020603050405020304" pitchFamily="18" charset="0"/>
              </a:endParaRPr>
            </a:p>
          </p:txBody>
        </p:sp>
      </p:grpSp>
      <p:sp>
        <p:nvSpPr>
          <p:cNvPr id="19" name="Rectangle 14"/>
          <p:cNvSpPr>
            <a:spLocks noChangeArrowheads="1"/>
          </p:cNvSpPr>
          <p:nvPr/>
        </p:nvSpPr>
        <p:spPr bwMode="auto">
          <a:xfrm>
            <a:off x="0" y="40880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20"/>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8" name="Flowchart: Alternate Process 17"/>
          <p:cNvSpPr/>
          <p:nvPr/>
        </p:nvSpPr>
        <p:spPr>
          <a:xfrm>
            <a:off x="7547114" y="5420711"/>
            <a:ext cx="1368286"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Handout 1.6</a:t>
            </a:r>
            <a:endParaRPr lang="en-US" sz="2000" dirty="0">
              <a:solidFill>
                <a:schemeClr val="bg1"/>
              </a:solidFill>
            </a:endParaRPr>
          </a:p>
        </p:txBody>
      </p:sp>
      <p:sp>
        <p:nvSpPr>
          <p:cNvPr id="5" name="Slide Number Placeholder 4"/>
          <p:cNvSpPr>
            <a:spLocks noGrp="1"/>
          </p:cNvSpPr>
          <p:nvPr>
            <p:ph type="sldNum" sz="quarter" idx="12"/>
          </p:nvPr>
        </p:nvSpPr>
        <p:spPr/>
        <p:txBody>
          <a:bodyPr/>
          <a:lstStyle/>
          <a:p>
            <a:fld id="{99A20822-4A49-4D36-86E3-300BA48D3F00}" type="slidenum">
              <a:rPr lang="en-US" smtClean="0"/>
              <a:t>36</a:t>
            </a:fld>
            <a:endParaRPr lang="en-US" dirty="0"/>
          </a:p>
        </p:txBody>
      </p:sp>
    </p:spTree>
    <p:extLst>
      <p:ext uri="{BB962C8B-B14F-4D97-AF65-F5344CB8AC3E}">
        <p14:creationId xmlns:p14="http://schemas.microsoft.com/office/powerpoint/2010/main" val="23355047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Key Stakeholders</a:t>
            </a:r>
            <a:endParaRPr lang="en-US" dirty="0"/>
          </a:p>
        </p:txBody>
      </p:sp>
      <p:sp>
        <p:nvSpPr>
          <p:cNvPr id="3" name="Content Placeholder 2"/>
          <p:cNvSpPr>
            <a:spLocks noGrp="1"/>
          </p:cNvSpPr>
          <p:nvPr>
            <p:ph idx="1"/>
          </p:nvPr>
        </p:nvSpPr>
        <p:spPr/>
        <p:txBody>
          <a:bodyPr>
            <a:noAutofit/>
          </a:bodyPr>
          <a:lstStyle/>
          <a:p>
            <a:pPr marL="342900" indent="-342900">
              <a:buFont typeface="Arial" panose="020B0604020202020204" pitchFamily="34" charset="0"/>
              <a:buChar char="•"/>
            </a:pPr>
            <a:r>
              <a:rPr lang="en-US" sz="2400" dirty="0" smtClean="0"/>
              <a:t>Team Member Representation</a:t>
            </a:r>
          </a:p>
          <a:p>
            <a:pPr lvl="2"/>
            <a:r>
              <a:rPr lang="en-US" sz="1800" dirty="0" smtClean="0"/>
              <a:t>Administrators</a:t>
            </a:r>
          </a:p>
          <a:p>
            <a:pPr lvl="2"/>
            <a:r>
              <a:rPr lang="en-US" sz="1800" dirty="0"/>
              <a:t>C</a:t>
            </a:r>
            <a:r>
              <a:rPr lang="en-US" sz="1800" dirty="0" smtClean="0"/>
              <a:t>lassroom teachers (i.e., special and general education representation) </a:t>
            </a:r>
          </a:p>
          <a:p>
            <a:pPr lvl="2"/>
            <a:r>
              <a:rPr lang="en-US" sz="1800" dirty="0" smtClean="0"/>
              <a:t>Specialists (e.g., coaches, interventionists, English language learners)</a:t>
            </a:r>
          </a:p>
          <a:p>
            <a:pPr lvl="2"/>
            <a:r>
              <a:rPr lang="en-US" sz="1800" dirty="0"/>
              <a:t>Family </a:t>
            </a:r>
            <a:r>
              <a:rPr lang="en-US" sz="1800" dirty="0" smtClean="0"/>
              <a:t>representation</a:t>
            </a:r>
            <a:endParaRPr lang="en-US" sz="1800" dirty="0"/>
          </a:p>
          <a:p>
            <a:pPr lvl="1"/>
            <a:r>
              <a:rPr lang="en-US" sz="2400" dirty="0" smtClean="0"/>
              <a:t>Team Knowledge and Expertise</a:t>
            </a:r>
          </a:p>
          <a:p>
            <a:pPr lvl="2"/>
            <a:r>
              <a:rPr lang="en-US" sz="1800" dirty="0" smtClean="0"/>
              <a:t>Data analysis and interpretation</a:t>
            </a:r>
          </a:p>
          <a:p>
            <a:pPr lvl="2"/>
            <a:r>
              <a:rPr lang="en-US" sz="1800" dirty="0" smtClean="0"/>
              <a:t>Content knowledge (e.g., behavior, math, reading)</a:t>
            </a:r>
          </a:p>
          <a:p>
            <a:pPr lvl="2"/>
            <a:r>
              <a:rPr lang="en-US" sz="1800" dirty="0" smtClean="0"/>
              <a:t>Authority to allocate resources</a:t>
            </a:r>
          </a:p>
          <a:p>
            <a:pPr lvl="2"/>
            <a:r>
              <a:rPr lang="en-US" sz="1800" dirty="0" smtClean="0"/>
              <a:t>Knowledge of family and community needs</a:t>
            </a:r>
            <a:endParaRPr lang="en-US" sz="2000" dirty="0" smtClean="0"/>
          </a:p>
          <a:p>
            <a:pPr lvl="2"/>
            <a:endParaRPr lang="en-US" sz="2000" dirty="0" smtClean="0"/>
          </a:p>
          <a:p>
            <a:pPr lvl="2"/>
            <a:endParaRPr lang="en-US" b="1" dirty="0"/>
          </a:p>
        </p:txBody>
      </p:sp>
      <p:sp>
        <p:nvSpPr>
          <p:cNvPr id="5" name="Slide Number Placeholder 4"/>
          <p:cNvSpPr>
            <a:spLocks noGrp="1"/>
          </p:cNvSpPr>
          <p:nvPr>
            <p:ph type="sldNum" sz="quarter" idx="12"/>
          </p:nvPr>
        </p:nvSpPr>
        <p:spPr/>
        <p:txBody>
          <a:bodyPr/>
          <a:lstStyle/>
          <a:p>
            <a:fld id="{99A20822-4A49-4D36-86E3-300BA48D3F00}" type="slidenum">
              <a:rPr lang="en-US" smtClean="0"/>
              <a:t>37</a:t>
            </a:fld>
            <a:endParaRPr lang="en-US" dirty="0"/>
          </a:p>
        </p:txBody>
      </p:sp>
    </p:spTree>
    <p:extLst>
      <p:ext uri="{BB962C8B-B14F-4D97-AF65-F5344CB8AC3E}">
        <p14:creationId xmlns:p14="http://schemas.microsoft.com/office/powerpoint/2010/main" val="3977140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MTSS Teams at Each Level </a:t>
            </a:r>
            <a:br>
              <a:rPr lang="en-US" dirty="0" smtClean="0"/>
            </a:br>
            <a:r>
              <a:rPr lang="en-US" dirty="0" smtClean="0"/>
              <a:t>Must Have …</a:t>
            </a:r>
            <a:endParaRPr lang="en-US" dirty="0"/>
          </a:p>
        </p:txBody>
      </p:sp>
      <p:sp>
        <p:nvSpPr>
          <p:cNvPr id="6" name="Content Placeholder 5"/>
          <p:cNvSpPr>
            <a:spLocks noGrp="1"/>
          </p:cNvSpPr>
          <p:nvPr>
            <p:ph idx="1"/>
          </p:nvPr>
        </p:nvSpPr>
        <p:spPr>
          <a:xfrm>
            <a:off x="685800" y="1716023"/>
            <a:ext cx="3506586" cy="4460940"/>
          </a:xfrm>
        </p:spPr>
        <p:txBody>
          <a:bodyPr>
            <a:normAutofit/>
          </a:bodyPr>
          <a:lstStyle/>
          <a:p>
            <a:pPr marL="287338" indent="-287338">
              <a:buFont typeface="Wingdings" panose="05000000000000000000" pitchFamily="2" charset="2"/>
              <a:buChar char="ü"/>
            </a:pPr>
            <a:r>
              <a:rPr lang="en-US" sz="2400" dirty="0" smtClean="0"/>
              <a:t>Clear purpose</a:t>
            </a:r>
          </a:p>
          <a:p>
            <a:pPr marL="287338" indent="-287338">
              <a:buFont typeface="Wingdings" panose="05000000000000000000" pitchFamily="2" charset="2"/>
              <a:buChar char="ü"/>
            </a:pPr>
            <a:r>
              <a:rPr lang="en-US" sz="2400" dirty="0" smtClean="0"/>
              <a:t>Roles, responsibilities, and norms</a:t>
            </a:r>
          </a:p>
          <a:p>
            <a:pPr marL="287338" indent="-287338">
              <a:buFont typeface="Wingdings" panose="05000000000000000000" pitchFamily="2" charset="2"/>
              <a:buChar char="ü"/>
            </a:pPr>
            <a:r>
              <a:rPr lang="en-US" sz="2400" dirty="0" smtClean="0"/>
              <a:t>Meeting schedule</a:t>
            </a:r>
          </a:p>
          <a:p>
            <a:pPr marL="287338" indent="-287338">
              <a:buFont typeface="Wingdings" panose="05000000000000000000" pitchFamily="2" charset="2"/>
              <a:buChar char="ü"/>
            </a:pPr>
            <a:r>
              <a:rPr lang="en-US" sz="2400" dirty="0"/>
              <a:t>Data sources that drive </a:t>
            </a:r>
            <a:r>
              <a:rPr lang="en-US" sz="2400" dirty="0" smtClean="0"/>
              <a:t>their </a:t>
            </a:r>
            <a:r>
              <a:rPr lang="en-US" sz="2400" dirty="0"/>
              <a:t>decisions</a:t>
            </a:r>
          </a:p>
          <a:p>
            <a:pPr marL="0" indent="0">
              <a:buNone/>
            </a:pPr>
            <a:endParaRPr lang="en-US" dirty="0" smtClean="0"/>
          </a:p>
        </p:txBody>
      </p:sp>
      <p:sp>
        <p:nvSpPr>
          <p:cNvPr id="7" name="Content Placeholder 6"/>
          <p:cNvSpPr>
            <a:spLocks noGrp="1"/>
          </p:cNvSpPr>
          <p:nvPr>
            <p:ph sz="quarter" idx="4294967295"/>
          </p:nvPr>
        </p:nvSpPr>
        <p:spPr>
          <a:xfrm>
            <a:off x="4620397" y="1716023"/>
            <a:ext cx="3998912" cy="4722813"/>
          </a:xfrm>
        </p:spPr>
        <p:txBody>
          <a:bodyPr/>
          <a:lstStyle/>
          <a:p>
            <a:pPr marL="339725" indent="-339725">
              <a:buFont typeface="Wingdings" panose="05000000000000000000" pitchFamily="2" charset="2"/>
              <a:buChar char="ü"/>
            </a:pPr>
            <a:r>
              <a:rPr lang="en-US" sz="2400" dirty="0" smtClean="0"/>
              <a:t>Problem-solving </a:t>
            </a:r>
            <a:r>
              <a:rPr lang="en-US" sz="2400" dirty="0"/>
              <a:t>process</a:t>
            </a:r>
          </a:p>
          <a:p>
            <a:pPr marL="339725" indent="-339725">
              <a:buFont typeface="Wingdings" panose="05000000000000000000" pitchFamily="2" charset="2"/>
              <a:buChar char="ü"/>
            </a:pPr>
            <a:r>
              <a:rPr lang="en-US" sz="2400" dirty="0" smtClean="0"/>
              <a:t>Decision-making </a:t>
            </a:r>
            <a:r>
              <a:rPr lang="en-US" sz="2400" dirty="0"/>
              <a:t>rules</a:t>
            </a:r>
          </a:p>
          <a:p>
            <a:pPr marL="339725" indent="-339725">
              <a:buFont typeface="Wingdings" panose="05000000000000000000" pitchFamily="2" charset="2"/>
              <a:buChar char="ü"/>
            </a:pPr>
            <a:r>
              <a:rPr lang="en-US" sz="2400" dirty="0"/>
              <a:t>Communication system</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354" y="3745814"/>
            <a:ext cx="2279650" cy="2279650"/>
          </a:xfrm>
          <a:prstGeom prst="rect">
            <a:avLst/>
          </a:prstGeom>
        </p:spPr>
      </p:pic>
      <p:sp>
        <p:nvSpPr>
          <p:cNvPr id="3" name="Slide Number Placeholder 2"/>
          <p:cNvSpPr>
            <a:spLocks noGrp="1"/>
          </p:cNvSpPr>
          <p:nvPr>
            <p:ph type="sldNum" sz="quarter" idx="12"/>
          </p:nvPr>
        </p:nvSpPr>
        <p:spPr/>
        <p:txBody>
          <a:bodyPr/>
          <a:lstStyle/>
          <a:p>
            <a:fld id="{99A20822-4A49-4D36-86E3-300BA48D3F00}" type="slidenum">
              <a:rPr lang="en-US" smtClean="0"/>
              <a:t>38</a:t>
            </a:fld>
            <a:endParaRPr lang="en-US" dirty="0"/>
          </a:p>
        </p:txBody>
      </p:sp>
    </p:spTree>
    <p:extLst>
      <p:ext uri="{BB962C8B-B14F-4D97-AF65-F5344CB8AC3E}">
        <p14:creationId xmlns:p14="http://schemas.microsoft.com/office/powerpoint/2010/main" val="518643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of School MTSS Team</a:t>
            </a:r>
            <a:endParaRPr lang="en-US" dirty="0"/>
          </a:p>
        </p:txBody>
      </p:sp>
      <p:sp>
        <p:nvSpPr>
          <p:cNvPr id="3" name="Content Placeholder 2"/>
          <p:cNvSpPr>
            <a:spLocks noGrp="1"/>
          </p:cNvSpPr>
          <p:nvPr>
            <p:ph idx="1"/>
          </p:nvPr>
        </p:nvSpPr>
        <p:spPr>
          <a:xfrm>
            <a:off x="685800" y="1737360"/>
            <a:ext cx="8229600" cy="4025045"/>
          </a:xfrm>
        </p:spPr>
        <p:txBody>
          <a:bodyPr>
            <a:noAutofit/>
          </a:bodyPr>
          <a:lstStyle/>
          <a:p>
            <a:pPr marL="252413" indent="-252413">
              <a:spcBef>
                <a:spcPts val="0"/>
              </a:spcBef>
              <a:spcAft>
                <a:spcPts val="1200"/>
              </a:spcAft>
              <a:buFont typeface="Arial" panose="020B0604020202020204" pitchFamily="34" charset="0"/>
              <a:buChar char="•"/>
            </a:pPr>
            <a:r>
              <a:rPr lang="en-US" sz="2400" dirty="0"/>
              <a:t>Promote common understanding and vision of MTSS </a:t>
            </a:r>
            <a:r>
              <a:rPr lang="en-US" sz="2400" dirty="0" smtClean="0"/>
              <a:t>and communicate </a:t>
            </a:r>
            <a:r>
              <a:rPr lang="en-US" sz="2400" dirty="0"/>
              <a:t>how MTSS components interface with current initiatives</a:t>
            </a:r>
          </a:p>
          <a:p>
            <a:pPr marL="252413" indent="-252413">
              <a:spcBef>
                <a:spcPts val="0"/>
              </a:spcBef>
              <a:spcAft>
                <a:spcPts val="1200"/>
              </a:spcAft>
              <a:buFont typeface="Arial" panose="020B0604020202020204" pitchFamily="34" charset="0"/>
              <a:buChar char="•"/>
            </a:pPr>
            <a:r>
              <a:rPr lang="en-US" sz="2400" dirty="0"/>
              <a:t>Consider cultural and contextual needs of school population</a:t>
            </a:r>
          </a:p>
          <a:p>
            <a:pPr marL="252413" indent="-252413">
              <a:spcBef>
                <a:spcPts val="0"/>
              </a:spcBef>
              <a:spcAft>
                <a:spcPts val="1200"/>
              </a:spcAft>
              <a:buFont typeface="Arial" panose="020B0604020202020204" pitchFamily="34" charset="0"/>
              <a:buChar char="•"/>
            </a:pPr>
            <a:r>
              <a:rPr lang="en-US" sz="2400" dirty="0"/>
              <a:t>Lead implementation of essential components </a:t>
            </a:r>
            <a:endParaRPr lang="en-US" sz="2400" dirty="0" smtClean="0"/>
          </a:p>
          <a:p>
            <a:pPr marL="252413" indent="-252413">
              <a:spcBef>
                <a:spcPts val="0"/>
              </a:spcBef>
              <a:spcAft>
                <a:spcPts val="1200"/>
              </a:spcAft>
              <a:buFont typeface="Arial" panose="020B0604020202020204" pitchFamily="34" charset="0"/>
              <a:buChar char="•"/>
            </a:pPr>
            <a:r>
              <a:rPr lang="en-US" sz="2400" dirty="0" smtClean="0"/>
              <a:t>Establish </a:t>
            </a:r>
            <a:r>
              <a:rPr lang="en-US" sz="2400" dirty="0"/>
              <a:t>a list of resources available to school and staff, including developing a menu of available </a:t>
            </a:r>
            <a:r>
              <a:rPr lang="en-US" sz="2400" dirty="0" smtClean="0"/>
              <a:t>interventions</a:t>
            </a:r>
            <a:endParaRPr lang="en-US" sz="2400" dirty="0"/>
          </a:p>
        </p:txBody>
      </p:sp>
      <p:sp>
        <p:nvSpPr>
          <p:cNvPr id="5" name="Slide Number Placeholder 4"/>
          <p:cNvSpPr>
            <a:spLocks noGrp="1"/>
          </p:cNvSpPr>
          <p:nvPr>
            <p:ph type="sldNum" sz="quarter" idx="12"/>
          </p:nvPr>
        </p:nvSpPr>
        <p:spPr/>
        <p:txBody>
          <a:bodyPr/>
          <a:lstStyle/>
          <a:p>
            <a:fld id="{99A20822-4A49-4D36-86E3-300BA48D3F00}" type="slidenum">
              <a:rPr lang="en-US" smtClean="0"/>
              <a:t>39</a:t>
            </a:fld>
            <a:endParaRPr lang="en-US" dirty="0"/>
          </a:p>
        </p:txBody>
      </p:sp>
    </p:spTree>
    <p:extLst>
      <p:ext uri="{BB962C8B-B14F-4D97-AF65-F5344CB8AC3E}">
        <p14:creationId xmlns:p14="http://schemas.microsoft.com/office/powerpoint/2010/main" val="2108678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Outcomes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By the end of this session, participants will be able to:</a:t>
            </a:r>
          </a:p>
          <a:p>
            <a:pPr marL="342900" indent="-342900">
              <a:buFont typeface="Arial" panose="020B0604020202020204" pitchFamily="34" charset="0"/>
              <a:buChar char="•"/>
            </a:pPr>
            <a:r>
              <a:rPr lang="en-US" sz="2400" dirty="0" smtClean="0"/>
              <a:t>Identify two benefits of schoolwide MTSS implementation</a:t>
            </a:r>
          </a:p>
          <a:p>
            <a:pPr marL="342900" indent="-342900">
              <a:buFont typeface="Arial" panose="020B0604020202020204" pitchFamily="34" charset="0"/>
              <a:buChar char="•"/>
            </a:pPr>
            <a:r>
              <a:rPr lang="en-US" sz="2400" dirty="0" smtClean="0"/>
              <a:t>Identify the four essential components of MTSS implementation</a:t>
            </a:r>
            <a:endParaRPr lang="en-US" sz="2400" dirty="0"/>
          </a:p>
          <a:p>
            <a:pPr marL="342900" indent="-342900">
              <a:buFont typeface="Arial" panose="020B0604020202020204" pitchFamily="34" charset="0"/>
              <a:buChar char="•"/>
            </a:pPr>
            <a:r>
              <a:rPr lang="en-US" sz="2400" dirty="0" smtClean="0"/>
              <a:t>Explain how MTSS aligns with and supports existing state and district initiatives </a:t>
            </a:r>
          </a:p>
          <a:p>
            <a:pPr marL="342900" indent="-342900">
              <a:buFont typeface="Arial" panose="020B0604020202020204" pitchFamily="34" charset="0"/>
              <a:buChar char="•"/>
            </a:pPr>
            <a:r>
              <a:rPr lang="en-US" sz="2400" dirty="0" smtClean="0"/>
              <a:t>Establish an MTSS team to support schoolwide implementation</a:t>
            </a:r>
          </a:p>
        </p:txBody>
      </p:sp>
      <p:sp>
        <p:nvSpPr>
          <p:cNvPr id="5" name="Slide Number Placeholder 4"/>
          <p:cNvSpPr>
            <a:spLocks noGrp="1"/>
          </p:cNvSpPr>
          <p:nvPr>
            <p:ph type="sldNum" sz="quarter" idx="12"/>
          </p:nvPr>
        </p:nvSpPr>
        <p:spPr/>
        <p:txBody>
          <a:bodyPr/>
          <a:lstStyle/>
          <a:p>
            <a:fld id="{99A20822-4A49-4D36-86E3-300BA48D3F00}" type="slidenum">
              <a:rPr lang="en-US" smtClean="0"/>
              <a:t>4</a:t>
            </a:fld>
            <a:endParaRPr lang="en-US" dirty="0"/>
          </a:p>
        </p:txBody>
      </p:sp>
    </p:spTree>
    <p:extLst>
      <p:ext uri="{BB962C8B-B14F-4D97-AF65-F5344CB8AC3E}">
        <p14:creationId xmlns:p14="http://schemas.microsoft.com/office/powerpoint/2010/main" val="3924655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of School MTSS Team</a:t>
            </a:r>
            <a:endParaRPr lang="en-US" dirty="0"/>
          </a:p>
        </p:txBody>
      </p:sp>
      <p:sp>
        <p:nvSpPr>
          <p:cNvPr id="3" name="Content Placeholder 2"/>
          <p:cNvSpPr>
            <a:spLocks noGrp="1"/>
          </p:cNvSpPr>
          <p:nvPr>
            <p:ph idx="1"/>
          </p:nvPr>
        </p:nvSpPr>
        <p:spPr>
          <a:xfrm>
            <a:off x="685800" y="1737360"/>
            <a:ext cx="8229600" cy="4025045"/>
          </a:xfrm>
        </p:spPr>
        <p:txBody>
          <a:bodyPr>
            <a:noAutofit/>
          </a:bodyPr>
          <a:lstStyle/>
          <a:p>
            <a:pPr marL="252413" indent="-252413">
              <a:spcBef>
                <a:spcPts val="0"/>
              </a:spcBef>
              <a:spcAft>
                <a:spcPts val="1200"/>
              </a:spcAft>
              <a:buFont typeface="Arial" panose="020B0604020202020204" pitchFamily="34" charset="0"/>
              <a:buChar char="•"/>
            </a:pPr>
            <a:r>
              <a:rPr lang="en-US" sz="2400" dirty="0" smtClean="0"/>
              <a:t>Evaluating </a:t>
            </a:r>
            <a:r>
              <a:rPr lang="en-US" sz="2400" dirty="0"/>
              <a:t>the MTSS process at the school level</a:t>
            </a:r>
          </a:p>
          <a:p>
            <a:pPr marL="252413" indent="-252413">
              <a:spcBef>
                <a:spcPts val="0"/>
              </a:spcBef>
              <a:spcAft>
                <a:spcPts val="1200"/>
              </a:spcAft>
              <a:buFont typeface="Arial" panose="020B0604020202020204" pitchFamily="34" charset="0"/>
              <a:buChar char="•"/>
            </a:pPr>
            <a:r>
              <a:rPr lang="en-US" sz="2400" dirty="0" smtClean="0"/>
              <a:t>Plan </a:t>
            </a:r>
            <a:r>
              <a:rPr lang="en-US" sz="2400" dirty="0"/>
              <a:t>MTSS professional development efforts relative to needs of staff</a:t>
            </a:r>
          </a:p>
          <a:p>
            <a:pPr marL="252413" indent="-252413">
              <a:spcBef>
                <a:spcPts val="0"/>
              </a:spcBef>
              <a:spcAft>
                <a:spcPts val="1200"/>
              </a:spcAft>
              <a:buFont typeface="Arial" panose="020B0604020202020204" pitchFamily="34" charset="0"/>
              <a:buChar char="•"/>
            </a:pPr>
            <a:r>
              <a:rPr lang="en-US" sz="2400" dirty="0"/>
              <a:t>Determine protocol for MTSS data warehousing </a:t>
            </a:r>
            <a:endParaRPr lang="en-US" sz="2400" dirty="0" smtClean="0"/>
          </a:p>
          <a:p>
            <a:pPr marL="252413" indent="-252413">
              <a:spcBef>
                <a:spcPts val="0"/>
              </a:spcBef>
              <a:spcAft>
                <a:spcPts val="1200"/>
              </a:spcAft>
              <a:buFont typeface="Arial" panose="020B0604020202020204" pitchFamily="34" charset="0"/>
              <a:buChar char="•"/>
            </a:pPr>
            <a:r>
              <a:rPr lang="en-US" sz="2400" dirty="0" smtClean="0"/>
              <a:t>Establish </a:t>
            </a:r>
            <a:r>
              <a:rPr lang="en-US" sz="2400" dirty="0"/>
              <a:t>lines of communication </a:t>
            </a:r>
            <a:endParaRPr lang="en-US" sz="2400" dirty="0" smtClean="0"/>
          </a:p>
          <a:p>
            <a:pPr marL="252413" indent="-252413">
              <a:spcBef>
                <a:spcPts val="0"/>
              </a:spcBef>
              <a:spcAft>
                <a:spcPts val="1200"/>
              </a:spcAft>
              <a:buFont typeface="Arial" panose="020B0604020202020204" pitchFamily="34" charset="0"/>
              <a:buChar char="•"/>
            </a:pPr>
            <a:r>
              <a:rPr lang="en-US" sz="2400" dirty="0" smtClean="0"/>
              <a:t>Analyze and interpret MTSS data</a:t>
            </a:r>
            <a:endParaRPr lang="en-US" sz="2400" dirty="0"/>
          </a:p>
        </p:txBody>
      </p:sp>
      <p:sp>
        <p:nvSpPr>
          <p:cNvPr id="5" name="Slide Number Placeholder 4"/>
          <p:cNvSpPr>
            <a:spLocks noGrp="1"/>
          </p:cNvSpPr>
          <p:nvPr>
            <p:ph type="sldNum" sz="quarter" idx="12"/>
          </p:nvPr>
        </p:nvSpPr>
        <p:spPr/>
        <p:txBody>
          <a:bodyPr/>
          <a:lstStyle/>
          <a:p>
            <a:fld id="{99A20822-4A49-4D36-86E3-300BA48D3F00}" type="slidenum">
              <a:rPr lang="en-US" smtClean="0"/>
              <a:t>40</a:t>
            </a:fld>
            <a:endParaRPr lang="en-US" dirty="0"/>
          </a:p>
        </p:txBody>
      </p:sp>
    </p:spTree>
    <p:extLst>
      <p:ext uri="{BB962C8B-B14F-4D97-AF65-F5344CB8AC3E}">
        <p14:creationId xmlns:p14="http://schemas.microsoft.com/office/powerpoint/2010/main" val="3363734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Wyoming MTSS Team Examples </a:t>
            </a:r>
            <a:endParaRPr lang="en-US" dirty="0"/>
          </a:p>
        </p:txBody>
      </p:sp>
      <p:sp>
        <p:nvSpPr>
          <p:cNvPr id="5" name="Content Placeholder 4"/>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99A20822-4A49-4D36-86E3-300BA48D3F00}" type="slidenum">
              <a:rPr lang="en-US" smtClean="0"/>
              <a:t>41</a:t>
            </a:fld>
            <a:endParaRPr lang="en-US" dirty="0"/>
          </a:p>
        </p:txBody>
      </p:sp>
    </p:spTree>
    <p:extLst>
      <p:ext uri="{BB962C8B-B14F-4D97-AF65-F5344CB8AC3E}">
        <p14:creationId xmlns:p14="http://schemas.microsoft.com/office/powerpoint/2010/main" val="2345914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1.7: MTSS Teaming Structures</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554992" y="4324014"/>
            <a:ext cx="3350183" cy="2010110"/>
          </a:xfrm>
        </p:spPr>
      </p:pic>
      <p:sp>
        <p:nvSpPr>
          <p:cNvPr id="5" name="Content Placeholder 4"/>
          <p:cNvSpPr>
            <a:spLocks noGrp="1"/>
          </p:cNvSpPr>
          <p:nvPr>
            <p:ph sz="half" idx="2"/>
          </p:nvPr>
        </p:nvSpPr>
        <p:spPr>
          <a:xfrm>
            <a:off x="685800" y="1889444"/>
            <a:ext cx="7866927" cy="4460940"/>
          </a:xfrm>
        </p:spPr>
        <p:txBody>
          <a:bodyPr>
            <a:normAutofit/>
          </a:bodyPr>
          <a:lstStyle/>
          <a:p>
            <a:pPr marL="257175" indent="-257175"/>
            <a:r>
              <a:rPr lang="en-US" sz="2400" dirty="0" smtClean="0">
                <a:solidFill>
                  <a:srgbClr val="27436B"/>
                </a:solidFill>
              </a:rPr>
              <a:t>Task 1: Identify team members </a:t>
            </a:r>
          </a:p>
          <a:p>
            <a:pPr marL="257175" indent="-257175"/>
            <a:r>
              <a:rPr lang="en-US" sz="2400" dirty="0" smtClean="0">
                <a:solidFill>
                  <a:srgbClr val="27436B"/>
                </a:solidFill>
              </a:rPr>
              <a:t>Task 2: Develop team norms and </a:t>
            </a:r>
            <a:r>
              <a:rPr lang="en-US" sz="2400" dirty="0">
                <a:solidFill>
                  <a:srgbClr val="27436B"/>
                </a:solidFill>
              </a:rPr>
              <a:t>roles</a:t>
            </a:r>
          </a:p>
          <a:p>
            <a:pPr marL="257175" indent="-257175"/>
            <a:r>
              <a:rPr lang="en-US" sz="2400" dirty="0" smtClean="0">
                <a:solidFill>
                  <a:srgbClr val="27436B"/>
                </a:solidFill>
              </a:rPr>
              <a:t>Task 3: Establish MTSS team schedule</a:t>
            </a:r>
          </a:p>
          <a:p>
            <a:pPr marL="257175" indent="-257175"/>
            <a:r>
              <a:rPr lang="en-US" sz="2400" dirty="0" smtClean="0">
                <a:solidFill>
                  <a:srgbClr val="27436B"/>
                </a:solidFill>
              </a:rPr>
              <a:t>Task 4: Create a meeting agenda</a:t>
            </a:r>
            <a:endParaRPr lang="en-US" sz="2400" dirty="0">
              <a:solidFill>
                <a:srgbClr val="27436B"/>
              </a:solidFill>
            </a:endParaRPr>
          </a:p>
        </p:txBody>
      </p:sp>
      <p:sp>
        <p:nvSpPr>
          <p:cNvPr id="7" name="Slide Number Placeholder 6"/>
          <p:cNvSpPr>
            <a:spLocks noGrp="1"/>
          </p:cNvSpPr>
          <p:nvPr>
            <p:ph type="sldNum" sz="quarter" idx="12"/>
          </p:nvPr>
        </p:nvSpPr>
        <p:spPr/>
        <p:txBody>
          <a:bodyPr/>
          <a:lstStyle/>
          <a:p>
            <a:fld id="{99A20822-4A49-4D36-86E3-300BA48D3F00}" type="slidenum">
              <a:rPr lang="en-US" smtClean="0"/>
              <a:t>42</a:t>
            </a:fld>
            <a:endParaRPr lang="en-US" dirty="0"/>
          </a:p>
        </p:txBody>
      </p:sp>
      <p:sp>
        <p:nvSpPr>
          <p:cNvPr id="9" name="Flowchart: Alternate Process 8"/>
          <p:cNvSpPr/>
          <p:nvPr/>
        </p:nvSpPr>
        <p:spPr>
          <a:xfrm>
            <a:off x="274985" y="5486399"/>
            <a:ext cx="1368286"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Handout</a:t>
            </a:r>
          </a:p>
          <a:p>
            <a:pPr algn="ctr"/>
            <a:r>
              <a:rPr lang="en-US" sz="2000" dirty="0" smtClean="0">
                <a:solidFill>
                  <a:schemeClr val="bg1"/>
                </a:solidFill>
              </a:rPr>
              <a:t>1.7 </a:t>
            </a:r>
            <a:endParaRPr lang="en-US" sz="2000" dirty="0">
              <a:solidFill>
                <a:schemeClr val="bg1"/>
              </a:solidFill>
            </a:endParaRPr>
          </a:p>
        </p:txBody>
      </p:sp>
    </p:spTree>
    <p:extLst>
      <p:ext uri="{BB962C8B-B14F-4D97-AF65-F5344CB8AC3E}">
        <p14:creationId xmlns:p14="http://schemas.microsoft.com/office/powerpoint/2010/main" val="1117612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Closing and Next Steps</a:t>
            </a:r>
          </a:p>
        </p:txBody>
      </p:sp>
      <p:sp>
        <p:nvSpPr>
          <p:cNvPr id="5" name="Slide Number Placeholder 4"/>
          <p:cNvSpPr>
            <a:spLocks noGrp="1"/>
          </p:cNvSpPr>
          <p:nvPr>
            <p:ph type="sldNum" sz="quarter" idx="11"/>
          </p:nvPr>
        </p:nvSpPr>
        <p:spPr/>
        <p:txBody>
          <a:bodyPr/>
          <a:lstStyle/>
          <a:p>
            <a:fld id="{99A20822-4A49-4D36-86E3-300BA48D3F00}" type="slidenum">
              <a:rPr lang="en-US" smtClean="0"/>
              <a:pPr/>
              <a:t>43</a:t>
            </a:fld>
            <a:endParaRPr lang="en-US" dirty="0"/>
          </a:p>
        </p:txBody>
      </p:sp>
    </p:spTree>
    <p:extLst>
      <p:ext uri="{BB962C8B-B14F-4D97-AF65-F5344CB8AC3E}">
        <p14:creationId xmlns:p14="http://schemas.microsoft.com/office/powerpoint/2010/main" val="3158770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 and Think-Pair-Share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777" y="2017986"/>
            <a:ext cx="5523859" cy="3673366"/>
          </a:xfrm>
          <a:prstGeom prst="rect">
            <a:avLst/>
          </a:prstGeom>
        </p:spPr>
      </p:pic>
      <p:sp>
        <p:nvSpPr>
          <p:cNvPr id="7" name="Slide Number Placeholder 6"/>
          <p:cNvSpPr>
            <a:spLocks noGrp="1"/>
          </p:cNvSpPr>
          <p:nvPr>
            <p:ph type="sldNum" sz="quarter" idx="12"/>
          </p:nvPr>
        </p:nvSpPr>
        <p:spPr/>
        <p:txBody>
          <a:bodyPr/>
          <a:lstStyle/>
          <a:p>
            <a:fld id="{99A20822-4A49-4D36-86E3-300BA48D3F00}" type="slidenum">
              <a:rPr lang="en-US" smtClean="0"/>
              <a:t>44</a:t>
            </a:fld>
            <a:endParaRPr lang="en-US" dirty="0"/>
          </a:p>
        </p:txBody>
      </p:sp>
      <p:sp>
        <p:nvSpPr>
          <p:cNvPr id="10" name="Flowchart: Alternate Process 9"/>
          <p:cNvSpPr/>
          <p:nvPr/>
        </p:nvSpPr>
        <p:spPr>
          <a:xfrm>
            <a:off x="274985" y="5486399"/>
            <a:ext cx="1368286"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Handout</a:t>
            </a:r>
          </a:p>
          <a:p>
            <a:pPr algn="ctr"/>
            <a:r>
              <a:rPr lang="en-US" sz="2000" dirty="0" smtClean="0">
                <a:solidFill>
                  <a:schemeClr val="bg1"/>
                </a:solidFill>
              </a:rPr>
              <a:t>1.1 </a:t>
            </a:r>
            <a:endParaRPr lang="en-US" sz="2000" dirty="0">
              <a:solidFill>
                <a:schemeClr val="bg1"/>
              </a:solidFill>
            </a:endParaRPr>
          </a:p>
        </p:txBody>
      </p:sp>
    </p:spTree>
    <p:extLst>
      <p:ext uri="{BB962C8B-B14F-4D97-AF65-F5344CB8AC3E}">
        <p14:creationId xmlns:p14="http://schemas.microsoft.com/office/powerpoint/2010/main" val="41870756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Handout 1.8: </a:t>
            </a:r>
            <a:r>
              <a:rPr lang="en-US" dirty="0" smtClean="0"/>
              <a:t>Resources to Support MTSS Implementation </a:t>
            </a:r>
            <a:endParaRPr lang="en-US" dirty="0"/>
          </a:p>
        </p:txBody>
      </p:sp>
      <p:sp>
        <p:nvSpPr>
          <p:cNvPr id="3" name="Content Placeholder 2"/>
          <p:cNvSpPr>
            <a:spLocks noGrp="1"/>
          </p:cNvSpPr>
          <p:nvPr>
            <p:ph idx="1"/>
          </p:nvPr>
        </p:nvSpPr>
        <p:spPr/>
        <p:txBody>
          <a:bodyPr>
            <a:normAutofit/>
          </a:bodyPr>
          <a:lstStyle/>
          <a:p>
            <a:pPr marL="342900" indent="-342900">
              <a:spcBef>
                <a:spcPts val="0"/>
              </a:spcBef>
              <a:spcAft>
                <a:spcPts val="1200"/>
              </a:spcAft>
              <a:buFont typeface="Arial" panose="020B0604020202020204" pitchFamily="34" charset="0"/>
              <a:buChar char="•"/>
            </a:pPr>
            <a:r>
              <a:rPr lang="en-US" sz="2400" dirty="0"/>
              <a:t>Documents</a:t>
            </a:r>
          </a:p>
          <a:p>
            <a:pPr marL="342900" indent="-342900">
              <a:spcBef>
                <a:spcPts val="0"/>
              </a:spcBef>
              <a:spcAft>
                <a:spcPts val="1200"/>
              </a:spcAft>
              <a:buFont typeface="Arial" panose="020B0604020202020204" pitchFamily="34" charset="0"/>
              <a:buChar char="•"/>
            </a:pPr>
            <a:r>
              <a:rPr lang="en-US" sz="2400" dirty="0"/>
              <a:t>Videos</a:t>
            </a:r>
          </a:p>
          <a:p>
            <a:pPr marL="342900" indent="-342900">
              <a:spcBef>
                <a:spcPts val="0"/>
              </a:spcBef>
              <a:spcAft>
                <a:spcPts val="1200"/>
              </a:spcAft>
              <a:buFont typeface="Arial" panose="020B0604020202020204" pitchFamily="34" charset="0"/>
              <a:buChar char="•"/>
            </a:pPr>
            <a:r>
              <a:rPr lang="en-US" sz="2400" dirty="0"/>
              <a:t>Webinars</a:t>
            </a:r>
          </a:p>
          <a:p>
            <a:pPr marL="342900" indent="-342900">
              <a:spcBef>
                <a:spcPts val="0"/>
              </a:spcBef>
              <a:spcAft>
                <a:spcPts val="1200"/>
              </a:spcAft>
              <a:buFont typeface="Arial" panose="020B0604020202020204" pitchFamily="34" charset="0"/>
              <a:buChar char="•"/>
            </a:pPr>
            <a:r>
              <a:rPr lang="en-US" sz="2400" dirty="0"/>
              <a:t>Tools </a:t>
            </a:r>
          </a:p>
          <a:p>
            <a:pPr marL="342900" indent="-342900">
              <a:spcBef>
                <a:spcPts val="0"/>
              </a:spcBef>
              <a:spcAft>
                <a:spcPts val="1200"/>
              </a:spcAft>
              <a:buFont typeface="Arial" panose="020B0604020202020204" pitchFamily="34" charset="0"/>
              <a:buChar char="•"/>
            </a:pPr>
            <a:r>
              <a:rPr lang="en-US" sz="2400" dirty="0"/>
              <a:t>Training </a:t>
            </a:r>
            <a:r>
              <a:rPr lang="en-US" sz="2400" dirty="0" smtClean="0"/>
              <a:t>modules</a:t>
            </a:r>
            <a:endParaRPr lang="en-US" sz="2400" dirty="0"/>
          </a:p>
          <a:p>
            <a:pPr marL="342900" indent="-342900">
              <a:spcBef>
                <a:spcPts val="0"/>
              </a:spcBef>
              <a:spcAft>
                <a:spcPts val="1200"/>
              </a:spcAft>
              <a:buFont typeface="Arial" panose="020B0604020202020204" pitchFamily="34" charset="0"/>
              <a:buChar char="•"/>
            </a:pPr>
            <a:r>
              <a:rPr lang="en-US" sz="2400" dirty="0"/>
              <a:t>General </a:t>
            </a:r>
            <a:r>
              <a:rPr lang="en-US" sz="2400" dirty="0" smtClean="0"/>
              <a:t>web resources</a:t>
            </a:r>
            <a:endParaRPr lang="en-US" sz="2400" dirty="0"/>
          </a:p>
        </p:txBody>
      </p:sp>
      <p:sp>
        <p:nvSpPr>
          <p:cNvPr id="5" name="Slide Number Placeholder 4"/>
          <p:cNvSpPr>
            <a:spLocks noGrp="1"/>
          </p:cNvSpPr>
          <p:nvPr>
            <p:ph type="sldNum" sz="quarter" idx="12"/>
          </p:nvPr>
        </p:nvSpPr>
        <p:spPr/>
        <p:txBody>
          <a:bodyPr/>
          <a:lstStyle/>
          <a:p>
            <a:fld id="{99A20822-4A49-4D36-86E3-300BA48D3F00}" type="slidenum">
              <a:rPr lang="en-US" smtClean="0"/>
              <a:t>45</a:t>
            </a:fld>
            <a:endParaRPr lang="en-US" dirty="0"/>
          </a:p>
        </p:txBody>
      </p:sp>
    </p:spTree>
    <p:extLst>
      <p:ext uri="{BB962C8B-B14F-4D97-AF65-F5344CB8AC3E}">
        <p14:creationId xmlns:p14="http://schemas.microsoft.com/office/powerpoint/2010/main" val="7128785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prstGeom prst="rect">
            <a:avLst/>
          </a:prstGeom>
        </p:spPr>
        <p:txBody>
          <a:bodyPr lIns="91425" tIns="91425" rIns="91425" bIns="91425" anchor="ctr" anchorCtr="0">
            <a:noAutofit/>
          </a:bodyPr>
          <a:lstStyle/>
          <a:p>
            <a:pPr lvl="0">
              <a:spcBef>
                <a:spcPts val="0"/>
              </a:spcBef>
            </a:pPr>
            <a:r>
              <a:rPr lang="en-US" dirty="0" smtClean="0"/>
              <a:t>Resources: Wyoming </a:t>
            </a:r>
            <a:r>
              <a:rPr lang="en-US" dirty="0"/>
              <a:t>MTSS </a:t>
            </a:r>
            <a:r>
              <a:rPr lang="en-US" dirty="0" smtClean="0"/>
              <a:t>Implementation Supports</a:t>
            </a:r>
            <a:endParaRPr lang="en-US" dirty="0"/>
          </a:p>
        </p:txBody>
      </p:sp>
      <p:sp>
        <p:nvSpPr>
          <p:cNvPr id="163" name="Shape 163"/>
          <p:cNvSpPr txBox="1">
            <a:spLocks noGrp="1"/>
          </p:cNvSpPr>
          <p:nvPr>
            <p:ph idx="1"/>
          </p:nvPr>
        </p:nvSpPr>
        <p:spPr>
          <a:xfrm>
            <a:off x="685800" y="5644055"/>
            <a:ext cx="8229600" cy="532908"/>
          </a:xfrm>
          <a:prstGeom prst="rect">
            <a:avLst/>
          </a:prstGeom>
        </p:spPr>
        <p:txBody>
          <a:bodyPr lIns="91425" tIns="91425" rIns="91425" bIns="91425" anchor="t" anchorCtr="0">
            <a:noAutofit/>
          </a:bodyPr>
          <a:lstStyle/>
          <a:p>
            <a:pPr algn="ctr"/>
            <a:r>
              <a:rPr lang="en-US" sz="1800" dirty="0" smtClean="0">
                <a:hlinkClick r:id="rId3"/>
              </a:rPr>
              <a:t>http</a:t>
            </a:r>
            <a:r>
              <a:rPr lang="en-US" sz="1800" dirty="0">
                <a:hlinkClick r:id="rId3"/>
              </a:rPr>
              <a:t>://wyominginstructionalnetwork.com/spdginitiatives/mtss</a:t>
            </a:r>
            <a:r>
              <a:rPr lang="en-US" sz="1800" dirty="0" smtClean="0">
                <a:hlinkClick r:id="rId3"/>
              </a:rPr>
              <a:t>/</a:t>
            </a:r>
            <a:r>
              <a:rPr lang="en-US" dirty="0" smtClean="0"/>
              <a:t> </a:t>
            </a:r>
            <a:endParaRPr dirty="0"/>
          </a:p>
        </p:txBody>
      </p:sp>
      <p:pic>
        <p:nvPicPr>
          <p:cNvPr id="3" name="Picture 2"/>
          <p:cNvPicPr>
            <a:picLocks noChangeAspect="1"/>
          </p:cNvPicPr>
          <p:nvPr/>
        </p:nvPicPr>
        <p:blipFill>
          <a:blip r:embed="rId4"/>
          <a:stretch>
            <a:fillRect/>
          </a:stretch>
        </p:blipFill>
        <p:spPr>
          <a:xfrm>
            <a:off x="1340347" y="1824739"/>
            <a:ext cx="6249082" cy="3751690"/>
          </a:xfrm>
          <a:prstGeom prst="rect">
            <a:avLst/>
          </a:prstGeom>
        </p:spPr>
      </p:pic>
      <p:sp>
        <p:nvSpPr>
          <p:cNvPr id="2" name="Slide Number Placeholder 1"/>
          <p:cNvSpPr>
            <a:spLocks noGrp="1"/>
          </p:cNvSpPr>
          <p:nvPr>
            <p:ph type="sldNum" sz="quarter" idx="12"/>
          </p:nvPr>
        </p:nvSpPr>
        <p:spPr/>
        <p:txBody>
          <a:bodyPr/>
          <a:lstStyle/>
          <a:p>
            <a:fld id="{99A20822-4A49-4D36-86E3-300BA48D3F00}" type="slidenum">
              <a:rPr lang="en-US" smtClean="0"/>
              <a:t>46</a:t>
            </a:fld>
            <a:endParaRPr lang="en-US" dirty="0"/>
          </a:p>
        </p:txBody>
      </p:sp>
    </p:spTree>
    <p:extLst>
      <p:ext uri="{BB962C8B-B14F-4D97-AF65-F5344CB8AC3E}">
        <p14:creationId xmlns:p14="http://schemas.microsoft.com/office/powerpoint/2010/main" val="3805792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US" dirty="0" smtClean="0"/>
              <a:t>Resources: Web Resources</a:t>
            </a:r>
          </a:p>
        </p:txBody>
      </p:sp>
      <p:sp>
        <p:nvSpPr>
          <p:cNvPr id="3075" name="Content Placeholder 2"/>
          <p:cNvSpPr>
            <a:spLocks noGrp="1"/>
          </p:cNvSpPr>
          <p:nvPr>
            <p:ph idx="1"/>
          </p:nvPr>
        </p:nvSpPr>
        <p:spPr/>
        <p:txBody>
          <a:bodyPr>
            <a:normAutofit/>
          </a:bodyPr>
          <a:lstStyle/>
          <a:p>
            <a:pPr marL="0" lvl="1" indent="0">
              <a:lnSpc>
                <a:spcPct val="110000"/>
              </a:lnSpc>
              <a:buNone/>
            </a:pPr>
            <a:r>
              <a:rPr lang="en-US" sz="2400" dirty="0"/>
              <a:t>Center on Response to </a:t>
            </a:r>
            <a:r>
              <a:rPr lang="en-US" sz="2400" dirty="0" smtClean="0"/>
              <a:t>Intervention</a:t>
            </a:r>
          </a:p>
          <a:p>
            <a:pPr marL="0" lvl="1" indent="0">
              <a:lnSpc>
                <a:spcPct val="110000"/>
              </a:lnSpc>
              <a:spcBef>
                <a:spcPts val="0"/>
              </a:spcBef>
              <a:spcAft>
                <a:spcPts val="1200"/>
              </a:spcAft>
              <a:buNone/>
            </a:pPr>
            <a:r>
              <a:rPr lang="en-US" sz="2400" dirty="0" smtClean="0">
                <a:hlinkClick r:id="rId3"/>
              </a:rPr>
              <a:t>www.rti4success.org</a:t>
            </a:r>
            <a:r>
              <a:rPr lang="en-US" sz="2400" dirty="0" smtClean="0"/>
              <a:t> </a:t>
            </a:r>
            <a:endParaRPr lang="en-US" sz="2400" dirty="0"/>
          </a:p>
          <a:p>
            <a:pPr marL="0" lvl="1" indent="0">
              <a:lnSpc>
                <a:spcPct val="110000"/>
              </a:lnSpc>
              <a:buNone/>
            </a:pPr>
            <a:r>
              <a:rPr lang="en-US" sz="2400" dirty="0" smtClean="0"/>
              <a:t>RTI </a:t>
            </a:r>
            <a:r>
              <a:rPr lang="en-US" sz="2400" dirty="0"/>
              <a:t>Action </a:t>
            </a:r>
            <a:r>
              <a:rPr lang="en-US" sz="2400" dirty="0" smtClean="0"/>
              <a:t>Network</a:t>
            </a:r>
          </a:p>
          <a:p>
            <a:pPr marL="0" lvl="1" indent="0">
              <a:lnSpc>
                <a:spcPct val="110000"/>
              </a:lnSpc>
              <a:spcBef>
                <a:spcPts val="0"/>
              </a:spcBef>
              <a:spcAft>
                <a:spcPts val="1200"/>
              </a:spcAft>
              <a:buNone/>
            </a:pPr>
            <a:r>
              <a:rPr lang="en-US" sz="2400" dirty="0" smtClean="0">
                <a:hlinkClick r:id="rId4"/>
              </a:rPr>
              <a:t>www.rtinetwork.org</a:t>
            </a:r>
            <a:endParaRPr lang="en-US" sz="2400" dirty="0" smtClean="0"/>
          </a:p>
          <a:p>
            <a:pPr marL="0" lvl="1" indent="0">
              <a:buNone/>
            </a:pPr>
            <a:r>
              <a:rPr lang="en-US" sz="2400" dirty="0" smtClean="0"/>
              <a:t>National Center </a:t>
            </a:r>
            <a:r>
              <a:rPr lang="en-US" sz="2400" dirty="0"/>
              <a:t>on Intensive </a:t>
            </a:r>
            <a:r>
              <a:rPr lang="en-US" sz="2400" dirty="0" smtClean="0"/>
              <a:t>Intervention</a:t>
            </a:r>
          </a:p>
          <a:p>
            <a:pPr marL="0" lvl="1" indent="0">
              <a:spcBef>
                <a:spcPts val="0"/>
              </a:spcBef>
              <a:buNone/>
            </a:pPr>
            <a:r>
              <a:rPr lang="en-US" sz="2400" dirty="0" smtClean="0">
                <a:hlinkClick r:id="rId5"/>
              </a:rPr>
              <a:t>www.intensiveintervention.org</a:t>
            </a:r>
            <a:r>
              <a:rPr lang="en-US" sz="2400" dirty="0" smtClean="0"/>
              <a:t> </a:t>
            </a:r>
            <a:endParaRPr lang="en-US" sz="2400" dirty="0"/>
          </a:p>
          <a:p>
            <a:endParaRPr lang="en-US" dirty="0" smtClean="0"/>
          </a:p>
          <a:p>
            <a:pPr marL="0" indent="0">
              <a:buNone/>
            </a:pPr>
            <a:endParaRPr lang="en-US" dirty="0" smtClean="0"/>
          </a:p>
        </p:txBody>
      </p:sp>
      <p:sp>
        <p:nvSpPr>
          <p:cNvPr id="2" name="Slide Number Placeholder 1"/>
          <p:cNvSpPr>
            <a:spLocks noGrp="1"/>
          </p:cNvSpPr>
          <p:nvPr>
            <p:ph type="sldNum" sz="quarter" idx="12"/>
          </p:nvPr>
        </p:nvSpPr>
        <p:spPr/>
        <p:txBody>
          <a:bodyPr/>
          <a:lstStyle/>
          <a:p>
            <a:fld id="{99A20822-4A49-4D36-86E3-300BA48D3F00}" type="slidenum">
              <a:rPr lang="en-US" smtClean="0"/>
              <a:t>47</a:t>
            </a:fld>
            <a:endParaRPr lang="en-US" dirty="0"/>
          </a:p>
        </p:txBody>
      </p:sp>
    </p:spTree>
    <p:extLst>
      <p:ext uri="{BB962C8B-B14F-4D97-AF65-F5344CB8AC3E}">
        <p14:creationId xmlns:p14="http://schemas.microsoft.com/office/powerpoint/2010/main" val="1636827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a:t>
            </a:r>
          </a:p>
        </p:txBody>
      </p:sp>
      <p:sp>
        <p:nvSpPr>
          <p:cNvPr id="6" name="Content Placeholder 5"/>
          <p:cNvSpPr>
            <a:spLocks noGrp="1"/>
          </p:cNvSpPr>
          <p:nvPr>
            <p:ph idx="1"/>
          </p:nvPr>
        </p:nvSpPr>
        <p:spPr/>
        <p:txBody>
          <a:bodyPr>
            <a:normAutofit/>
          </a:bodyPr>
          <a:lstStyle/>
          <a:p>
            <a:r>
              <a:rPr lang="en-US" sz="2400" dirty="0"/>
              <a:t>Complete the Module 1 </a:t>
            </a:r>
            <a:r>
              <a:rPr lang="en-US" sz="2400" dirty="0" smtClean="0"/>
              <a:t>quiz</a:t>
            </a:r>
            <a:endParaRPr lang="en-US" sz="2400" dirty="0"/>
          </a:p>
          <a:p>
            <a:r>
              <a:rPr lang="en-US" sz="2400" dirty="0"/>
              <a:t>Establish and </a:t>
            </a:r>
            <a:r>
              <a:rPr lang="en-US" sz="2400" dirty="0" smtClean="0"/>
              <a:t>convene your district/school team</a:t>
            </a:r>
            <a:endParaRPr lang="en-US" sz="2400" dirty="0"/>
          </a:p>
          <a:p>
            <a:r>
              <a:rPr lang="en-US" sz="2400" dirty="0"/>
              <a:t>Assess </a:t>
            </a:r>
            <a:r>
              <a:rPr lang="en-US" sz="2400" dirty="0" smtClean="0"/>
              <a:t>team knowledge of </a:t>
            </a:r>
            <a:r>
              <a:rPr lang="en-US" sz="2400" dirty="0"/>
              <a:t>MTSS</a:t>
            </a:r>
          </a:p>
          <a:p>
            <a:r>
              <a:rPr lang="en-US" sz="2400" dirty="0" smtClean="0"/>
              <a:t>Complete Module 2: Universal Screening</a:t>
            </a:r>
          </a:p>
          <a:p>
            <a:endParaRPr lang="en-US" sz="2000" dirty="0"/>
          </a:p>
        </p:txBody>
      </p:sp>
      <p:sp>
        <p:nvSpPr>
          <p:cNvPr id="2" name="Slide Number Placeholder 1"/>
          <p:cNvSpPr>
            <a:spLocks noGrp="1"/>
          </p:cNvSpPr>
          <p:nvPr>
            <p:ph type="sldNum" sz="quarter" idx="12"/>
          </p:nvPr>
        </p:nvSpPr>
        <p:spPr/>
        <p:txBody>
          <a:bodyPr/>
          <a:lstStyle/>
          <a:p>
            <a:fld id="{99A20822-4A49-4D36-86E3-300BA48D3F00}" type="slidenum">
              <a:rPr lang="en-US" smtClean="0"/>
              <a:t>48</a:t>
            </a:fld>
            <a:endParaRPr lang="en-US" dirty="0"/>
          </a:p>
        </p:txBody>
      </p:sp>
    </p:spTree>
    <p:extLst>
      <p:ext uri="{BB962C8B-B14F-4D97-AF65-F5344CB8AC3E}">
        <p14:creationId xmlns:p14="http://schemas.microsoft.com/office/powerpoint/2010/main" val="2132968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 More Information </a:t>
            </a:r>
            <a:endParaRPr lang="en-US" dirty="0"/>
          </a:p>
        </p:txBody>
      </p:sp>
      <p:sp>
        <p:nvSpPr>
          <p:cNvPr id="6" name="Content Placeholder 5"/>
          <p:cNvSpPr>
            <a:spLocks noGrp="1"/>
          </p:cNvSpPr>
          <p:nvPr>
            <p:ph idx="1"/>
          </p:nvPr>
        </p:nvSpPr>
        <p:spPr/>
        <p:txBody>
          <a:bodyPr/>
          <a:lstStyle/>
          <a:p>
            <a:pPr marL="0" indent="0">
              <a:spcBef>
                <a:spcPts val="0"/>
              </a:spcBef>
              <a:spcAft>
                <a:spcPts val="600"/>
              </a:spcAft>
              <a:buNone/>
            </a:pPr>
            <a:r>
              <a:rPr lang="en-US" sz="2400" b="1" dirty="0" smtClean="0"/>
              <a:t>Bart Lyman </a:t>
            </a:r>
          </a:p>
          <a:p>
            <a:pPr marL="0" indent="0">
              <a:spcBef>
                <a:spcPts val="0"/>
              </a:spcBef>
              <a:spcAft>
                <a:spcPts val="600"/>
              </a:spcAft>
              <a:buNone/>
            </a:pPr>
            <a:r>
              <a:rPr lang="en-US" sz="2400" dirty="0" smtClean="0"/>
              <a:t>Wyoming State MTSS Coach</a:t>
            </a:r>
          </a:p>
          <a:p>
            <a:pPr marL="0" indent="0">
              <a:spcBef>
                <a:spcPts val="0"/>
              </a:spcBef>
              <a:spcAft>
                <a:spcPts val="600"/>
              </a:spcAft>
              <a:buNone/>
            </a:pPr>
            <a:r>
              <a:rPr lang="en-US" sz="2400" dirty="0" smtClean="0"/>
              <a:t>blyman@uinta1.com</a:t>
            </a:r>
          </a:p>
          <a:p>
            <a:pPr>
              <a:spcAft>
                <a:spcPts val="600"/>
              </a:spcAft>
            </a:pPr>
            <a:r>
              <a:rPr lang="en-US" sz="2400" b="1" dirty="0" smtClean="0"/>
              <a:t>Jennifer Hiler</a:t>
            </a:r>
            <a:endParaRPr lang="en-US" sz="2400" b="1" dirty="0"/>
          </a:p>
          <a:p>
            <a:pPr>
              <a:spcBef>
                <a:spcPts val="0"/>
              </a:spcBef>
              <a:spcAft>
                <a:spcPts val="600"/>
              </a:spcAft>
            </a:pPr>
            <a:r>
              <a:rPr lang="en-US" sz="2400" dirty="0" smtClean="0"/>
              <a:t>Wyoming State Personnel Development Grant Program Manager</a:t>
            </a:r>
            <a:endParaRPr lang="en-US" sz="2400" dirty="0"/>
          </a:p>
          <a:p>
            <a:pPr>
              <a:spcBef>
                <a:spcPts val="0"/>
              </a:spcBef>
              <a:spcAft>
                <a:spcPts val="600"/>
              </a:spcAft>
            </a:pPr>
            <a:r>
              <a:rPr lang="en-US" sz="2400" dirty="0"/>
              <a:t>j</a:t>
            </a:r>
            <a:r>
              <a:rPr lang="en-US" sz="2400" dirty="0" smtClean="0"/>
              <a:t>ennifer.hiler@wyo.gov</a:t>
            </a:r>
            <a:endParaRPr lang="en-US" sz="2400" dirty="0"/>
          </a:p>
          <a:p>
            <a:endParaRPr lang="en-US" dirty="0" smtClean="0"/>
          </a:p>
        </p:txBody>
      </p:sp>
      <p:sp>
        <p:nvSpPr>
          <p:cNvPr id="2" name="Slide Number Placeholder 1"/>
          <p:cNvSpPr>
            <a:spLocks noGrp="1"/>
          </p:cNvSpPr>
          <p:nvPr>
            <p:ph type="sldNum" sz="quarter" idx="12"/>
          </p:nvPr>
        </p:nvSpPr>
        <p:spPr/>
        <p:txBody>
          <a:bodyPr/>
          <a:lstStyle/>
          <a:p>
            <a:fld id="{99A20822-4A49-4D36-86E3-300BA48D3F00}" type="slidenum">
              <a:rPr lang="en-US" smtClean="0"/>
              <a:t>49</a:t>
            </a:fld>
            <a:endParaRPr lang="en-US" dirty="0"/>
          </a:p>
        </p:txBody>
      </p:sp>
    </p:spTree>
    <p:extLst>
      <p:ext uri="{BB962C8B-B14F-4D97-AF65-F5344CB8AC3E}">
        <p14:creationId xmlns:p14="http://schemas.microsoft.com/office/powerpoint/2010/main" val="67093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Activator Activity</a:t>
            </a:r>
            <a:endParaRPr lang="en-US" dirty="0"/>
          </a:p>
        </p:txBody>
      </p:sp>
      <p:sp>
        <p:nvSpPr>
          <p:cNvPr id="7" name="Flowchart: Alternate Process 6"/>
          <p:cNvSpPr/>
          <p:nvPr/>
        </p:nvSpPr>
        <p:spPr>
          <a:xfrm>
            <a:off x="274985" y="5486399"/>
            <a:ext cx="1368286" cy="8477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Handout 1.1</a:t>
            </a:r>
            <a:endParaRPr lang="en-US" sz="2000" dirty="0">
              <a:solidFill>
                <a:schemeClr val="bg1"/>
              </a:solidFill>
            </a:endParaRPr>
          </a:p>
        </p:txBody>
      </p:sp>
      <p:sp>
        <p:nvSpPr>
          <p:cNvPr id="3" name="Slide Number Placeholder 2"/>
          <p:cNvSpPr>
            <a:spLocks noGrp="1"/>
          </p:cNvSpPr>
          <p:nvPr>
            <p:ph type="sldNum" sz="quarter" idx="12"/>
          </p:nvPr>
        </p:nvSpPr>
        <p:spPr/>
        <p:txBody>
          <a:bodyPr/>
          <a:lstStyle/>
          <a:p>
            <a:fld id="{99A20822-4A49-4D36-86E3-300BA48D3F00}" type="slidenum">
              <a:rPr lang="en-US" smtClean="0"/>
              <a:t>5</a:t>
            </a:fld>
            <a:endParaRPr lang="en-US" dirty="0"/>
          </a:p>
        </p:txBody>
      </p:sp>
      <p:pic>
        <p:nvPicPr>
          <p:cNvPr id="8"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0244" y="1696910"/>
            <a:ext cx="4460875" cy="4460875"/>
          </a:xfrm>
        </p:spPr>
      </p:pic>
    </p:spTree>
    <p:extLst>
      <p:ext uri="{BB962C8B-B14F-4D97-AF65-F5344CB8AC3E}">
        <p14:creationId xmlns:p14="http://schemas.microsoft.com/office/powerpoint/2010/main" val="7658326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References</a:t>
            </a:r>
            <a:endParaRPr lang="en-US" dirty="0"/>
          </a:p>
        </p:txBody>
      </p:sp>
      <p:sp>
        <p:nvSpPr>
          <p:cNvPr id="5" name="Slide Number Placeholder 4"/>
          <p:cNvSpPr>
            <a:spLocks noGrp="1"/>
          </p:cNvSpPr>
          <p:nvPr>
            <p:ph type="sldNum" sz="quarter" idx="11"/>
          </p:nvPr>
        </p:nvSpPr>
        <p:spPr/>
        <p:txBody>
          <a:bodyPr/>
          <a:lstStyle/>
          <a:p>
            <a:fld id="{99A20822-4A49-4D36-86E3-300BA48D3F00}" type="slidenum">
              <a:rPr lang="en-US" smtClean="0"/>
              <a:pPr/>
              <a:t>50</a:t>
            </a:fld>
            <a:endParaRPr lang="en-US" dirty="0"/>
          </a:p>
        </p:txBody>
      </p:sp>
    </p:spTree>
    <p:extLst>
      <p:ext uri="{BB962C8B-B14F-4D97-AF65-F5344CB8AC3E}">
        <p14:creationId xmlns:p14="http://schemas.microsoft.com/office/powerpoint/2010/main" val="3760146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716023"/>
            <a:ext cx="8229600" cy="4460940"/>
          </a:xfrm>
        </p:spPr>
        <p:txBody>
          <a:bodyPr>
            <a:normAutofit lnSpcReduction="10000"/>
          </a:bodyPr>
          <a:lstStyle/>
          <a:p>
            <a:pPr>
              <a:lnSpc>
                <a:spcPct val="110000"/>
              </a:lnSpc>
              <a:spcBef>
                <a:spcPts val="0"/>
              </a:spcBef>
              <a:spcAft>
                <a:spcPts val="1200"/>
              </a:spcAft>
            </a:pPr>
            <a:r>
              <a:rPr lang="en-US" sz="1600" dirty="0"/>
              <a:t>Aceves, T. C., &amp; Orosco, M. J. (2014). </a:t>
            </a:r>
            <a:r>
              <a:rPr lang="en-US" sz="1600" i="1" dirty="0"/>
              <a:t>Culturally responsive </a:t>
            </a:r>
            <a:r>
              <a:rPr lang="en-US" sz="1600" i="1" dirty="0" smtClean="0"/>
              <a:t>teaching</a:t>
            </a:r>
            <a:r>
              <a:rPr lang="en-US" sz="1600" dirty="0" smtClean="0"/>
              <a:t> (Document No. IC-2). Gainesville, FL: </a:t>
            </a:r>
            <a:r>
              <a:rPr lang="en-GB" sz="1600" dirty="0"/>
              <a:t>University of Florida, Collaboration for Effective Educator, Development, Accountability, and Reform </a:t>
            </a:r>
            <a:r>
              <a:rPr lang="en-GB" sz="1600" dirty="0" smtClean="0"/>
              <a:t>Center.</a:t>
            </a:r>
            <a:r>
              <a:rPr lang="en-US" sz="1600" dirty="0" smtClean="0"/>
              <a:t> </a:t>
            </a:r>
            <a:r>
              <a:rPr lang="en-US" sz="1600" dirty="0"/>
              <a:t>Retrieved from http://ceedar.education.ufl.edu/wp-content/uploads/2014/08/culturally-responsive.pdf</a:t>
            </a:r>
          </a:p>
          <a:p>
            <a:pPr>
              <a:lnSpc>
                <a:spcPct val="110000"/>
              </a:lnSpc>
              <a:spcBef>
                <a:spcPts val="0"/>
              </a:spcBef>
              <a:spcAft>
                <a:spcPts val="1200"/>
              </a:spcAft>
            </a:pPr>
            <a:r>
              <a:rPr lang="en-US" sz="1600" dirty="0" smtClean="0"/>
              <a:t>Burns</a:t>
            </a:r>
            <a:r>
              <a:rPr lang="en-US" sz="1600" dirty="0"/>
              <a:t>, M. K., Appleton, J. J., &amp; Stehouwer, J. D. (2005). Meta-analytic review of responsiveness-to-intervention research: Examining field-based and research-implemented models. </a:t>
            </a:r>
            <a:r>
              <a:rPr lang="en-US" sz="1600" i="1" dirty="0"/>
              <a:t>Journal of Psychoeducational Assessment</a:t>
            </a:r>
            <a:r>
              <a:rPr lang="en-US" sz="1600" dirty="0"/>
              <a:t>, </a:t>
            </a:r>
            <a:r>
              <a:rPr lang="en-US" sz="1600" i="1" dirty="0"/>
              <a:t>23</a:t>
            </a:r>
            <a:r>
              <a:rPr lang="en-US" sz="1600" dirty="0"/>
              <a:t>(4), </a:t>
            </a:r>
            <a:r>
              <a:rPr lang="en-US" sz="1600" dirty="0" smtClean="0"/>
              <a:t>381</a:t>
            </a:r>
            <a:r>
              <a:rPr lang="en-US" sz="1600" dirty="0"/>
              <a:t>–</a:t>
            </a:r>
            <a:r>
              <a:rPr lang="en-US" sz="1600" dirty="0" smtClean="0"/>
              <a:t>394.</a:t>
            </a:r>
          </a:p>
          <a:p>
            <a:pPr>
              <a:lnSpc>
                <a:spcPct val="110000"/>
              </a:lnSpc>
              <a:spcBef>
                <a:spcPts val="0"/>
              </a:spcBef>
              <a:spcAft>
                <a:spcPts val="1200"/>
              </a:spcAft>
            </a:pPr>
            <a:r>
              <a:rPr lang="en-US" sz="1600" dirty="0" smtClean="0"/>
              <a:t>National Center on Response to Intervention. </a:t>
            </a:r>
            <a:r>
              <a:rPr lang="en-US" sz="1600" i="1" dirty="0" smtClean="0"/>
              <a:t>The essential components of RTI</a:t>
            </a:r>
            <a:r>
              <a:rPr lang="en-US" sz="1600" dirty="0" smtClean="0"/>
              <a:t>. Retrieved from www.rti4success.org</a:t>
            </a:r>
          </a:p>
          <a:p>
            <a:pPr>
              <a:lnSpc>
                <a:spcPct val="110000"/>
              </a:lnSpc>
              <a:spcBef>
                <a:spcPts val="0"/>
              </a:spcBef>
              <a:spcAft>
                <a:spcPts val="1200"/>
              </a:spcAft>
            </a:pPr>
            <a:r>
              <a:rPr lang="en-US" sz="1600" dirty="0" smtClean="0"/>
              <a:t>Dexter</a:t>
            </a:r>
            <a:r>
              <a:rPr lang="en-US" sz="1600" dirty="0"/>
              <a:t>, D. D., Hughes, C. A., &amp; Farmer, T. W. (2008). Responsiveness to intervention: A review of field studies and implications for rural special education. </a:t>
            </a:r>
            <a:r>
              <a:rPr lang="en-US" sz="1600" i="1" dirty="0"/>
              <a:t>Rural Special Education Quarterly</a:t>
            </a:r>
            <a:r>
              <a:rPr lang="en-US" sz="1600" dirty="0"/>
              <a:t>, </a:t>
            </a:r>
            <a:r>
              <a:rPr lang="en-US" sz="1600" i="1" dirty="0"/>
              <a:t>27</a:t>
            </a:r>
            <a:r>
              <a:rPr lang="en-US" sz="1600" dirty="0"/>
              <a:t>(4), </a:t>
            </a:r>
            <a:r>
              <a:rPr lang="en-US" sz="1600" dirty="0" smtClean="0"/>
              <a:t>3–9.</a:t>
            </a:r>
          </a:p>
          <a:p>
            <a:pPr>
              <a:lnSpc>
                <a:spcPct val="110000"/>
              </a:lnSpc>
              <a:spcBef>
                <a:spcPts val="0"/>
              </a:spcBef>
              <a:spcAft>
                <a:spcPts val="1200"/>
              </a:spcAft>
            </a:pPr>
            <a:r>
              <a:rPr lang="en-US" sz="1600" dirty="0" smtClean="0"/>
              <a:t>Simmons, D. C., Coyne, M. D., Kwok, O. M., </a:t>
            </a:r>
            <a:r>
              <a:rPr lang="en-US" sz="1600" dirty="0" err="1" smtClean="0"/>
              <a:t>McDonagh</a:t>
            </a:r>
            <a:r>
              <a:rPr lang="en-US" sz="1600" dirty="0" smtClean="0"/>
              <a:t>, S., </a:t>
            </a:r>
            <a:r>
              <a:rPr lang="en-US" sz="1600" dirty="0" err="1" smtClean="0"/>
              <a:t>Harn</a:t>
            </a:r>
            <a:r>
              <a:rPr lang="en-US" sz="1600" dirty="0" smtClean="0"/>
              <a:t>, B. A., &amp; </a:t>
            </a:r>
            <a:r>
              <a:rPr lang="en-US" sz="1600" dirty="0" err="1" smtClean="0"/>
              <a:t>Kame'enui</a:t>
            </a:r>
            <a:r>
              <a:rPr lang="en-US" sz="1600" dirty="0" smtClean="0"/>
              <a:t>, E. J. (2008). Indexing response to intervention: A longitudinal study of reading risk from kindergarten through third grade. </a:t>
            </a:r>
            <a:r>
              <a:rPr lang="en-US" sz="1600" i="1" dirty="0" smtClean="0"/>
              <a:t>Journal of Learning Disabilities</a:t>
            </a:r>
            <a:r>
              <a:rPr lang="en-US" sz="1600" dirty="0" smtClean="0"/>
              <a:t>, </a:t>
            </a:r>
            <a:r>
              <a:rPr lang="en-US" sz="1600" i="1" dirty="0" smtClean="0"/>
              <a:t>41</a:t>
            </a:r>
            <a:r>
              <a:rPr lang="en-US" sz="1600" dirty="0" smtClean="0"/>
              <a:t>(2), 158–173.</a:t>
            </a:r>
          </a:p>
        </p:txBody>
      </p:sp>
      <p:sp>
        <p:nvSpPr>
          <p:cNvPr id="5" name="Slide Number Placeholder 4"/>
          <p:cNvSpPr>
            <a:spLocks noGrp="1"/>
          </p:cNvSpPr>
          <p:nvPr>
            <p:ph type="sldNum" sz="quarter" idx="12"/>
          </p:nvPr>
        </p:nvSpPr>
        <p:spPr/>
        <p:txBody>
          <a:bodyPr/>
          <a:lstStyle/>
          <a:p>
            <a:fld id="{99A20822-4A49-4D36-86E3-300BA48D3F00}" type="slidenum">
              <a:rPr lang="en-US" smtClean="0"/>
              <a:t>51</a:t>
            </a:fld>
            <a:endParaRPr lang="en-US" dirty="0"/>
          </a:p>
        </p:txBody>
      </p:sp>
    </p:spTree>
    <p:extLst>
      <p:ext uri="{BB962C8B-B14F-4D97-AF65-F5344CB8AC3E}">
        <p14:creationId xmlns:p14="http://schemas.microsoft.com/office/powerpoint/2010/main" val="751709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1544" y="1021557"/>
            <a:ext cx="2807368" cy="4766468"/>
          </a:xfrm>
        </p:spPr>
      </p:pic>
      <p:sp>
        <p:nvSpPr>
          <p:cNvPr id="15" name="Slide Number Placeholder 14"/>
          <p:cNvSpPr>
            <a:spLocks noGrp="1"/>
          </p:cNvSpPr>
          <p:nvPr>
            <p:ph type="sldNum" sz="quarter" idx="12"/>
          </p:nvPr>
        </p:nvSpPr>
        <p:spPr/>
        <p:txBody>
          <a:bodyPr/>
          <a:lstStyle/>
          <a:p>
            <a:fld id="{99A20822-4A49-4D36-86E3-300BA48D3F00}" type="slidenum">
              <a:rPr lang="en-US" smtClean="0"/>
              <a:t>6</a:t>
            </a:fld>
            <a:endParaRPr lang="en-US" dirty="0"/>
          </a:p>
        </p:txBody>
      </p:sp>
    </p:spTree>
    <p:extLst>
      <p:ext uri="{BB962C8B-B14F-4D97-AF65-F5344CB8AC3E}">
        <p14:creationId xmlns:p14="http://schemas.microsoft.com/office/powerpoint/2010/main" val="644691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Why </a:t>
            </a:r>
            <a:r>
              <a:rPr lang="en-US" dirty="0" smtClean="0"/>
              <a:t>MTSS?</a:t>
            </a:r>
            <a:endParaRPr lang="en-US" dirty="0"/>
          </a:p>
        </p:txBody>
      </p:sp>
      <p:sp>
        <p:nvSpPr>
          <p:cNvPr id="3" name="Slide Number Placeholder 2"/>
          <p:cNvSpPr>
            <a:spLocks noGrp="1"/>
          </p:cNvSpPr>
          <p:nvPr>
            <p:ph type="sldNum" sz="quarter" idx="11"/>
          </p:nvPr>
        </p:nvSpPr>
        <p:spPr/>
        <p:txBody>
          <a:bodyPr/>
          <a:lstStyle/>
          <a:p>
            <a:fld id="{99A20822-4A49-4D36-86E3-300BA48D3F00}" type="slidenum">
              <a:rPr lang="en-US" smtClean="0"/>
              <a:pPr/>
              <a:t>7</a:t>
            </a:fld>
            <a:endParaRPr lang="en-US" dirty="0"/>
          </a:p>
        </p:txBody>
      </p:sp>
    </p:spTree>
    <p:extLst>
      <p:ext uri="{BB962C8B-B14F-4D97-AF65-F5344CB8AC3E}">
        <p14:creationId xmlns:p14="http://schemas.microsoft.com/office/powerpoint/2010/main" val="2263641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MTSS?</a:t>
            </a:r>
          </a:p>
        </p:txBody>
      </p:sp>
      <p:sp>
        <p:nvSpPr>
          <p:cNvPr id="3" name="Content Placeholder 2"/>
          <p:cNvSpPr>
            <a:spLocks noGrp="1"/>
          </p:cNvSpPr>
          <p:nvPr>
            <p:ph idx="1"/>
          </p:nvPr>
        </p:nvSpPr>
        <p:spPr/>
        <p:txBody>
          <a:bodyPr/>
          <a:lstStyle/>
          <a:p>
            <a:r>
              <a:rPr lang="en-US" sz="3200" dirty="0"/>
              <a:t>Sustained improvements in academic performance for ALL students</a:t>
            </a:r>
          </a:p>
          <a:p>
            <a:r>
              <a:rPr lang="en-US" sz="3200" dirty="0"/>
              <a:t>Decreased expulsion, behavioral referrals, and suspension rates</a:t>
            </a:r>
          </a:p>
          <a:p>
            <a:endParaRPr lang="en-US" dirty="0"/>
          </a:p>
        </p:txBody>
      </p:sp>
      <p:sp>
        <p:nvSpPr>
          <p:cNvPr id="5" name="TextBox 4"/>
          <p:cNvSpPr txBox="1"/>
          <p:nvPr/>
        </p:nvSpPr>
        <p:spPr>
          <a:xfrm>
            <a:off x="422220" y="5802733"/>
            <a:ext cx="8001000" cy="523220"/>
          </a:xfrm>
          <a:prstGeom prst="rect">
            <a:avLst/>
          </a:prstGeom>
          <a:noFill/>
        </p:spPr>
        <p:txBody>
          <a:bodyPr wrap="square" rtlCol="0">
            <a:spAutoFit/>
          </a:bodyPr>
          <a:lstStyle/>
          <a:p>
            <a:pPr marL="0" lvl="1"/>
            <a:r>
              <a:rPr lang="en-US" sz="1400" dirty="0" smtClean="0"/>
              <a:t>(Source: </a:t>
            </a:r>
            <a:r>
              <a:rPr lang="en-US" sz="1400" i="1" dirty="0" smtClean="0"/>
              <a:t>Burns, Appleton, &amp; Stehouwer, 2005; Dexter, Hughes, &amp; Farmer, 2008; Simmons, Coyne, Kwok, McDonagh, Harn, &amp; Kame’enui, 2008)</a:t>
            </a:r>
            <a:endParaRPr lang="en-US" sz="14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7200" y="4104900"/>
            <a:ext cx="1544981" cy="1431039"/>
          </a:xfrm>
          <a:prstGeom prst="rect">
            <a:avLst/>
          </a:prstGeom>
        </p:spPr>
      </p:pic>
      <p:sp>
        <p:nvSpPr>
          <p:cNvPr id="7" name="Slide Number Placeholder 6"/>
          <p:cNvSpPr>
            <a:spLocks noGrp="1"/>
          </p:cNvSpPr>
          <p:nvPr>
            <p:ph type="sldNum" sz="quarter" idx="12"/>
          </p:nvPr>
        </p:nvSpPr>
        <p:spPr/>
        <p:txBody>
          <a:bodyPr/>
          <a:lstStyle/>
          <a:p>
            <a:fld id="{99A20822-4A49-4D36-86E3-300BA48D3F00}" type="slidenum">
              <a:rPr lang="en-US" smtClean="0"/>
              <a:t>8</a:t>
            </a:fld>
            <a:endParaRPr lang="en-US" dirty="0"/>
          </a:p>
        </p:txBody>
      </p:sp>
    </p:spTree>
    <p:extLst>
      <p:ext uri="{BB962C8B-B14F-4D97-AF65-F5344CB8AC3E}">
        <p14:creationId xmlns:p14="http://schemas.microsoft.com/office/powerpoint/2010/main" val="4014280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MTSS?</a:t>
            </a:r>
          </a:p>
        </p:txBody>
      </p:sp>
      <p:sp>
        <p:nvSpPr>
          <p:cNvPr id="6" name="Content Placeholder 5"/>
          <p:cNvSpPr>
            <a:spLocks noGrp="1"/>
          </p:cNvSpPr>
          <p:nvPr>
            <p:ph idx="1"/>
          </p:nvPr>
        </p:nvSpPr>
        <p:spPr/>
        <p:txBody>
          <a:bodyPr/>
          <a:lstStyle/>
          <a:p>
            <a:pPr>
              <a:buClr>
                <a:schemeClr val="tx1">
                  <a:lumMod val="85000"/>
                  <a:lumOff val="15000"/>
                </a:schemeClr>
              </a:buClr>
            </a:pPr>
            <a:r>
              <a:rPr lang="en-US" sz="3200" dirty="0"/>
              <a:t>Strong positive effects on system outcomes</a:t>
            </a:r>
          </a:p>
          <a:p>
            <a:pPr lvl="1">
              <a:buClr>
                <a:schemeClr val="tx1">
                  <a:lumMod val="85000"/>
                  <a:lumOff val="15000"/>
                </a:schemeClr>
              </a:buClr>
            </a:pPr>
            <a:r>
              <a:rPr lang="en-US" sz="2400" dirty="0"/>
              <a:t>Decreased inappropriate special education referral and placement rates</a:t>
            </a:r>
          </a:p>
          <a:p>
            <a:pPr lvl="1">
              <a:buClr>
                <a:schemeClr val="tx1">
                  <a:lumMod val="85000"/>
                  <a:lumOff val="15000"/>
                </a:schemeClr>
              </a:buClr>
            </a:pPr>
            <a:r>
              <a:rPr lang="en-US" sz="2400" dirty="0"/>
              <a:t>Reduction in student time in </a:t>
            </a:r>
            <a:r>
              <a:rPr lang="en-US" sz="2400" dirty="0" smtClean="0"/>
              <a:t>special education services</a:t>
            </a:r>
            <a:endParaRPr lang="en-US" sz="2400" dirty="0"/>
          </a:p>
          <a:p>
            <a:pPr lvl="1">
              <a:buClr>
                <a:schemeClr val="tx1">
                  <a:lumMod val="85000"/>
                  <a:lumOff val="15000"/>
                </a:schemeClr>
              </a:buClr>
            </a:pPr>
            <a:r>
              <a:rPr lang="en-US" sz="2400" dirty="0"/>
              <a:t>Reduction in student grade retention</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324" y="4222704"/>
            <a:ext cx="1544981" cy="1431039"/>
          </a:xfrm>
          <a:prstGeom prst="rect">
            <a:avLst/>
          </a:prstGeom>
        </p:spPr>
      </p:pic>
      <p:sp>
        <p:nvSpPr>
          <p:cNvPr id="5" name="TextBox 4"/>
          <p:cNvSpPr txBox="1"/>
          <p:nvPr/>
        </p:nvSpPr>
        <p:spPr>
          <a:xfrm>
            <a:off x="422220" y="5802733"/>
            <a:ext cx="8001000" cy="523220"/>
          </a:xfrm>
          <a:prstGeom prst="rect">
            <a:avLst/>
          </a:prstGeom>
          <a:noFill/>
        </p:spPr>
        <p:txBody>
          <a:bodyPr wrap="square" rtlCol="0">
            <a:spAutoFit/>
          </a:bodyPr>
          <a:lstStyle/>
          <a:p>
            <a:pPr marL="0" lvl="1"/>
            <a:r>
              <a:rPr lang="en-US" sz="1400" dirty="0" smtClean="0"/>
              <a:t>(Source: </a:t>
            </a:r>
            <a:r>
              <a:rPr lang="en-US" sz="1400" i="1" dirty="0" smtClean="0"/>
              <a:t>Burns, Appleton, &amp; Stehouwer, 2005; Dexter, Hughes, &amp; Farmer, 2008; Simmons, Coyne, Kwok, McDonagh, Harn, &amp; Kame’enui, 2008)</a:t>
            </a:r>
            <a:endParaRPr lang="en-US" sz="1400" dirty="0" smtClean="0"/>
          </a:p>
        </p:txBody>
      </p:sp>
      <p:sp>
        <p:nvSpPr>
          <p:cNvPr id="4" name="Slide Number Placeholder 3"/>
          <p:cNvSpPr>
            <a:spLocks noGrp="1"/>
          </p:cNvSpPr>
          <p:nvPr>
            <p:ph type="sldNum" sz="quarter" idx="12"/>
          </p:nvPr>
        </p:nvSpPr>
        <p:spPr/>
        <p:txBody>
          <a:bodyPr/>
          <a:lstStyle/>
          <a:p>
            <a:fld id="{99A20822-4A49-4D36-86E3-300BA48D3F00}" type="slidenum">
              <a:rPr lang="en-US" smtClean="0"/>
              <a:t>9</a:t>
            </a:fld>
            <a:endParaRPr lang="en-US" dirty="0"/>
          </a:p>
        </p:txBody>
      </p:sp>
    </p:spTree>
    <p:extLst>
      <p:ext uri="{BB962C8B-B14F-4D97-AF65-F5344CB8AC3E}">
        <p14:creationId xmlns:p14="http://schemas.microsoft.com/office/powerpoint/2010/main" val="4134506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AIR 2016 PPT">
  <a:themeElements>
    <a:clrScheme name="AIR-Arkansas Do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_AIR-WyomingMTSS_PowerPoint_111516.potx [Read-Only]" id="{3EF76459-2CCE-42BF-A8B8-91D731B37F16}" vid="{F7AE43EB-0B25-4B69-9824-B5384EA498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 1</Template>
  <TotalTime>3741</TotalTime>
  <Words>7114</Words>
  <Application>Microsoft Office PowerPoint</Application>
  <PresentationFormat>On-screen Show (4:3)</PresentationFormat>
  <Paragraphs>694</Paragraphs>
  <Slides>51</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MS Mincho</vt:lpstr>
      <vt:lpstr>MS PGothic</vt:lpstr>
      <vt:lpstr>Arial</vt:lpstr>
      <vt:lpstr>Calibri</vt:lpstr>
      <vt:lpstr>Cambria</vt:lpstr>
      <vt:lpstr>Franklin Gothic Book</vt:lpstr>
      <vt:lpstr>ITC Franklin Gothic Std Bk Cd</vt:lpstr>
      <vt:lpstr>Times New Roman</vt:lpstr>
      <vt:lpstr>Wingdings</vt:lpstr>
      <vt:lpstr>AIR 2016 PPT</vt:lpstr>
      <vt:lpstr>Implementation of Multi-tiered Systems of Support (MTSS) </vt:lpstr>
      <vt:lpstr>Welcome!</vt:lpstr>
      <vt:lpstr>Introductory MTSS Module Series Overview</vt:lpstr>
      <vt:lpstr>Session Outcomes </vt:lpstr>
      <vt:lpstr>Activator Activity</vt:lpstr>
      <vt:lpstr>PowerPoint Presentation</vt:lpstr>
      <vt:lpstr>Why MTSS?</vt:lpstr>
      <vt:lpstr>Why MTSS?</vt:lpstr>
      <vt:lpstr>Why MTSS?</vt:lpstr>
      <vt:lpstr>Outcomes of  Effective MTSS Implementation</vt:lpstr>
      <vt:lpstr>Video: MTSS Coach</vt:lpstr>
      <vt:lpstr>What Is MTSS in Wyoming?</vt:lpstr>
      <vt:lpstr>PowerPoint Presentation</vt:lpstr>
      <vt:lpstr>Defining MTSS</vt:lpstr>
      <vt:lpstr>PowerPoint Presentation</vt:lpstr>
      <vt:lpstr>Understanding MTSS </vt:lpstr>
      <vt:lpstr>Essential Components  of Wyoming MTSS</vt:lpstr>
      <vt:lpstr>Multilevel Prevention System</vt:lpstr>
      <vt:lpstr>Intervention Levels and Tiers</vt:lpstr>
      <vt:lpstr>Screening</vt:lpstr>
      <vt:lpstr>Progress Monitoring</vt:lpstr>
      <vt:lpstr>Data-Based Decision Making</vt:lpstr>
      <vt:lpstr>Clarifying Misconceptions About MTSS</vt:lpstr>
      <vt:lpstr>Wyoming MTSS Fidelity Rubric</vt:lpstr>
      <vt:lpstr>Optional Team Activity: MTSS Fidelity of Implementation Self-Assessment</vt:lpstr>
      <vt:lpstr>Reflection: MTSS Fidelity Rubric</vt:lpstr>
      <vt:lpstr>Aligning MTSS With Existing Activities</vt:lpstr>
      <vt:lpstr>Making Connections</vt:lpstr>
      <vt:lpstr>Federal Initiative Alignment With MTSS: Every Student Succeeds Act (ESSA)</vt:lpstr>
      <vt:lpstr>Addressing Needs of All Students</vt:lpstr>
      <vt:lpstr>Wyoming State Initiatives</vt:lpstr>
      <vt:lpstr>Wyoming State Initiatives</vt:lpstr>
      <vt:lpstr>MTSS Team</vt:lpstr>
      <vt:lpstr>PowerPoint Presentation</vt:lpstr>
      <vt:lpstr>Successful MTSS Teams Focus on…</vt:lpstr>
      <vt:lpstr>Successful MTSS Teams…</vt:lpstr>
      <vt:lpstr>Representation of Key Stakeholders</vt:lpstr>
      <vt:lpstr>MTSS Teams at Each Level  Must Have …</vt:lpstr>
      <vt:lpstr>Purposes of School MTSS Team</vt:lpstr>
      <vt:lpstr>Purposes of School MTSS Team</vt:lpstr>
      <vt:lpstr>Video: Wyoming MTSS Team Examples </vt:lpstr>
      <vt:lpstr>Handout 1.7: MTSS Teaming Structures</vt:lpstr>
      <vt:lpstr>Closing and Next Steps</vt:lpstr>
      <vt:lpstr>Revisit and Think-Pair-Share</vt:lpstr>
      <vt:lpstr>Handout 1.8: Resources to Support MTSS Implementation </vt:lpstr>
      <vt:lpstr>Resources: Wyoming MTSS Implementation Supports</vt:lpstr>
      <vt:lpstr>Resources: Web Resources</vt:lpstr>
      <vt:lpstr>Next Steps</vt:lpstr>
      <vt:lpstr>For More Information </vt:lpstr>
      <vt:lpstr>References</vt:lpstr>
      <vt:lpstr>References</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Gaetano, Jillian</dc:creator>
  <cp:keywords>Add appropriate tags for accessibility</cp:keywords>
  <cp:lastModifiedBy>Bailey, Tessie</cp:lastModifiedBy>
  <cp:revision>197</cp:revision>
  <dcterms:created xsi:type="dcterms:W3CDTF">2016-11-18T15:11:39Z</dcterms:created>
  <dcterms:modified xsi:type="dcterms:W3CDTF">2017-07-07T06:24:42Z</dcterms:modified>
</cp:coreProperties>
</file>